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2"/>
  </p:notesMasterIdLst>
  <p:sldIdLst>
    <p:sldId id="477" r:id="rId2"/>
    <p:sldId id="458" r:id="rId3"/>
    <p:sldId id="259" r:id="rId4"/>
    <p:sldId id="359" r:id="rId5"/>
    <p:sldId id="262" r:id="rId6"/>
    <p:sldId id="263" r:id="rId7"/>
    <p:sldId id="266" r:id="rId8"/>
    <p:sldId id="267" r:id="rId9"/>
    <p:sldId id="268" r:id="rId10"/>
    <p:sldId id="469" r:id="rId11"/>
    <p:sldId id="260" r:id="rId12"/>
    <p:sldId id="455" r:id="rId13"/>
    <p:sldId id="457" r:id="rId14"/>
    <p:sldId id="399" r:id="rId15"/>
    <p:sldId id="437" r:id="rId16"/>
    <p:sldId id="272" r:id="rId17"/>
    <p:sldId id="470" r:id="rId18"/>
    <p:sldId id="261" r:id="rId19"/>
    <p:sldId id="257" r:id="rId20"/>
    <p:sldId id="273" r:id="rId21"/>
    <p:sldId id="274" r:id="rId22"/>
    <p:sldId id="275" r:id="rId23"/>
    <p:sldId id="276" r:id="rId24"/>
    <p:sldId id="277" r:id="rId25"/>
    <p:sldId id="278" r:id="rId26"/>
    <p:sldId id="279" r:id="rId27"/>
    <p:sldId id="280" r:id="rId28"/>
    <p:sldId id="281" r:id="rId29"/>
    <p:sldId id="282" r:id="rId30"/>
    <p:sldId id="292" r:id="rId31"/>
    <p:sldId id="293" r:id="rId32"/>
    <p:sldId id="291" r:id="rId33"/>
    <p:sldId id="294" r:id="rId34"/>
    <p:sldId id="295" r:id="rId35"/>
    <p:sldId id="283" r:id="rId36"/>
    <p:sldId id="284" r:id="rId37"/>
    <p:sldId id="285" r:id="rId38"/>
    <p:sldId id="286" r:id="rId39"/>
    <p:sldId id="287" r:id="rId40"/>
    <p:sldId id="288" r:id="rId41"/>
    <p:sldId id="296" r:id="rId42"/>
    <p:sldId id="297" r:id="rId43"/>
    <p:sldId id="298" r:id="rId44"/>
    <p:sldId id="299" r:id="rId45"/>
    <p:sldId id="459" r:id="rId46"/>
    <p:sldId id="408" r:id="rId47"/>
    <p:sldId id="372" r:id="rId48"/>
    <p:sldId id="473" r:id="rId49"/>
    <p:sldId id="377" r:id="rId50"/>
    <p:sldId id="474" r:id="rId51"/>
    <p:sldId id="378" r:id="rId52"/>
    <p:sldId id="380" r:id="rId53"/>
    <p:sldId id="381" r:id="rId54"/>
    <p:sldId id="476" r:id="rId55"/>
    <p:sldId id="383" r:id="rId56"/>
    <p:sldId id="384" r:id="rId57"/>
    <p:sldId id="385" r:id="rId58"/>
    <p:sldId id="386" r:id="rId59"/>
    <p:sldId id="387" r:id="rId60"/>
    <p:sldId id="388" r:id="rId61"/>
    <p:sldId id="389" r:id="rId62"/>
    <p:sldId id="390" r:id="rId63"/>
    <p:sldId id="391" r:id="rId64"/>
    <p:sldId id="392" r:id="rId65"/>
    <p:sldId id="394" r:id="rId66"/>
    <p:sldId id="395" r:id="rId67"/>
    <p:sldId id="264" r:id="rId68"/>
    <p:sldId id="409" r:id="rId69"/>
    <p:sldId id="410" r:id="rId70"/>
    <p:sldId id="411" r:id="rId71"/>
    <p:sldId id="438" r:id="rId72"/>
    <p:sldId id="413" r:id="rId73"/>
    <p:sldId id="412" r:id="rId74"/>
    <p:sldId id="454" r:id="rId75"/>
    <p:sldId id="320" r:id="rId76"/>
    <p:sldId id="471" r:id="rId77"/>
    <p:sldId id="401" r:id="rId78"/>
    <p:sldId id="439" r:id="rId79"/>
    <p:sldId id="414" r:id="rId80"/>
    <p:sldId id="321" r:id="rId81"/>
    <p:sldId id="402" r:id="rId82"/>
    <p:sldId id="322" r:id="rId83"/>
    <p:sldId id="404" r:id="rId84"/>
    <p:sldId id="403" r:id="rId85"/>
    <p:sldId id="415" r:id="rId86"/>
    <p:sldId id="472" r:id="rId87"/>
    <p:sldId id="478" r:id="rId88"/>
    <p:sldId id="479" r:id="rId89"/>
    <p:sldId id="480" r:id="rId90"/>
    <p:sldId id="481" r:id="rId91"/>
    <p:sldId id="303" r:id="rId92"/>
    <p:sldId id="416" r:id="rId93"/>
    <p:sldId id="482" r:id="rId94"/>
    <p:sldId id="305" r:id="rId95"/>
    <p:sldId id="306" r:id="rId96"/>
    <p:sldId id="307" r:id="rId97"/>
    <p:sldId id="456" r:id="rId98"/>
    <p:sldId id="310" r:id="rId99"/>
    <p:sldId id="441" r:id="rId100"/>
    <p:sldId id="313" r:id="rId101"/>
    <p:sldId id="406" r:id="rId102"/>
    <p:sldId id="433" r:id="rId103"/>
    <p:sldId id="446" r:id="rId104"/>
    <p:sldId id="447" r:id="rId105"/>
    <p:sldId id="451" r:id="rId106"/>
    <p:sldId id="483" r:id="rId107"/>
    <p:sldId id="449" r:id="rId108"/>
    <p:sldId id="452" r:id="rId109"/>
    <p:sldId id="265" r:id="rId110"/>
    <p:sldId id="460" r:id="rId111"/>
  </p:sldIdLst>
  <p:sldSz cx="18288000" cy="10287000"/>
  <p:notesSz cx="6858000" cy="9144000"/>
  <p:embeddedFontLst>
    <p:embeddedFont>
      <p:font typeface=".VnTime" panose="020B0604020202020204" charset="0"/>
      <p:regular r:id="rId113"/>
      <p:bold r:id="rId114"/>
      <p:italic r:id="rId115"/>
      <p:boldItalic r:id="rId116"/>
    </p:embeddedFont>
    <p:embeddedFont>
      <p:font typeface="Calibri" panose="020F0502020204030204" pitchFamily="34" charset="0"/>
      <p:regular r:id="rId117"/>
      <p:bold r:id="rId118"/>
      <p:italic r:id="rId119"/>
      <p:boldItalic r:id="rId120"/>
    </p:embeddedFont>
    <p:embeddedFont>
      <p:font typeface="Cambria Math" panose="02040503050406030204" pitchFamily="18" charset="0"/>
      <p:regular r:id="rId121"/>
    </p:embeddedFont>
    <p:embeddedFont>
      <p:font typeface="Cormorant Garamond Medium" panose="020B0604020202020204" charset="0"/>
      <p:regular r:id="rId122"/>
    </p:embeddedFont>
    <p:embeddedFont>
      <p:font typeface="Tahoma" panose="020B0604030504040204" pitchFamily="34" charset="0"/>
      <p:regular r:id="rId123"/>
      <p:bold r:id="rId1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FF"/>
    <a:srgbClr val="0000CC"/>
    <a:srgbClr val="0066FF"/>
    <a:srgbClr val="99FF99"/>
    <a:srgbClr val="CCFF66"/>
    <a:srgbClr val="B30505"/>
    <a:srgbClr val="006600"/>
    <a:srgbClr val="FF634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4622" autoAdjust="0"/>
  </p:normalViewPr>
  <p:slideViewPr>
    <p:cSldViewPr>
      <p:cViewPr varScale="1">
        <p:scale>
          <a:sx n="53" d="100"/>
          <a:sy n="53" d="100"/>
        </p:scale>
        <p:origin x="466" y="2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177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1.fntdata"/><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8.fntdata"/><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6BC32-8169-4507-8C7E-1F53D890A898}" type="datetimeFigureOut">
              <a:rPr lang="en-US" smtClean="0"/>
              <a:t>4/29/2022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8BFF3-0D20-4C46-A38F-D9CE2740D5A7}" type="slidenum">
              <a:rPr lang="en-US" smtClean="0"/>
              <a:t>‹#›</a:t>
            </a:fld>
            <a:endParaRPr lang="en-US"/>
          </a:p>
        </p:txBody>
      </p:sp>
    </p:spTree>
    <p:extLst>
      <p:ext uri="{BB962C8B-B14F-4D97-AF65-F5344CB8AC3E}">
        <p14:creationId xmlns:p14="http://schemas.microsoft.com/office/powerpoint/2010/main" val="28423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4A32D20-36BC-47E1-8DD3-BE201E383EF4}" type="slidenum">
              <a:rPr lang="vi-VN" smtClean="0"/>
              <a:t>39</a:t>
            </a:fld>
            <a:endParaRPr lang="vi-VN"/>
          </a:p>
        </p:txBody>
      </p:sp>
    </p:spTree>
    <p:extLst>
      <p:ext uri="{BB962C8B-B14F-4D97-AF65-F5344CB8AC3E}">
        <p14:creationId xmlns:p14="http://schemas.microsoft.com/office/powerpoint/2010/main" val="138409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ABC60-5B9A-4EF3-A402-E40656A726A1}" type="slidenum">
              <a:rPr lang="en-US" smtClean="0"/>
              <a:t>96</a:t>
            </a:fld>
            <a:endParaRPr lang="en-US"/>
          </a:p>
        </p:txBody>
      </p:sp>
    </p:spTree>
    <p:extLst>
      <p:ext uri="{BB962C8B-B14F-4D97-AF65-F5344CB8AC3E}">
        <p14:creationId xmlns:p14="http://schemas.microsoft.com/office/powerpoint/2010/main" val="163362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ABC60-5B9A-4EF3-A402-E40656A726A1}" type="slidenum">
              <a:rPr lang="en-US" smtClean="0"/>
              <a:t>98</a:t>
            </a:fld>
            <a:endParaRPr lang="en-US"/>
          </a:p>
        </p:txBody>
      </p:sp>
    </p:spTree>
    <p:extLst>
      <p:ext uri="{BB962C8B-B14F-4D97-AF65-F5344CB8AC3E}">
        <p14:creationId xmlns:p14="http://schemas.microsoft.com/office/powerpoint/2010/main" val="302852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ABC60-5B9A-4EF3-A402-E40656A726A1}" type="slidenum">
              <a:rPr lang="en-US" smtClean="0"/>
              <a:t>99</a:t>
            </a:fld>
            <a:endParaRPr lang="en-US"/>
          </a:p>
        </p:txBody>
      </p:sp>
    </p:spTree>
    <p:extLst>
      <p:ext uri="{BB962C8B-B14F-4D97-AF65-F5344CB8AC3E}">
        <p14:creationId xmlns:p14="http://schemas.microsoft.com/office/powerpoint/2010/main" val="36690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ABC60-5B9A-4EF3-A402-E40656A726A1}"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255381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ABC60-5B9A-4EF3-A402-E40656A726A1}"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3234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3" name="Shape 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9288" t="45142"/>
          <a:stretch>
            <a:fillRect/>
          </a:stretch>
        </p:blipFill>
        <p:spPr bwMode="auto">
          <a:xfrm>
            <a:off x="-19049" y="-19050"/>
            <a:ext cx="80200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80" b="35069"/>
          <a:stretch>
            <a:fillRect/>
          </a:stretch>
        </p:blipFill>
        <p:spPr bwMode="auto">
          <a:xfrm>
            <a:off x="1828800" y="7127082"/>
            <a:ext cx="8686800" cy="315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20660" b="38811"/>
          <a:stretch>
            <a:fillRect/>
          </a:stretch>
        </p:blipFill>
        <p:spPr bwMode="auto">
          <a:xfrm>
            <a:off x="11252200" y="4962525"/>
            <a:ext cx="7035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26810"/>
          <a:stretch>
            <a:fillRect/>
          </a:stretch>
        </p:blipFill>
        <p:spPr bwMode="auto">
          <a:xfrm>
            <a:off x="8896351" y="-19050"/>
            <a:ext cx="93916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hape 13"/>
          <p:cNvGrpSpPr>
            <a:grpSpLocks/>
          </p:cNvGrpSpPr>
          <p:nvPr/>
        </p:nvGrpSpPr>
        <p:grpSpPr bwMode="auto">
          <a:xfrm>
            <a:off x="3276600" y="2190750"/>
            <a:ext cx="11734800" cy="5905500"/>
            <a:chOff x="615225" y="581250"/>
            <a:chExt cx="7913399" cy="3981000"/>
          </a:xfrm>
        </p:grpSpPr>
        <p:sp>
          <p:nvSpPr>
            <p:cNvPr id="8" name="Shape 14"/>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US" sz="2100"/>
            </a:p>
          </p:txBody>
        </p:sp>
        <p:sp>
          <p:nvSpPr>
            <p:cNvPr id="9" name="Shape 15"/>
            <p:cNvSpPr>
              <a:spLocks noChangeArrowheads="1"/>
            </p:cNvSpPr>
            <p:nvPr/>
          </p:nvSpPr>
          <p:spPr bwMode="auto">
            <a:xfrm>
              <a:off x="705150" y="666328"/>
              <a:ext cx="7733549" cy="3810844"/>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US" sz="2100"/>
            </a:p>
          </p:txBody>
        </p:sp>
      </p:grpSp>
      <p:pic>
        <p:nvPicPr>
          <p:cNvPr id="10" name="Shape 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34262" b="14813"/>
          <a:stretch>
            <a:fillRect/>
          </a:stretch>
        </p:blipFill>
        <p:spPr bwMode="auto">
          <a:xfrm>
            <a:off x="1" y="2419350"/>
            <a:ext cx="507365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hape 1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1375">
            <a:off x="14220826" y="5460207"/>
            <a:ext cx="1939924"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ape 16"/>
          <p:cNvSpPr txBox="1">
            <a:spLocks noGrp="1"/>
          </p:cNvSpPr>
          <p:nvPr>
            <p:ph type="ctrTitle"/>
          </p:nvPr>
        </p:nvSpPr>
        <p:spPr>
          <a:xfrm>
            <a:off x="3924303" y="2343051"/>
            <a:ext cx="10439398" cy="5600999"/>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Tree>
    <p:extLst>
      <p:ext uri="{BB962C8B-B14F-4D97-AF65-F5344CB8AC3E}">
        <p14:creationId xmlns:p14="http://schemas.microsoft.com/office/powerpoint/2010/main" val="194983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1.wdp"/></Relationships>
</file>

<file path=ppt/slides/_rels/slide10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8" Type="http://schemas.openxmlformats.org/officeDocument/2006/relationships/image" Target="../media/image101.jpg"/><Relationship Id="rId13" Type="http://schemas.openxmlformats.org/officeDocument/2006/relationships/image" Target="../media/image106.jpg"/><Relationship Id="rId3" Type="http://schemas.openxmlformats.org/officeDocument/2006/relationships/image" Target="../media/image8.png"/><Relationship Id="rId7" Type="http://schemas.openxmlformats.org/officeDocument/2006/relationships/image" Target="../media/image100.png"/><Relationship Id="rId12" Type="http://schemas.openxmlformats.org/officeDocument/2006/relationships/image" Target="../media/image105.jpg"/><Relationship Id="rId17" Type="http://schemas.openxmlformats.org/officeDocument/2006/relationships/image" Target="../media/image110.jpg"/><Relationship Id="rId2" Type="http://schemas.openxmlformats.org/officeDocument/2006/relationships/image" Target="../media/image7.png"/><Relationship Id="rId16"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04.jpg"/><Relationship Id="rId5" Type="http://schemas.openxmlformats.org/officeDocument/2006/relationships/image" Target="../media/image12.png"/><Relationship Id="rId15" Type="http://schemas.openxmlformats.org/officeDocument/2006/relationships/image" Target="../media/image108.jpg"/><Relationship Id="rId10" Type="http://schemas.openxmlformats.org/officeDocument/2006/relationships/image" Target="../media/image103.jpg"/><Relationship Id="rId4" Type="http://schemas.openxmlformats.org/officeDocument/2006/relationships/image" Target="../media/image9.svg"/><Relationship Id="rId9" Type="http://schemas.openxmlformats.org/officeDocument/2006/relationships/image" Target="../media/image102.jpg"/><Relationship Id="rId14" Type="http://schemas.openxmlformats.org/officeDocument/2006/relationships/image" Target="../media/image107.jp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8.png"/><Relationship Id="rId7" Type="http://schemas.openxmlformats.org/officeDocument/2006/relationships/image" Target="../media/image8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7.wmf"/><Relationship Id="rId18" Type="http://schemas.openxmlformats.org/officeDocument/2006/relationships/oleObject" Target="../embeddings/oleObject14.bin"/><Relationship Id="rId3" Type="http://schemas.openxmlformats.org/officeDocument/2006/relationships/image" Target="../media/image15.png"/><Relationship Id="rId21" Type="http://schemas.openxmlformats.org/officeDocument/2006/relationships/image" Target="../media/image13.svg"/><Relationship Id="rId7" Type="http://schemas.openxmlformats.org/officeDocument/2006/relationships/image" Target="../media/image24.wmf"/><Relationship Id="rId12" Type="http://schemas.openxmlformats.org/officeDocument/2006/relationships/oleObject" Target="../embeddings/oleObject11.bin"/><Relationship Id="rId17" Type="http://schemas.openxmlformats.org/officeDocument/2006/relationships/image" Target="../media/image29.wmf"/><Relationship Id="rId2" Type="http://schemas.openxmlformats.org/officeDocument/2006/relationships/slideLayout" Target="../slideLayouts/slideLayout7.xml"/><Relationship Id="rId16" Type="http://schemas.openxmlformats.org/officeDocument/2006/relationships/oleObject" Target="../embeddings/oleObject13.bin"/><Relationship Id="rId20" Type="http://schemas.openxmlformats.org/officeDocument/2006/relationships/image" Target="../media/image12.png"/><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26.wmf"/><Relationship Id="rId5" Type="http://schemas.openxmlformats.org/officeDocument/2006/relationships/image" Target="../media/image9.svg"/><Relationship Id="rId15" Type="http://schemas.openxmlformats.org/officeDocument/2006/relationships/image" Target="../media/image28.wmf"/><Relationship Id="rId23" Type="http://schemas.openxmlformats.org/officeDocument/2006/relationships/image" Target="../media/image31.wmf"/><Relationship Id="rId10" Type="http://schemas.openxmlformats.org/officeDocument/2006/relationships/oleObject" Target="../embeddings/oleObject10.bin"/><Relationship Id="rId19" Type="http://schemas.openxmlformats.org/officeDocument/2006/relationships/image" Target="../media/image30.wmf"/><Relationship Id="rId4" Type="http://schemas.openxmlformats.org/officeDocument/2006/relationships/image" Target="../media/image8.png"/><Relationship Id="rId9" Type="http://schemas.openxmlformats.org/officeDocument/2006/relationships/image" Target="../media/image25.wmf"/><Relationship Id="rId14" Type="http://schemas.openxmlformats.org/officeDocument/2006/relationships/oleObject" Target="../embeddings/oleObject12.bin"/><Relationship Id="rId22"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6.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4.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NULL"/><Relationship Id="rId5" Type="http://schemas.openxmlformats.org/officeDocument/2006/relationships/image" Target="../media/image38.png"/><Relationship Id="rId10" Type="http://schemas.openxmlformats.org/officeDocument/2006/relationships/image" Target="NULL"/><Relationship Id="rId4" Type="http://schemas.openxmlformats.org/officeDocument/2006/relationships/image" Target="../media/image37.svg"/><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7.png"/><Relationship Id="rId7" Type="http://schemas.openxmlformats.org/officeDocument/2006/relationships/image" Target="../media/image39.sv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4.wmf"/></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7.png"/><Relationship Id="rId7" Type="http://schemas.openxmlformats.org/officeDocument/2006/relationships/image" Target="../media/image50.sv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6.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4.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png"/><Relationship Id="rId7" Type="http://schemas.openxmlformats.org/officeDocument/2006/relationships/image" Target="../media/image60.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6.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7.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png"/><Relationship Id="rId5" Type="http://schemas.openxmlformats.org/officeDocument/2006/relationships/image" Target="../media/image9.svg"/><Relationship Id="rId10" Type="http://schemas.openxmlformats.org/officeDocument/2006/relationships/image" Target="../media/image69.jpg"/><Relationship Id="rId4" Type="http://schemas.openxmlformats.org/officeDocument/2006/relationships/image" Target="../media/image8.png"/><Relationship Id="rId9" Type="http://schemas.openxmlformats.org/officeDocument/2006/relationships/image" Target="../media/image68.wmf"/></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0.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4.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8.png"/><Relationship Id="rId7" Type="http://schemas.openxmlformats.org/officeDocument/2006/relationships/image" Target="../media/image71.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5.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8.png"/><Relationship Id="rId7" Type="http://schemas.openxmlformats.org/officeDocument/2006/relationships/image" Target="../media/image73.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8.wmf"/><Relationship Id="rId3" Type="http://schemas.openxmlformats.org/officeDocument/2006/relationships/image" Target="../media/image7.png"/><Relationship Id="rId7" Type="http://schemas.openxmlformats.org/officeDocument/2006/relationships/image" Target="../media/image13.svg"/><Relationship Id="rId12"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7.wmf"/><Relationship Id="rId5" Type="http://schemas.openxmlformats.org/officeDocument/2006/relationships/image" Target="../media/image9.svg"/><Relationship Id="rId10" Type="http://schemas.openxmlformats.org/officeDocument/2006/relationships/oleObject" Target="../embeddings/oleObject2.bin"/><Relationship Id="rId4" Type="http://schemas.openxmlformats.org/officeDocument/2006/relationships/image" Target="../media/image8.png"/><Relationship Id="rId9" Type="http://schemas.openxmlformats.org/officeDocument/2006/relationships/image" Target="../media/image16.wmf"/></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png"/><Relationship Id="rId11" Type="http://schemas.openxmlformats.org/officeDocument/2006/relationships/image" Target="../media/image20.wmf"/><Relationship Id="rId5" Type="http://schemas.openxmlformats.org/officeDocument/2006/relationships/image" Target="../media/image9.svg"/><Relationship Id="rId10" Type="http://schemas.openxmlformats.org/officeDocument/2006/relationships/oleObject" Target="../embeddings/oleObject5.bin"/><Relationship Id="rId4" Type="http://schemas.openxmlformats.org/officeDocument/2006/relationships/image" Target="../media/image8.png"/><Relationship Id="rId9" Type="http://schemas.openxmlformats.org/officeDocument/2006/relationships/image" Target="../media/image19.wmf"/></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8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8.png"/><Relationship Id="rId7" Type="http://schemas.openxmlformats.org/officeDocument/2006/relationships/image" Target="../media/image83.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86.jpeg"/><Relationship Id="rId4" Type="http://schemas.openxmlformats.org/officeDocument/2006/relationships/image" Target="../media/image9.svg"/><Relationship Id="rId9"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image" Target="../media/image22.wmf"/><Relationship Id="rId5" Type="http://schemas.openxmlformats.org/officeDocument/2006/relationships/image" Target="../media/image9.svg"/><Relationship Id="rId10" Type="http://schemas.openxmlformats.org/officeDocument/2006/relationships/oleObject" Target="../embeddings/oleObject7.bin"/><Relationship Id="rId4" Type="http://schemas.openxmlformats.org/officeDocument/2006/relationships/image" Target="../media/image8.png"/><Relationship Id="rId9" Type="http://schemas.openxmlformats.org/officeDocument/2006/relationships/image" Target="../media/image21.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8.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9.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png"/><Relationship Id="rId7" Type="http://schemas.openxmlformats.org/officeDocument/2006/relationships/image" Target="../media/image9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9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png"/><Relationship Id="rId7" Type="http://schemas.openxmlformats.org/officeDocument/2006/relationships/image" Target="../media/image9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image" Target="../media/image94.jpeg"/></Relationships>
</file>

<file path=ppt/slides/_rels/slide9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9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281166"/>
            <a:ext cx="17489228" cy="97246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sp>
        <p:nvSpPr>
          <p:cNvPr id="12" name="TextBox 11">
            <a:extLst>
              <a:ext uri="{FF2B5EF4-FFF2-40B4-BE49-F238E27FC236}">
                <a16:creationId xmlns:a16="http://schemas.microsoft.com/office/drawing/2014/main" id="{64F7B5BA-43E1-4378-B43D-AF9B91787910}"/>
              </a:ext>
            </a:extLst>
          </p:cNvPr>
          <p:cNvSpPr txBox="1"/>
          <p:nvPr/>
        </p:nvSpPr>
        <p:spPr>
          <a:xfrm>
            <a:off x="-457200" y="4305300"/>
            <a:ext cx="18879141" cy="5016758"/>
          </a:xfrm>
          <a:prstGeom prst="rect">
            <a:avLst/>
          </a:prstGeom>
          <a:noFill/>
        </p:spPr>
        <p:txBody>
          <a:bodyPr wrap="square">
            <a:spAutoFit/>
            <a:scene3d>
              <a:camera prst="perspective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9600" b="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HỘI THẢO</a:t>
            </a:r>
          </a:p>
          <a:p>
            <a:pPr algn="ctr" eaLnBrk="1" fontAlgn="auto" hangingPunct="1">
              <a:spcBef>
                <a:spcPts val="0"/>
              </a:spcBef>
              <a:spcAft>
                <a:spcPts val="0"/>
              </a:spcAft>
              <a:defRPr/>
            </a:pPr>
            <a:r>
              <a:rPr lang="en-US" sz="3600" b="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a:t>
            </a:r>
            <a:r>
              <a:rPr lang="en-US" sz="6600" b="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TRAO ĐỔI PHƯƠNG PHÁP ÔN THI </a:t>
            </a:r>
          </a:p>
          <a:p>
            <a:pPr algn="ctr" eaLnBrk="1" fontAlgn="auto" hangingPunct="1">
              <a:spcBef>
                <a:spcPts val="0"/>
              </a:spcBef>
              <a:spcAft>
                <a:spcPts val="0"/>
              </a:spcAft>
              <a:defRPr/>
            </a:pPr>
            <a:r>
              <a:rPr lang="en-US" sz="6600" b="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VÀO LỚP 10 THPT BỘ MÔN TOÁN</a:t>
            </a:r>
          </a:p>
          <a:p>
            <a:pPr algn="ctr" eaLnBrk="1" fontAlgn="auto" hangingPunct="1">
              <a:spcBef>
                <a:spcPts val="0"/>
              </a:spcBef>
              <a:spcAft>
                <a:spcPts val="0"/>
              </a:spcAft>
              <a:defRPr/>
            </a:pP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a:t>
            </a:r>
          </a:p>
          <a:p>
            <a:pPr algn="ctr" eaLnBrk="1" fontAlgn="auto" hangingPunct="1">
              <a:spcBef>
                <a:spcPts val="0"/>
              </a:spcBef>
              <a:spcAft>
                <a:spcPts val="0"/>
              </a:spcAft>
              <a:defRPr/>
            </a:pP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a:t>
            </a:r>
            <a:r>
              <a:rPr lang="en-US" sz="4000" b="1" i="1" dirty="0" err="1">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Liên</a:t>
            </a: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a:t>
            </a:r>
            <a:r>
              <a:rPr lang="en-US" sz="4000" b="1" i="1" dirty="0" err="1">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Ninh</a:t>
            </a: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a:t>
            </a:r>
            <a:r>
              <a:rPr lang="en-US" sz="4000" b="1" i="1" dirty="0" err="1">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ngày</a:t>
            </a: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29 </a:t>
            </a:r>
            <a:r>
              <a:rPr lang="en-US" sz="4000" b="1" i="1" dirty="0" err="1">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tháng</a:t>
            </a: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04 </a:t>
            </a:r>
            <a:r>
              <a:rPr lang="en-US" sz="4000" b="1" i="1" dirty="0" err="1">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năm</a:t>
            </a:r>
            <a:r>
              <a:rPr lang="en-US" sz="4000" b="1" i="1" dirty="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rPr>
              <a:t> 2022</a:t>
            </a:r>
          </a:p>
        </p:txBody>
      </p:sp>
      <p:pic>
        <p:nvPicPr>
          <p:cNvPr id="7" name="Picture 6">
            <a:extLst>
              <a:ext uri="{FF2B5EF4-FFF2-40B4-BE49-F238E27FC236}">
                <a16:creationId xmlns:a16="http://schemas.microsoft.com/office/drawing/2014/main" id="{FE049131-7463-4290-862D-4AD8A0641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24" y="371833"/>
            <a:ext cx="2933700" cy="2933700"/>
          </a:xfrm>
          <a:prstGeom prst="rect">
            <a:avLst/>
          </a:prstGeom>
        </p:spPr>
      </p:pic>
      <p:sp>
        <p:nvSpPr>
          <p:cNvPr id="10" name="WordArt 16">
            <a:extLst>
              <a:ext uri="{FF2B5EF4-FFF2-40B4-BE49-F238E27FC236}">
                <a16:creationId xmlns:a16="http://schemas.microsoft.com/office/drawing/2014/main" id="{7C4654C4-E915-416B-A309-1D6D397D09F2}"/>
              </a:ext>
            </a:extLst>
          </p:cNvPr>
          <p:cNvSpPr>
            <a:spLocks noChangeArrowheads="1" noChangeShapeType="1" noTextEdit="1"/>
          </p:cNvSpPr>
          <p:nvPr/>
        </p:nvSpPr>
        <p:spPr bwMode="auto">
          <a:xfrm>
            <a:off x="1683044" y="1962150"/>
            <a:ext cx="14598651" cy="8801100"/>
          </a:xfrm>
          <a:prstGeom prst="rect">
            <a:avLst/>
          </a:prstGeom>
          <a:effectLst>
            <a:glow rad="139700">
              <a:schemeClr val="accent2">
                <a:satMod val="175000"/>
                <a:alpha val="40000"/>
              </a:schemeClr>
            </a:glow>
          </a:effectLst>
        </p:spPr>
        <p:txBody>
          <a:bodyPr spcFirstLastPara="1" wrap="none" fromWordArt="1">
            <a:prstTxWarp prst="textArchUp">
              <a:avLst>
                <a:gd name="adj" fmla="val 11092609"/>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sz="72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  NHIỆT LIỆT CHÀO MỪNG THẦY CÔ VỀ DỰ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401011" y="1020677"/>
            <a:ext cx="17489228" cy="8915400"/>
            <a:chOff x="0" y="0"/>
            <a:chExt cx="9138657" cy="4494597"/>
          </a:xfrm>
        </p:grpSpPr>
        <p:sp>
          <p:nvSpPr>
            <p:cNvPr id="36"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sp>
        <p:nvSpPr>
          <p:cNvPr id="2" name="Rectangle 1"/>
          <p:cNvSpPr/>
          <p:nvPr/>
        </p:nvSpPr>
        <p:spPr>
          <a:xfrm>
            <a:off x="643466" y="3057069"/>
            <a:ext cx="1676400" cy="376102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ÔN THI VÀO 10</a:t>
            </a:r>
          </a:p>
        </p:txBody>
      </p:sp>
      <p:cxnSp>
        <p:nvCxnSpPr>
          <p:cNvPr id="3" name="Straight Arrow Connector 2"/>
          <p:cNvCxnSpPr>
            <a:stCxn id="2" idx="3"/>
          </p:cNvCxnSpPr>
          <p:nvPr/>
        </p:nvCxnSpPr>
        <p:spPr>
          <a:xfrm flipV="1">
            <a:off x="2319866" y="3715540"/>
            <a:ext cx="402167" cy="122204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2722032" y="1941702"/>
            <a:ext cx="1735668" cy="3318141"/>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ÔN THI THEO DẠNG</a:t>
            </a:r>
          </a:p>
        </p:txBody>
      </p:sp>
      <p:sp>
        <p:nvSpPr>
          <p:cNvPr id="8" name="Rectangle 7"/>
          <p:cNvSpPr/>
          <p:nvPr/>
        </p:nvSpPr>
        <p:spPr>
          <a:xfrm>
            <a:off x="2520949" y="8491549"/>
            <a:ext cx="1936751" cy="1223951"/>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LUYỆN ĐỀ</a:t>
            </a:r>
          </a:p>
        </p:txBody>
      </p:sp>
      <p:sp>
        <p:nvSpPr>
          <p:cNvPr id="9" name="Rectangle 8"/>
          <p:cNvSpPr/>
          <p:nvPr/>
        </p:nvSpPr>
        <p:spPr>
          <a:xfrm>
            <a:off x="5105400" y="1016478"/>
            <a:ext cx="12486297" cy="698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1: </a:t>
            </a:r>
            <a:r>
              <a:rPr lang="en-US" sz="4400" b="1" dirty="0" err="1">
                <a:solidFill>
                  <a:schemeClr val="tx1"/>
                </a:solidFill>
                <a:latin typeface="Times New Roman" pitchFamily="18" charset="0"/>
                <a:cs typeface="Times New Roman" pitchFamily="18" charset="0"/>
              </a:rPr>
              <a:t>Bài</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tập</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rút</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gọn</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và</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các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công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thức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liên</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quan</a:t>
            </a:r>
            <a:r>
              <a:rPr lang="en-US" sz="4400" b="1" dirty="0">
                <a:solidFill>
                  <a:schemeClr val="tx1"/>
                </a:solidFill>
                <a:latin typeface="Times New Roman" pitchFamily="18" charset="0"/>
                <a:cs typeface="Times New Roman" pitchFamily="18" charset="0"/>
              </a:rPr>
              <a:t>                            </a:t>
            </a:r>
          </a:p>
        </p:txBody>
      </p:sp>
      <p:sp>
        <p:nvSpPr>
          <p:cNvPr id="10" name="Rectangle 9"/>
          <p:cNvSpPr/>
          <p:nvPr/>
        </p:nvSpPr>
        <p:spPr>
          <a:xfrm>
            <a:off x="5105400" y="1866900"/>
            <a:ext cx="12458588" cy="80916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2: </a:t>
            </a:r>
            <a:r>
              <a:rPr lang="en-US" sz="4400" b="1" dirty="0" err="1">
                <a:solidFill>
                  <a:schemeClr val="tx1"/>
                </a:solidFill>
                <a:latin typeface="Times New Roman" pitchFamily="18" charset="0"/>
                <a:cs typeface="Times New Roman" pitchFamily="18" charset="0"/>
              </a:rPr>
              <a:t>Giải</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bài</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tập</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bằng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chắc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lập</a:t>
            </a:r>
            <a:r>
              <a:rPr lang="en-US" sz="4400" b="1" dirty="0">
                <a:solidFill>
                  <a:schemeClr val="tx1"/>
                </a:solidFill>
                <a:latin typeface="Times New Roman" pitchFamily="18" charset="0"/>
                <a:cs typeface="Times New Roman" pitchFamily="18" charset="0"/>
              </a:rPr>
              <a:t> PT; HPT</a:t>
            </a:r>
          </a:p>
        </p:txBody>
      </p:sp>
      <p:sp>
        <p:nvSpPr>
          <p:cNvPr id="11" name="Rectangle 10"/>
          <p:cNvSpPr/>
          <p:nvPr/>
        </p:nvSpPr>
        <p:spPr>
          <a:xfrm>
            <a:off x="5105399" y="2820970"/>
            <a:ext cx="12437806" cy="8747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3: </a:t>
            </a:r>
            <a:r>
              <a:rPr lang="en-US" sz="4400" b="1" dirty="0" err="1">
                <a:solidFill>
                  <a:schemeClr val="tx1"/>
                </a:solidFill>
                <a:latin typeface="Times New Roman" pitchFamily="18" charset="0"/>
                <a:cs typeface="Times New Roman" pitchFamily="18" charset="0"/>
              </a:rPr>
              <a:t>Hình</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học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thực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tế</a:t>
            </a:r>
            <a:endParaRPr lang="en-US" sz="4400" b="1" dirty="0">
              <a:ln>
                <a:solidFill>
                  <a:schemeClr val="bg1"/>
                </a:solidFill>
              </a:ln>
              <a:solidFill>
                <a:schemeClr val="bg1"/>
              </a:solidFill>
              <a:latin typeface="Times New Roman" pitchFamily="18" charset="0"/>
              <a:cs typeface="Times New Roman" pitchFamily="18" charset="0"/>
            </a:endParaRPr>
          </a:p>
        </p:txBody>
      </p:sp>
      <p:sp>
        <p:nvSpPr>
          <p:cNvPr id="12" name="Rectangle 11"/>
          <p:cNvSpPr/>
          <p:nvPr/>
        </p:nvSpPr>
        <p:spPr>
          <a:xfrm>
            <a:off x="5105399" y="3848100"/>
            <a:ext cx="12458589" cy="97305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4: HPT; PT; </a:t>
            </a:r>
            <a:r>
              <a:rPr lang="en-US" sz="4400" b="1" dirty="0" err="1">
                <a:solidFill>
                  <a:schemeClr val="tx1"/>
                </a:solidFill>
                <a:latin typeface="Times New Roman" pitchFamily="18" charset="0"/>
                <a:cs typeface="Times New Roman" pitchFamily="18" charset="0"/>
              </a:rPr>
              <a:t>Hệ</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thức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viet</a:t>
            </a:r>
            <a:endParaRPr lang="en-US" sz="4400" b="1" dirty="0">
              <a:solidFill>
                <a:schemeClr val="tx1"/>
              </a:solidFill>
              <a:latin typeface="Times New Roman" pitchFamily="18" charset="0"/>
              <a:cs typeface="Times New Roman" pitchFamily="18" charset="0"/>
            </a:endParaRPr>
          </a:p>
        </p:txBody>
      </p:sp>
      <p:sp>
        <p:nvSpPr>
          <p:cNvPr id="13" name="Rectangle 12"/>
          <p:cNvSpPr/>
          <p:nvPr/>
        </p:nvSpPr>
        <p:spPr>
          <a:xfrm>
            <a:off x="5098472" y="4991100"/>
            <a:ext cx="12465516" cy="8446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5: </a:t>
            </a:r>
            <a:r>
              <a:rPr lang="en-US" sz="4400" b="1" dirty="0" err="1">
                <a:solidFill>
                  <a:schemeClr val="tx1"/>
                </a:solidFill>
                <a:latin typeface="Times New Roman" pitchFamily="18" charset="0"/>
                <a:cs typeface="Times New Roman" pitchFamily="18" charset="0"/>
              </a:rPr>
              <a:t>Hàm</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số</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và</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tương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giao</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đồ</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thị</a:t>
            </a:r>
            <a:endParaRPr lang="en-US" sz="4400" b="1" dirty="0">
              <a:solidFill>
                <a:schemeClr val="tx1"/>
              </a:solidFill>
              <a:latin typeface="Times New Roman" pitchFamily="18" charset="0"/>
              <a:cs typeface="Times New Roman" pitchFamily="18" charset="0"/>
            </a:endParaRPr>
          </a:p>
        </p:txBody>
      </p:sp>
      <p:sp>
        <p:nvSpPr>
          <p:cNvPr id="14" name="Rectangle 13"/>
          <p:cNvSpPr/>
          <p:nvPr/>
        </p:nvSpPr>
        <p:spPr>
          <a:xfrm>
            <a:off x="5160817" y="6001908"/>
            <a:ext cx="12375461" cy="8179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6: </a:t>
            </a:r>
            <a:r>
              <a:rPr lang="en-US" sz="4400" b="1" dirty="0" err="1">
                <a:solidFill>
                  <a:schemeClr val="tx1"/>
                </a:solidFill>
                <a:latin typeface="Times New Roman" pitchFamily="18" charset="0"/>
                <a:cs typeface="Times New Roman" pitchFamily="18" charset="0"/>
              </a:rPr>
              <a:t>Hình</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học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phẳng</a:t>
            </a:r>
            <a:endParaRPr lang="en-US" sz="4400" b="1" dirty="0">
              <a:solidFill>
                <a:schemeClr val="tx1"/>
              </a:solidFill>
              <a:latin typeface="Times New Roman" pitchFamily="18" charset="0"/>
              <a:cs typeface="Times New Roman" pitchFamily="18" charset="0"/>
            </a:endParaRPr>
          </a:p>
        </p:txBody>
      </p:sp>
      <p:sp>
        <p:nvSpPr>
          <p:cNvPr id="15" name="Rectangle 14"/>
          <p:cNvSpPr/>
          <p:nvPr/>
        </p:nvSpPr>
        <p:spPr>
          <a:xfrm>
            <a:off x="5181600" y="6963813"/>
            <a:ext cx="12344400" cy="809078"/>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7: </a:t>
            </a:r>
            <a:r>
              <a:rPr lang="en-US" sz="4400" b="1" dirty="0" err="1">
                <a:solidFill>
                  <a:schemeClr val="tx1"/>
                </a:solidFill>
                <a:latin typeface="Times New Roman" pitchFamily="18" charset="0"/>
                <a:cs typeface="Times New Roman" pitchFamily="18" charset="0"/>
              </a:rPr>
              <a:t>Nâng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cao</a:t>
            </a:r>
            <a:r>
              <a:rPr lang="en-US" sz="4400" b="1" dirty="0">
                <a:solidFill>
                  <a:schemeClr val="tx1"/>
                </a:solidFill>
                <a:latin typeface="Times New Roman" pitchFamily="18" charset="0"/>
                <a:cs typeface="Times New Roman" pitchFamily="18" charset="0"/>
              </a:rPr>
              <a:t>: BĐT; PT</a:t>
            </a:r>
            <a:endParaRPr lang="en-US" sz="4400" b="1" dirty="0">
              <a:ln>
                <a:solidFill>
                  <a:srgbClr val="002060"/>
                </a:solidFill>
              </a:ln>
              <a:solidFill>
                <a:schemeClr val="tx1"/>
              </a:solidFill>
              <a:latin typeface="Times New Roman" pitchFamily="18" charset="0"/>
              <a:cs typeface="Times New Roman" pitchFamily="18" charset="0"/>
            </a:endParaRPr>
          </a:p>
        </p:txBody>
      </p:sp>
      <p:sp>
        <p:nvSpPr>
          <p:cNvPr id="17" name="Rectangle 16"/>
          <p:cNvSpPr/>
          <p:nvPr/>
        </p:nvSpPr>
        <p:spPr>
          <a:xfrm>
            <a:off x="5181600" y="9082536"/>
            <a:ext cx="12344400" cy="837352"/>
          </a:xfrm>
          <a:prstGeom prst="rect">
            <a:avLst/>
          </a:prstGeom>
          <a:solidFill>
            <a:srgbClr val="FF0000"/>
          </a:solidFill>
          <a:ln>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4000" b="1" dirty="0" err="1">
                <a:ln>
                  <a:solidFill>
                    <a:schemeClr val="bg1"/>
                  </a:solidFill>
                </a:ln>
                <a:solidFill>
                  <a:schemeClr val="bg1"/>
                </a:solidFill>
                <a:latin typeface="Times New Roman" pitchFamily="18" charset="0"/>
                <a:cs typeface="Times New Roman" pitchFamily="18" charset="0"/>
              </a:rPr>
              <a:t>Các</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đề</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thi</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thử</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các</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trường</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quận</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huyện</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Hà</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Nội</a:t>
            </a:r>
            <a:endParaRPr lang="en-US" sz="4000" b="1" dirty="0">
              <a:ln>
                <a:solidFill>
                  <a:schemeClr val="bg1"/>
                </a:solidFill>
              </a:ln>
              <a:solidFill>
                <a:schemeClr val="bg1"/>
              </a:solidFill>
              <a:latin typeface="Times New Roman" pitchFamily="18" charset="0"/>
              <a:cs typeface="Times New Roman" pitchFamily="18" charset="0"/>
            </a:endParaRPr>
          </a:p>
        </p:txBody>
      </p:sp>
      <p:sp>
        <p:nvSpPr>
          <p:cNvPr id="19" name="Rectangle 18"/>
          <p:cNvSpPr/>
          <p:nvPr/>
        </p:nvSpPr>
        <p:spPr>
          <a:xfrm>
            <a:off x="5105400" y="7955501"/>
            <a:ext cx="12420600" cy="966010"/>
          </a:xfrm>
          <a:prstGeom prst="rect">
            <a:avLst/>
          </a:prstGeom>
          <a:solidFill>
            <a:srgbClr val="0070C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4000" b="1" dirty="0" err="1">
                <a:ln>
                  <a:solidFill>
                    <a:schemeClr val="bg1"/>
                  </a:solidFill>
                </a:ln>
                <a:solidFill>
                  <a:schemeClr val="bg1"/>
                </a:solidFill>
                <a:latin typeface="Times New Roman" pitchFamily="18" charset="0"/>
                <a:cs typeface="Times New Roman" pitchFamily="18" charset="0"/>
              </a:rPr>
              <a:t>Bộ</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đề</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thi</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vào</a:t>
            </a:r>
            <a:r>
              <a:rPr lang="en-US" sz="4000" b="1" dirty="0">
                <a:ln>
                  <a:solidFill>
                    <a:schemeClr val="bg1"/>
                  </a:solidFill>
                </a:ln>
                <a:solidFill>
                  <a:schemeClr val="bg1"/>
                </a:solidFill>
                <a:latin typeface="Times New Roman" pitchFamily="18" charset="0"/>
                <a:cs typeface="Times New Roman" pitchFamily="18" charset="0"/>
              </a:rPr>
              <a:t> 10 </a:t>
            </a:r>
            <a:r>
              <a:rPr lang="en-US" sz="4000" b="1" dirty="0" err="1">
                <a:ln>
                  <a:solidFill>
                    <a:schemeClr val="bg1"/>
                  </a:solidFill>
                </a:ln>
                <a:solidFill>
                  <a:schemeClr val="bg1"/>
                </a:solidFill>
                <a:latin typeface="Times New Roman" pitchFamily="18" charset="0"/>
                <a:cs typeface="Times New Roman" pitchFamily="18" charset="0"/>
              </a:rPr>
              <a:t>Hà</a:t>
            </a:r>
            <a:r>
              <a:rPr lang="en-US" sz="4000" b="1" dirty="0">
                <a:ln>
                  <a:solidFill>
                    <a:schemeClr val="bg1"/>
                  </a:solidFill>
                </a:ln>
                <a:solidFill>
                  <a:schemeClr val="bg1"/>
                </a:solidFill>
                <a:latin typeface="Times New Roman" pitchFamily="18" charset="0"/>
                <a:cs typeface="Times New Roman" pitchFamily="18" charset="0"/>
              </a:rPr>
              <a:t> </a:t>
            </a:r>
            <a:r>
              <a:rPr lang="en-US" sz="4000" b="1" dirty="0" err="1">
                <a:ln>
                  <a:solidFill>
                    <a:schemeClr val="bg1"/>
                  </a:solidFill>
                </a:ln>
                <a:solidFill>
                  <a:schemeClr val="bg1"/>
                </a:solidFill>
                <a:latin typeface="Times New Roman" pitchFamily="18" charset="0"/>
                <a:cs typeface="Times New Roman" pitchFamily="18" charset="0"/>
              </a:rPr>
              <a:t>Nội</a:t>
            </a:r>
            <a:endParaRPr lang="en-US" sz="4000" b="1" dirty="0">
              <a:ln>
                <a:solidFill>
                  <a:schemeClr val="bg1"/>
                </a:solidFill>
              </a:ln>
              <a:solidFill>
                <a:schemeClr val="bg1"/>
              </a:solidFill>
              <a:latin typeface="Times New Roman" pitchFamily="18" charset="0"/>
              <a:cs typeface="Times New Roman" pitchFamily="18" charset="0"/>
            </a:endParaRPr>
          </a:p>
        </p:txBody>
      </p:sp>
      <p:cxnSp>
        <p:nvCxnSpPr>
          <p:cNvPr id="23" name="Straight Arrow Connector 22"/>
          <p:cNvCxnSpPr>
            <a:stCxn id="2" idx="3"/>
            <a:endCxn id="8" idx="1"/>
          </p:cNvCxnSpPr>
          <p:nvPr/>
        </p:nvCxnSpPr>
        <p:spPr>
          <a:xfrm>
            <a:off x="2319866" y="4937582"/>
            <a:ext cx="201083" cy="4165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endCxn id="9" idx="1"/>
          </p:cNvCxnSpPr>
          <p:nvPr/>
        </p:nvCxnSpPr>
        <p:spPr>
          <a:xfrm flipV="1">
            <a:off x="4478483" y="1365489"/>
            <a:ext cx="626917" cy="23226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7" idx="3"/>
            <a:endCxn id="10" idx="1"/>
          </p:cNvCxnSpPr>
          <p:nvPr/>
        </p:nvCxnSpPr>
        <p:spPr>
          <a:xfrm flipV="1">
            <a:off x="4457700" y="2271485"/>
            <a:ext cx="647700" cy="13292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7" idx="3"/>
            <a:endCxn id="11" idx="1"/>
          </p:cNvCxnSpPr>
          <p:nvPr/>
        </p:nvCxnSpPr>
        <p:spPr>
          <a:xfrm flipV="1">
            <a:off x="4457700" y="3258335"/>
            <a:ext cx="647699" cy="342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endCxn id="12" idx="1"/>
          </p:cNvCxnSpPr>
          <p:nvPr/>
        </p:nvCxnSpPr>
        <p:spPr>
          <a:xfrm>
            <a:off x="4478483" y="3600772"/>
            <a:ext cx="626916" cy="7338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7" idx="3"/>
            <a:endCxn id="13" idx="1"/>
          </p:cNvCxnSpPr>
          <p:nvPr/>
        </p:nvCxnSpPr>
        <p:spPr>
          <a:xfrm>
            <a:off x="4457700" y="3600773"/>
            <a:ext cx="640772" cy="18126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7" idx="3"/>
            <a:endCxn id="14" idx="1"/>
          </p:cNvCxnSpPr>
          <p:nvPr/>
        </p:nvCxnSpPr>
        <p:spPr>
          <a:xfrm>
            <a:off x="4457700" y="3600773"/>
            <a:ext cx="703117" cy="28101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cxnSpLocks/>
            <a:stCxn id="8" idx="3"/>
            <a:endCxn id="19" idx="1"/>
          </p:cNvCxnSpPr>
          <p:nvPr/>
        </p:nvCxnSpPr>
        <p:spPr>
          <a:xfrm flipV="1">
            <a:off x="4457700" y="8438506"/>
            <a:ext cx="647700" cy="6650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cxnSpLocks/>
            <a:stCxn id="8" idx="3"/>
            <a:endCxn id="17" idx="1"/>
          </p:cNvCxnSpPr>
          <p:nvPr/>
        </p:nvCxnSpPr>
        <p:spPr>
          <a:xfrm>
            <a:off x="4457700" y="9103525"/>
            <a:ext cx="723900" cy="3976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7"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3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3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40"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white"/>
                </a:solidFill>
                <a:latin typeface="Times New Roman" panose="02020603050405020304" pitchFamily="18" charset="0"/>
                <a:cs typeface="Times New Roman" panose="02020603050405020304" pitchFamily="18" charset="0"/>
              </a:rPr>
              <a:t>KẾ HOẠCH DẠY HỌC</a:t>
            </a:r>
          </a:p>
        </p:txBody>
      </p:sp>
      <p:cxnSp>
        <p:nvCxnSpPr>
          <p:cNvPr id="158" name="Straight Connector 157"/>
          <p:cNvCxnSpPr/>
          <p:nvPr/>
        </p:nvCxnSpPr>
        <p:spPr>
          <a:xfrm>
            <a:off x="4478483" y="3600772"/>
            <a:ext cx="299603" cy="3767580"/>
          </a:xfrm>
          <a:prstGeom prst="line">
            <a:avLst/>
          </a:prstGeom>
        </p:spPr>
        <p:style>
          <a:lnRef idx="2">
            <a:schemeClr val="dk1"/>
          </a:lnRef>
          <a:fillRef idx="0">
            <a:schemeClr val="dk1"/>
          </a:fillRef>
          <a:effectRef idx="1">
            <a:schemeClr val="dk1"/>
          </a:effectRef>
          <a:fontRef idx="minor">
            <a:schemeClr val="tx1"/>
          </a:fontRef>
        </p:style>
      </p:cxnSp>
      <p:cxnSp>
        <p:nvCxnSpPr>
          <p:cNvPr id="160" name="Straight Arrow Connector 159"/>
          <p:cNvCxnSpPr>
            <a:endCxn id="15" idx="1"/>
          </p:cNvCxnSpPr>
          <p:nvPr/>
        </p:nvCxnSpPr>
        <p:spPr>
          <a:xfrm>
            <a:off x="4791941" y="7368352"/>
            <a:ext cx="38965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990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4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17835" y="1049698"/>
            <a:ext cx="8945766"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124200" y="114300"/>
            <a:ext cx="11503154" cy="629399"/>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48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 HOẠCH HỌC TẬP Ở NHÀ</a:t>
            </a:r>
            <a:endParaRPr lang="en-US" sz="4800" dirty="0">
              <a:solidFill>
                <a:schemeClr val="bg1"/>
              </a:solidFill>
            </a:endParaRPr>
          </a:p>
        </p:txBody>
      </p:sp>
      <p:sp>
        <p:nvSpPr>
          <p:cNvPr id="7" name="Rectangle 6">
            <a:extLst>
              <a:ext uri="{FF2B5EF4-FFF2-40B4-BE49-F238E27FC236}">
                <a16:creationId xmlns:a16="http://schemas.microsoft.com/office/drawing/2014/main" id="{34BDAD11-5A5C-4BC2-9353-DF76218BDA79}"/>
              </a:ext>
            </a:extLst>
          </p:cNvPr>
          <p:cNvSpPr/>
          <p:nvPr/>
        </p:nvSpPr>
        <p:spPr>
          <a:xfrm>
            <a:off x="4343400" y="8464036"/>
            <a:ext cx="277638" cy="538607"/>
          </a:xfrm>
          <a:prstGeom prst="rect">
            <a:avLst/>
          </a:prstGeom>
        </p:spPr>
        <p:txBody>
          <a:bodyPr wrap="none" lIns="91439" tIns="45719" rIns="91439" bIns="45719">
            <a:spAutoFit/>
          </a:bodyPr>
          <a:lstStyle/>
          <a:p>
            <a:r>
              <a:rPr lang="en-US" sz="2900" b="1" i="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900" i="1" dirty="0">
              <a:solidFill>
                <a:prstClr val="black"/>
              </a:solidFill>
            </a:endParaRPr>
          </a:p>
        </p:txBody>
      </p:sp>
      <p:pic>
        <p:nvPicPr>
          <p:cNvPr id="2051" name="Picture 3"/>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3830" t="5321"/>
          <a:stretch/>
        </p:blipFill>
        <p:spPr bwMode="auto">
          <a:xfrm>
            <a:off x="1852459" y="712973"/>
            <a:ext cx="13868400" cy="949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9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16347218" y="10734000"/>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1043104" y="9765248"/>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1828800" y="248908"/>
            <a:ext cx="14706599" cy="629399"/>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4800" b="1" kern="1800" dirty="0">
                <a:solidFill>
                  <a:schemeClr val="bg1"/>
                </a:solidFill>
                <a:latin typeface="Times New Roman" panose="02020603050405020304" pitchFamily="18" charset="0"/>
                <a:cs typeface="Times New Roman" panose="02020603050405020304" pitchFamily="18" charset="0"/>
              </a:rPr>
              <a:t>KẾ HOẠCH HỌC TẬP Ở NHÀ CỦA HỌC SINH</a:t>
            </a:r>
            <a:endParaRPr lang="en-US" sz="4800" dirty="0">
              <a:solidFill>
                <a:schemeClr val="bg1"/>
              </a:solidFill>
            </a:endParaRPr>
          </a:p>
        </p:txBody>
      </p:sp>
      <p:sp>
        <p:nvSpPr>
          <p:cNvPr id="7" name="Rectangle 6">
            <a:extLst>
              <a:ext uri="{FF2B5EF4-FFF2-40B4-BE49-F238E27FC236}">
                <a16:creationId xmlns:a16="http://schemas.microsoft.com/office/drawing/2014/main" id="{34BDAD11-5A5C-4BC2-9353-DF76218BDA79}"/>
              </a:ext>
            </a:extLst>
          </p:cNvPr>
          <p:cNvSpPr/>
          <p:nvPr/>
        </p:nvSpPr>
        <p:spPr>
          <a:xfrm>
            <a:off x="4343400" y="8464036"/>
            <a:ext cx="277638" cy="538607"/>
          </a:xfrm>
          <a:prstGeom prst="rect">
            <a:avLst/>
          </a:prstGeom>
        </p:spPr>
        <p:txBody>
          <a:bodyPr wrap="none" lIns="91439" tIns="45719" rIns="91439" bIns="45719">
            <a:spAutoFit/>
          </a:bodyPr>
          <a:lstStyle/>
          <a:p>
            <a:r>
              <a:rPr lang="en-US" sz="2900" b="1" i="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900" i="1" dirty="0">
              <a:solidFill>
                <a:prstClr val="black"/>
              </a:solidFill>
            </a:endParaRPr>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1541" t="-1" r="-2223" b="43346"/>
          <a:stretch/>
        </p:blipFill>
        <p:spPr bwMode="auto">
          <a:xfrm>
            <a:off x="1801536" y="1028700"/>
            <a:ext cx="14554200" cy="1145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0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286000" y="220700"/>
            <a:ext cx="143256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defRPr/>
            </a:pPr>
            <a:r>
              <a:rPr lang="en-US" sz="4800" b="1" dirty="0">
                <a:solidFill>
                  <a:schemeClr val="bg1"/>
                </a:solidFill>
                <a:latin typeface="Times New Roman" panose="02020603050405020304" pitchFamily="18" charset="0"/>
                <a:cs typeface="Times New Roman" panose="02020603050405020304" pitchFamily="18" charset="0"/>
              </a:rPr>
              <a:t>CHA MẸ ĐỒNG HÀNH CÙNG CON VÀO 10</a:t>
            </a:r>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9032" y="1122740"/>
            <a:ext cx="15128939" cy="871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1974595-6D66-4151-98AB-16F6C7714D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5603" y="1172272"/>
            <a:ext cx="12192000" cy="9128370"/>
          </a:xfrm>
          <a:prstGeom prst="rect">
            <a:avLst/>
          </a:prstGeom>
        </p:spPr>
      </p:pic>
      <p:pic>
        <p:nvPicPr>
          <p:cNvPr id="10" name="Picture 9">
            <a:extLst>
              <a:ext uri="{FF2B5EF4-FFF2-40B4-BE49-F238E27FC236}">
                <a16:creationId xmlns:a16="http://schemas.microsoft.com/office/drawing/2014/main" id="{D5964E79-A143-457F-928B-46ED4EFDEF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7999" y="1088838"/>
            <a:ext cx="12192001" cy="8530891"/>
          </a:xfrm>
          <a:prstGeom prst="rect">
            <a:avLst/>
          </a:prstGeom>
        </p:spPr>
      </p:pic>
      <p:pic>
        <p:nvPicPr>
          <p:cNvPr id="8" name="Picture 7">
            <a:extLst>
              <a:ext uri="{FF2B5EF4-FFF2-40B4-BE49-F238E27FC236}">
                <a16:creationId xmlns:a16="http://schemas.microsoft.com/office/drawing/2014/main" id="{414CBB51-6912-4939-82F0-B8AB7C31F8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947" y="1088838"/>
            <a:ext cx="6504532" cy="8718116"/>
          </a:xfrm>
          <a:prstGeom prst="rect">
            <a:avLst/>
          </a:prstGeom>
        </p:spPr>
      </p:pic>
      <p:pic>
        <p:nvPicPr>
          <p:cNvPr id="13" name="Picture 12">
            <a:extLst>
              <a:ext uri="{FF2B5EF4-FFF2-40B4-BE49-F238E27FC236}">
                <a16:creationId xmlns:a16="http://schemas.microsoft.com/office/drawing/2014/main" id="{E4382A27-75B1-465D-9319-99C5ADC2C1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8042" y="1088838"/>
            <a:ext cx="10287000" cy="8718116"/>
          </a:xfrm>
          <a:prstGeom prst="rect">
            <a:avLst/>
          </a:prstGeom>
        </p:spPr>
      </p:pic>
      <p:pic>
        <p:nvPicPr>
          <p:cNvPr id="15" name="Picture 14">
            <a:extLst>
              <a:ext uri="{FF2B5EF4-FFF2-40B4-BE49-F238E27FC236}">
                <a16:creationId xmlns:a16="http://schemas.microsoft.com/office/drawing/2014/main" id="{A16183B5-67AA-48B9-93E4-EE5D164EFE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5631" y="1088838"/>
            <a:ext cx="12192000" cy="9144000"/>
          </a:xfrm>
          <a:prstGeom prst="rect">
            <a:avLst/>
          </a:prstGeom>
        </p:spPr>
      </p:pic>
      <p:pic>
        <p:nvPicPr>
          <p:cNvPr id="17" name="Picture 16">
            <a:extLst>
              <a:ext uri="{FF2B5EF4-FFF2-40B4-BE49-F238E27FC236}">
                <a16:creationId xmlns:a16="http://schemas.microsoft.com/office/drawing/2014/main" id="{EE634000-DAEB-423C-B336-8CBA6040B5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800" y="1284479"/>
            <a:ext cx="12192000" cy="9144000"/>
          </a:xfrm>
          <a:prstGeom prst="rect">
            <a:avLst/>
          </a:prstGeom>
        </p:spPr>
      </p:pic>
      <p:pic>
        <p:nvPicPr>
          <p:cNvPr id="19" name="Picture 18">
            <a:extLst>
              <a:ext uri="{FF2B5EF4-FFF2-40B4-BE49-F238E27FC236}">
                <a16:creationId xmlns:a16="http://schemas.microsoft.com/office/drawing/2014/main" id="{26721BAF-E943-41C3-BA7D-4B79B512F2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7723" y="1992121"/>
            <a:ext cx="12192000" cy="7010400"/>
          </a:xfrm>
          <a:prstGeom prst="rect">
            <a:avLst/>
          </a:prstGeom>
        </p:spPr>
      </p:pic>
      <p:pic>
        <p:nvPicPr>
          <p:cNvPr id="21" name="Picture 20">
            <a:extLst>
              <a:ext uri="{FF2B5EF4-FFF2-40B4-BE49-F238E27FC236}">
                <a16:creationId xmlns:a16="http://schemas.microsoft.com/office/drawing/2014/main" id="{87476EA3-3F8B-41D2-AD7B-5ACEB58F49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41759" y="1417198"/>
            <a:ext cx="6296025" cy="8394700"/>
          </a:xfrm>
          <a:prstGeom prst="rect">
            <a:avLst/>
          </a:prstGeom>
        </p:spPr>
      </p:pic>
      <p:pic>
        <p:nvPicPr>
          <p:cNvPr id="23" name="Picture 22">
            <a:extLst>
              <a:ext uri="{FF2B5EF4-FFF2-40B4-BE49-F238E27FC236}">
                <a16:creationId xmlns:a16="http://schemas.microsoft.com/office/drawing/2014/main" id="{3725A378-8AFC-449E-89FD-2FE2314E8C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63220" y="1088838"/>
            <a:ext cx="11507057" cy="9259585"/>
          </a:xfrm>
          <a:prstGeom prst="rect">
            <a:avLst/>
          </a:prstGeom>
        </p:spPr>
      </p:pic>
      <p:pic>
        <p:nvPicPr>
          <p:cNvPr id="25" name="Picture 24">
            <a:extLst>
              <a:ext uri="{FF2B5EF4-FFF2-40B4-BE49-F238E27FC236}">
                <a16:creationId xmlns:a16="http://schemas.microsoft.com/office/drawing/2014/main" id="{3FE0021A-50F0-427F-93DC-26B8C55B92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02785" y="1192891"/>
            <a:ext cx="5082429" cy="9039947"/>
          </a:xfrm>
          <a:prstGeom prst="rect">
            <a:avLst/>
          </a:prstGeom>
        </p:spPr>
      </p:pic>
    </p:spTree>
    <p:extLst>
      <p:ext uri="{BB962C8B-B14F-4D97-AF65-F5344CB8AC3E}">
        <p14:creationId xmlns:p14="http://schemas.microsoft.com/office/powerpoint/2010/main" val="31069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par>
                          <p:cTn id="10" fill="hold">
                            <p:stCondLst>
                              <p:cond delay="3000"/>
                            </p:stCondLst>
                            <p:childTnLst>
                              <p:par>
                                <p:cTn id="11" presetID="53" presetClass="exit" presetSubtype="32" fill="hold" nodeType="after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3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0" fill="hold"/>
                                        <p:tgtEl>
                                          <p:spTgt spid="8"/>
                                        </p:tgtEl>
                                        <p:attrNameLst>
                                          <p:attrName>ppt_w</p:attrName>
                                        </p:attrNameLst>
                                      </p:cBhvr>
                                      <p:tavLst>
                                        <p:tav tm="0">
                                          <p:val>
                                            <p:fltVal val="0"/>
                                          </p:val>
                                        </p:tav>
                                        <p:tav tm="100000">
                                          <p:val>
                                            <p:strVal val="#ppt_w"/>
                                          </p:val>
                                        </p:tav>
                                      </p:tavLst>
                                    </p:anim>
                                    <p:anim calcmode="lin" valueType="num">
                                      <p:cBhvr>
                                        <p:cTn id="20" dur="3000" fill="hold"/>
                                        <p:tgtEl>
                                          <p:spTgt spid="8"/>
                                        </p:tgtEl>
                                        <p:attrNameLst>
                                          <p:attrName>ppt_h</p:attrName>
                                        </p:attrNameLst>
                                      </p:cBhvr>
                                      <p:tavLst>
                                        <p:tav tm="0">
                                          <p:val>
                                            <p:fltVal val="0"/>
                                          </p:val>
                                        </p:tav>
                                        <p:tav tm="100000">
                                          <p:val>
                                            <p:strVal val="#ppt_h"/>
                                          </p:val>
                                        </p:tav>
                                      </p:tavLst>
                                    </p:anim>
                                    <p:animEffect transition="in" filter="fade">
                                      <p:cBhvr>
                                        <p:cTn id="21" dur="3000"/>
                                        <p:tgtEl>
                                          <p:spTgt spid="8"/>
                                        </p:tgtEl>
                                      </p:cBhvr>
                                    </p:animEffect>
                                  </p:childTnLst>
                                </p:cTn>
                              </p:par>
                            </p:childTnLst>
                          </p:cTn>
                        </p:par>
                        <p:par>
                          <p:cTn id="22" fill="hold">
                            <p:stCondLst>
                              <p:cond delay="6500"/>
                            </p:stCondLst>
                            <p:childTnLst>
                              <p:par>
                                <p:cTn id="23" presetID="53" presetClass="exit" presetSubtype="32" fill="hold" nodeType="afterEffect">
                                  <p:stCondLst>
                                    <p:cond delay="0"/>
                                  </p:stCondLst>
                                  <p:childTnLst>
                                    <p:anim calcmode="lin" valueType="num">
                                      <p:cBhvr>
                                        <p:cTn id="24" dur="500"/>
                                        <p:tgtEl>
                                          <p:spTgt spid="8"/>
                                        </p:tgtEl>
                                        <p:attrNameLst>
                                          <p:attrName>ppt_w</p:attrName>
                                        </p:attrNameLst>
                                      </p:cBhvr>
                                      <p:tavLst>
                                        <p:tav tm="0">
                                          <p:val>
                                            <p:strVal val="ppt_w"/>
                                          </p:val>
                                        </p:tav>
                                        <p:tav tm="100000">
                                          <p:val>
                                            <p:fltVal val="0"/>
                                          </p:val>
                                        </p:tav>
                                      </p:tavLst>
                                    </p:anim>
                                    <p:anim calcmode="lin" valueType="num">
                                      <p:cBhvr>
                                        <p:cTn id="25" dur="500"/>
                                        <p:tgtEl>
                                          <p:spTgt spid="8"/>
                                        </p:tgtEl>
                                        <p:attrNameLst>
                                          <p:attrName>ppt_h</p:attrName>
                                        </p:attrNameLst>
                                      </p:cBhvr>
                                      <p:tavLst>
                                        <p:tav tm="0">
                                          <p:val>
                                            <p:strVal val="ppt_h"/>
                                          </p:val>
                                        </p:tav>
                                        <p:tav tm="100000">
                                          <p:val>
                                            <p:fltVal val="0"/>
                                          </p:val>
                                        </p:tav>
                                      </p:tavLst>
                                    </p:anim>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7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3000" fill="hold"/>
                                        <p:tgtEl>
                                          <p:spTgt spid="13"/>
                                        </p:tgtEl>
                                        <p:attrNameLst>
                                          <p:attrName>ppt_w</p:attrName>
                                        </p:attrNameLst>
                                      </p:cBhvr>
                                      <p:tavLst>
                                        <p:tav tm="0">
                                          <p:val>
                                            <p:fltVal val="0"/>
                                          </p:val>
                                        </p:tav>
                                        <p:tav tm="100000">
                                          <p:val>
                                            <p:strVal val="#ppt_w"/>
                                          </p:val>
                                        </p:tav>
                                      </p:tavLst>
                                    </p:anim>
                                    <p:anim calcmode="lin" valueType="num">
                                      <p:cBhvr>
                                        <p:cTn id="32" dur="3000" fill="hold"/>
                                        <p:tgtEl>
                                          <p:spTgt spid="13"/>
                                        </p:tgtEl>
                                        <p:attrNameLst>
                                          <p:attrName>ppt_h</p:attrName>
                                        </p:attrNameLst>
                                      </p:cBhvr>
                                      <p:tavLst>
                                        <p:tav tm="0">
                                          <p:val>
                                            <p:fltVal val="0"/>
                                          </p:val>
                                        </p:tav>
                                        <p:tav tm="100000">
                                          <p:val>
                                            <p:strVal val="#ppt_h"/>
                                          </p:val>
                                        </p:tav>
                                      </p:tavLst>
                                    </p:anim>
                                    <p:animEffect transition="in" filter="fade">
                                      <p:cBhvr>
                                        <p:cTn id="33" dur="3000"/>
                                        <p:tgtEl>
                                          <p:spTgt spid="13"/>
                                        </p:tgtEl>
                                      </p:cBhvr>
                                    </p:animEffect>
                                  </p:childTnLst>
                                </p:cTn>
                              </p:par>
                            </p:childTnLst>
                          </p:cTn>
                        </p:par>
                        <p:par>
                          <p:cTn id="34" fill="hold">
                            <p:stCondLst>
                              <p:cond delay="10000"/>
                            </p:stCondLst>
                            <p:childTnLst>
                              <p:par>
                                <p:cTn id="35" presetID="53" presetClass="exit" presetSubtype="32" fill="hold" nodeType="afterEffect">
                                  <p:stCondLst>
                                    <p:cond delay="0"/>
                                  </p:stCondLst>
                                  <p:childTnLst>
                                    <p:anim calcmode="lin" valueType="num">
                                      <p:cBhvr>
                                        <p:cTn id="36" dur="500"/>
                                        <p:tgtEl>
                                          <p:spTgt spid="13"/>
                                        </p:tgtEl>
                                        <p:attrNameLst>
                                          <p:attrName>ppt_w</p:attrName>
                                        </p:attrNameLst>
                                      </p:cBhvr>
                                      <p:tavLst>
                                        <p:tav tm="0">
                                          <p:val>
                                            <p:strVal val="ppt_w"/>
                                          </p:val>
                                        </p:tav>
                                        <p:tav tm="100000">
                                          <p:val>
                                            <p:fltVal val="0"/>
                                          </p:val>
                                        </p:tav>
                                      </p:tavLst>
                                    </p:anim>
                                    <p:anim calcmode="lin" valueType="num">
                                      <p:cBhvr>
                                        <p:cTn id="37" dur="500"/>
                                        <p:tgtEl>
                                          <p:spTgt spid="13"/>
                                        </p:tgtEl>
                                        <p:attrNameLst>
                                          <p:attrName>ppt_h</p:attrName>
                                        </p:attrNameLst>
                                      </p:cBhvr>
                                      <p:tavLst>
                                        <p:tav tm="0">
                                          <p:val>
                                            <p:strVal val="ppt_h"/>
                                          </p:val>
                                        </p:tav>
                                        <p:tav tm="100000">
                                          <p:val>
                                            <p:fltVal val="0"/>
                                          </p:val>
                                        </p:tav>
                                      </p:tavLst>
                                    </p:anim>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105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3000" fill="hold"/>
                                        <p:tgtEl>
                                          <p:spTgt spid="15"/>
                                        </p:tgtEl>
                                        <p:attrNameLst>
                                          <p:attrName>ppt_w</p:attrName>
                                        </p:attrNameLst>
                                      </p:cBhvr>
                                      <p:tavLst>
                                        <p:tav tm="0">
                                          <p:val>
                                            <p:fltVal val="0"/>
                                          </p:val>
                                        </p:tav>
                                        <p:tav tm="100000">
                                          <p:val>
                                            <p:strVal val="#ppt_w"/>
                                          </p:val>
                                        </p:tav>
                                      </p:tavLst>
                                    </p:anim>
                                    <p:anim calcmode="lin" valueType="num">
                                      <p:cBhvr>
                                        <p:cTn id="44" dur="3000" fill="hold"/>
                                        <p:tgtEl>
                                          <p:spTgt spid="15"/>
                                        </p:tgtEl>
                                        <p:attrNameLst>
                                          <p:attrName>ppt_h</p:attrName>
                                        </p:attrNameLst>
                                      </p:cBhvr>
                                      <p:tavLst>
                                        <p:tav tm="0">
                                          <p:val>
                                            <p:fltVal val="0"/>
                                          </p:val>
                                        </p:tav>
                                        <p:tav tm="100000">
                                          <p:val>
                                            <p:strVal val="#ppt_h"/>
                                          </p:val>
                                        </p:tav>
                                      </p:tavLst>
                                    </p:anim>
                                    <p:animEffect transition="in" filter="fade">
                                      <p:cBhvr>
                                        <p:cTn id="45" dur="3000"/>
                                        <p:tgtEl>
                                          <p:spTgt spid="15"/>
                                        </p:tgtEl>
                                      </p:cBhvr>
                                    </p:animEffect>
                                  </p:childTnLst>
                                </p:cTn>
                              </p:par>
                            </p:childTnLst>
                          </p:cTn>
                        </p:par>
                        <p:par>
                          <p:cTn id="46" fill="hold">
                            <p:stCondLst>
                              <p:cond delay="13500"/>
                            </p:stCondLst>
                            <p:childTnLst>
                              <p:par>
                                <p:cTn id="47" presetID="53" presetClass="exit" presetSubtype="32" fill="hold" nodeType="after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14000"/>
                            </p:stCondLst>
                            <p:childTnLst>
                              <p:par>
                                <p:cTn id="53" presetID="53" presetClass="entr" presetSubtype="16"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3000" fill="hold"/>
                                        <p:tgtEl>
                                          <p:spTgt spid="17"/>
                                        </p:tgtEl>
                                        <p:attrNameLst>
                                          <p:attrName>ppt_w</p:attrName>
                                        </p:attrNameLst>
                                      </p:cBhvr>
                                      <p:tavLst>
                                        <p:tav tm="0">
                                          <p:val>
                                            <p:fltVal val="0"/>
                                          </p:val>
                                        </p:tav>
                                        <p:tav tm="100000">
                                          <p:val>
                                            <p:strVal val="#ppt_w"/>
                                          </p:val>
                                        </p:tav>
                                      </p:tavLst>
                                    </p:anim>
                                    <p:anim calcmode="lin" valueType="num">
                                      <p:cBhvr>
                                        <p:cTn id="56" dur="3000" fill="hold"/>
                                        <p:tgtEl>
                                          <p:spTgt spid="17"/>
                                        </p:tgtEl>
                                        <p:attrNameLst>
                                          <p:attrName>ppt_h</p:attrName>
                                        </p:attrNameLst>
                                      </p:cBhvr>
                                      <p:tavLst>
                                        <p:tav tm="0">
                                          <p:val>
                                            <p:fltVal val="0"/>
                                          </p:val>
                                        </p:tav>
                                        <p:tav tm="100000">
                                          <p:val>
                                            <p:strVal val="#ppt_h"/>
                                          </p:val>
                                        </p:tav>
                                      </p:tavLst>
                                    </p:anim>
                                    <p:animEffect transition="in" filter="fade">
                                      <p:cBhvr>
                                        <p:cTn id="57" dur="3000"/>
                                        <p:tgtEl>
                                          <p:spTgt spid="17"/>
                                        </p:tgtEl>
                                      </p:cBhvr>
                                    </p:animEffect>
                                  </p:childTnLst>
                                </p:cTn>
                              </p:par>
                            </p:childTnLst>
                          </p:cTn>
                        </p:par>
                        <p:par>
                          <p:cTn id="58" fill="hold">
                            <p:stCondLst>
                              <p:cond delay="17000"/>
                            </p:stCondLst>
                            <p:childTnLst>
                              <p:par>
                                <p:cTn id="59" presetID="53" presetClass="exit" presetSubtype="32" fill="hold" nodeType="after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7500"/>
                            </p:stCondLst>
                            <p:childTnLst>
                              <p:par>
                                <p:cTn id="65" presetID="53" presetClass="entr" presetSubtype="16"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3000" fill="hold"/>
                                        <p:tgtEl>
                                          <p:spTgt spid="19"/>
                                        </p:tgtEl>
                                        <p:attrNameLst>
                                          <p:attrName>ppt_w</p:attrName>
                                        </p:attrNameLst>
                                      </p:cBhvr>
                                      <p:tavLst>
                                        <p:tav tm="0">
                                          <p:val>
                                            <p:fltVal val="0"/>
                                          </p:val>
                                        </p:tav>
                                        <p:tav tm="100000">
                                          <p:val>
                                            <p:strVal val="#ppt_w"/>
                                          </p:val>
                                        </p:tav>
                                      </p:tavLst>
                                    </p:anim>
                                    <p:anim calcmode="lin" valueType="num">
                                      <p:cBhvr>
                                        <p:cTn id="68" dur="3000" fill="hold"/>
                                        <p:tgtEl>
                                          <p:spTgt spid="19"/>
                                        </p:tgtEl>
                                        <p:attrNameLst>
                                          <p:attrName>ppt_h</p:attrName>
                                        </p:attrNameLst>
                                      </p:cBhvr>
                                      <p:tavLst>
                                        <p:tav tm="0">
                                          <p:val>
                                            <p:fltVal val="0"/>
                                          </p:val>
                                        </p:tav>
                                        <p:tav tm="100000">
                                          <p:val>
                                            <p:strVal val="#ppt_h"/>
                                          </p:val>
                                        </p:tav>
                                      </p:tavLst>
                                    </p:anim>
                                    <p:animEffect transition="in" filter="fade">
                                      <p:cBhvr>
                                        <p:cTn id="69" dur="3000"/>
                                        <p:tgtEl>
                                          <p:spTgt spid="19"/>
                                        </p:tgtEl>
                                      </p:cBhvr>
                                    </p:animEffect>
                                  </p:childTnLst>
                                </p:cTn>
                              </p:par>
                            </p:childTnLst>
                          </p:cTn>
                        </p:par>
                        <p:par>
                          <p:cTn id="70" fill="hold">
                            <p:stCondLst>
                              <p:cond delay="20500"/>
                            </p:stCondLst>
                            <p:childTnLst>
                              <p:par>
                                <p:cTn id="71" presetID="53" presetClass="exit" presetSubtype="32" fill="hold" nodeType="afterEffect">
                                  <p:stCondLst>
                                    <p:cond delay="0"/>
                                  </p:stCondLst>
                                  <p:childTnLst>
                                    <p:anim calcmode="lin" valueType="num">
                                      <p:cBhvr>
                                        <p:cTn id="72" dur="500"/>
                                        <p:tgtEl>
                                          <p:spTgt spid="19"/>
                                        </p:tgtEl>
                                        <p:attrNameLst>
                                          <p:attrName>ppt_w</p:attrName>
                                        </p:attrNameLst>
                                      </p:cBhvr>
                                      <p:tavLst>
                                        <p:tav tm="0">
                                          <p:val>
                                            <p:strVal val="ppt_w"/>
                                          </p:val>
                                        </p:tav>
                                        <p:tav tm="100000">
                                          <p:val>
                                            <p:fltVal val="0"/>
                                          </p:val>
                                        </p:tav>
                                      </p:tavLst>
                                    </p:anim>
                                    <p:anim calcmode="lin" valueType="num">
                                      <p:cBhvr>
                                        <p:cTn id="73" dur="500"/>
                                        <p:tgtEl>
                                          <p:spTgt spid="19"/>
                                        </p:tgtEl>
                                        <p:attrNameLst>
                                          <p:attrName>ppt_h</p:attrName>
                                        </p:attrNameLst>
                                      </p:cBhvr>
                                      <p:tavLst>
                                        <p:tav tm="0">
                                          <p:val>
                                            <p:strVal val="ppt_h"/>
                                          </p:val>
                                        </p:tav>
                                        <p:tav tm="100000">
                                          <p:val>
                                            <p:fltVal val="0"/>
                                          </p:val>
                                        </p:tav>
                                      </p:tavLst>
                                    </p:anim>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par>
                          <p:cTn id="76" fill="hold">
                            <p:stCondLst>
                              <p:cond delay="21000"/>
                            </p:stCondLst>
                            <p:childTnLst>
                              <p:par>
                                <p:cTn id="77" presetID="53" presetClass="entr" presetSubtype="16"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3000" fill="hold"/>
                                        <p:tgtEl>
                                          <p:spTgt spid="21"/>
                                        </p:tgtEl>
                                        <p:attrNameLst>
                                          <p:attrName>ppt_w</p:attrName>
                                        </p:attrNameLst>
                                      </p:cBhvr>
                                      <p:tavLst>
                                        <p:tav tm="0">
                                          <p:val>
                                            <p:fltVal val="0"/>
                                          </p:val>
                                        </p:tav>
                                        <p:tav tm="100000">
                                          <p:val>
                                            <p:strVal val="#ppt_w"/>
                                          </p:val>
                                        </p:tav>
                                      </p:tavLst>
                                    </p:anim>
                                    <p:anim calcmode="lin" valueType="num">
                                      <p:cBhvr>
                                        <p:cTn id="80" dur="3000" fill="hold"/>
                                        <p:tgtEl>
                                          <p:spTgt spid="21"/>
                                        </p:tgtEl>
                                        <p:attrNameLst>
                                          <p:attrName>ppt_h</p:attrName>
                                        </p:attrNameLst>
                                      </p:cBhvr>
                                      <p:tavLst>
                                        <p:tav tm="0">
                                          <p:val>
                                            <p:fltVal val="0"/>
                                          </p:val>
                                        </p:tav>
                                        <p:tav tm="100000">
                                          <p:val>
                                            <p:strVal val="#ppt_h"/>
                                          </p:val>
                                        </p:tav>
                                      </p:tavLst>
                                    </p:anim>
                                    <p:animEffect transition="in" filter="fade">
                                      <p:cBhvr>
                                        <p:cTn id="81" dur="3000"/>
                                        <p:tgtEl>
                                          <p:spTgt spid="21"/>
                                        </p:tgtEl>
                                      </p:cBhvr>
                                    </p:animEffect>
                                  </p:childTnLst>
                                </p:cTn>
                              </p:par>
                            </p:childTnLst>
                          </p:cTn>
                        </p:par>
                        <p:par>
                          <p:cTn id="82" fill="hold">
                            <p:stCondLst>
                              <p:cond delay="24000"/>
                            </p:stCondLst>
                            <p:childTnLst>
                              <p:par>
                                <p:cTn id="83" presetID="53" presetClass="exit" presetSubtype="32" fill="hold" nodeType="afterEffect">
                                  <p:stCondLst>
                                    <p:cond delay="0"/>
                                  </p:stCondLst>
                                  <p:childTnLst>
                                    <p:anim calcmode="lin" valueType="num">
                                      <p:cBhvr>
                                        <p:cTn id="84" dur="500"/>
                                        <p:tgtEl>
                                          <p:spTgt spid="21"/>
                                        </p:tgtEl>
                                        <p:attrNameLst>
                                          <p:attrName>ppt_w</p:attrName>
                                        </p:attrNameLst>
                                      </p:cBhvr>
                                      <p:tavLst>
                                        <p:tav tm="0">
                                          <p:val>
                                            <p:strVal val="ppt_w"/>
                                          </p:val>
                                        </p:tav>
                                        <p:tav tm="100000">
                                          <p:val>
                                            <p:fltVal val="0"/>
                                          </p:val>
                                        </p:tav>
                                      </p:tavLst>
                                    </p:anim>
                                    <p:anim calcmode="lin" valueType="num">
                                      <p:cBhvr>
                                        <p:cTn id="85" dur="500"/>
                                        <p:tgtEl>
                                          <p:spTgt spid="21"/>
                                        </p:tgtEl>
                                        <p:attrNameLst>
                                          <p:attrName>ppt_h</p:attrName>
                                        </p:attrNameLst>
                                      </p:cBhvr>
                                      <p:tavLst>
                                        <p:tav tm="0">
                                          <p:val>
                                            <p:strVal val="ppt_h"/>
                                          </p:val>
                                        </p:tav>
                                        <p:tav tm="100000">
                                          <p:val>
                                            <p:fltVal val="0"/>
                                          </p:val>
                                        </p:tav>
                                      </p:tavLst>
                                    </p:anim>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par>
                          <p:cTn id="88" fill="hold">
                            <p:stCondLst>
                              <p:cond delay="24500"/>
                            </p:stCondLst>
                            <p:childTnLst>
                              <p:par>
                                <p:cTn id="89" presetID="53" presetClass="entr" presetSubtype="16"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3000" fill="hold"/>
                                        <p:tgtEl>
                                          <p:spTgt spid="23"/>
                                        </p:tgtEl>
                                        <p:attrNameLst>
                                          <p:attrName>ppt_w</p:attrName>
                                        </p:attrNameLst>
                                      </p:cBhvr>
                                      <p:tavLst>
                                        <p:tav tm="0">
                                          <p:val>
                                            <p:fltVal val="0"/>
                                          </p:val>
                                        </p:tav>
                                        <p:tav tm="100000">
                                          <p:val>
                                            <p:strVal val="#ppt_w"/>
                                          </p:val>
                                        </p:tav>
                                      </p:tavLst>
                                    </p:anim>
                                    <p:anim calcmode="lin" valueType="num">
                                      <p:cBhvr>
                                        <p:cTn id="92" dur="3000" fill="hold"/>
                                        <p:tgtEl>
                                          <p:spTgt spid="23"/>
                                        </p:tgtEl>
                                        <p:attrNameLst>
                                          <p:attrName>ppt_h</p:attrName>
                                        </p:attrNameLst>
                                      </p:cBhvr>
                                      <p:tavLst>
                                        <p:tav tm="0">
                                          <p:val>
                                            <p:fltVal val="0"/>
                                          </p:val>
                                        </p:tav>
                                        <p:tav tm="100000">
                                          <p:val>
                                            <p:strVal val="#ppt_h"/>
                                          </p:val>
                                        </p:tav>
                                      </p:tavLst>
                                    </p:anim>
                                    <p:animEffect transition="in" filter="fade">
                                      <p:cBhvr>
                                        <p:cTn id="93" dur="3000"/>
                                        <p:tgtEl>
                                          <p:spTgt spid="23"/>
                                        </p:tgtEl>
                                      </p:cBhvr>
                                    </p:animEffect>
                                  </p:childTnLst>
                                </p:cTn>
                              </p:par>
                            </p:childTnLst>
                          </p:cTn>
                        </p:par>
                        <p:par>
                          <p:cTn id="94" fill="hold">
                            <p:stCondLst>
                              <p:cond delay="27500"/>
                            </p:stCondLst>
                            <p:childTnLst>
                              <p:par>
                                <p:cTn id="95" presetID="53" presetClass="exit" presetSubtype="32" fill="hold" nodeType="afterEffect">
                                  <p:stCondLst>
                                    <p:cond delay="0"/>
                                  </p:stCondLst>
                                  <p:childTnLst>
                                    <p:anim calcmode="lin" valueType="num">
                                      <p:cBhvr>
                                        <p:cTn id="96" dur="500"/>
                                        <p:tgtEl>
                                          <p:spTgt spid="23"/>
                                        </p:tgtEl>
                                        <p:attrNameLst>
                                          <p:attrName>ppt_w</p:attrName>
                                        </p:attrNameLst>
                                      </p:cBhvr>
                                      <p:tavLst>
                                        <p:tav tm="0">
                                          <p:val>
                                            <p:strVal val="ppt_w"/>
                                          </p:val>
                                        </p:tav>
                                        <p:tav tm="100000">
                                          <p:val>
                                            <p:fltVal val="0"/>
                                          </p:val>
                                        </p:tav>
                                      </p:tavLst>
                                    </p:anim>
                                    <p:anim calcmode="lin" valueType="num">
                                      <p:cBhvr>
                                        <p:cTn id="97" dur="500"/>
                                        <p:tgtEl>
                                          <p:spTgt spid="23"/>
                                        </p:tgtEl>
                                        <p:attrNameLst>
                                          <p:attrName>ppt_h</p:attrName>
                                        </p:attrNameLst>
                                      </p:cBhvr>
                                      <p:tavLst>
                                        <p:tav tm="0">
                                          <p:val>
                                            <p:strVal val="ppt_h"/>
                                          </p:val>
                                        </p:tav>
                                        <p:tav tm="100000">
                                          <p:val>
                                            <p:fltVal val="0"/>
                                          </p:val>
                                        </p:tav>
                                      </p:tavLst>
                                    </p:anim>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par>
                          <p:cTn id="100" fill="hold">
                            <p:stCondLst>
                              <p:cond delay="28000"/>
                            </p:stCondLst>
                            <p:childTnLst>
                              <p:par>
                                <p:cTn id="101" presetID="53" presetClass="entr" presetSubtype="16"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3000" fill="hold"/>
                                        <p:tgtEl>
                                          <p:spTgt spid="25"/>
                                        </p:tgtEl>
                                        <p:attrNameLst>
                                          <p:attrName>ppt_w</p:attrName>
                                        </p:attrNameLst>
                                      </p:cBhvr>
                                      <p:tavLst>
                                        <p:tav tm="0">
                                          <p:val>
                                            <p:fltVal val="0"/>
                                          </p:val>
                                        </p:tav>
                                        <p:tav tm="100000">
                                          <p:val>
                                            <p:strVal val="#ppt_w"/>
                                          </p:val>
                                        </p:tav>
                                      </p:tavLst>
                                    </p:anim>
                                    <p:anim calcmode="lin" valueType="num">
                                      <p:cBhvr>
                                        <p:cTn id="104" dur="3000" fill="hold"/>
                                        <p:tgtEl>
                                          <p:spTgt spid="25"/>
                                        </p:tgtEl>
                                        <p:attrNameLst>
                                          <p:attrName>ppt_h</p:attrName>
                                        </p:attrNameLst>
                                      </p:cBhvr>
                                      <p:tavLst>
                                        <p:tav tm="0">
                                          <p:val>
                                            <p:fltVal val="0"/>
                                          </p:val>
                                        </p:tav>
                                        <p:tav tm="100000">
                                          <p:val>
                                            <p:strVal val="#ppt_h"/>
                                          </p:val>
                                        </p:tav>
                                      </p:tavLst>
                                    </p:anim>
                                    <p:animEffect transition="in" filter="fade">
                                      <p:cBhvr>
                                        <p:cTn id="105" dur="3000"/>
                                        <p:tgtEl>
                                          <p:spTgt spid="25"/>
                                        </p:tgtEl>
                                      </p:cBhvr>
                                    </p:animEffect>
                                  </p:childTnLst>
                                </p:cTn>
                              </p:par>
                            </p:childTnLst>
                          </p:cTn>
                        </p:par>
                        <p:par>
                          <p:cTn id="106" fill="hold">
                            <p:stCondLst>
                              <p:cond delay="31000"/>
                            </p:stCondLst>
                            <p:childTnLst>
                              <p:par>
                                <p:cTn id="107" presetID="53" presetClass="exit" presetSubtype="32" fill="hold" nodeType="afterEffect">
                                  <p:stCondLst>
                                    <p:cond delay="0"/>
                                  </p:stCondLst>
                                  <p:childTnLst>
                                    <p:anim calcmode="lin" valueType="num">
                                      <p:cBhvr>
                                        <p:cTn id="108" dur="500"/>
                                        <p:tgtEl>
                                          <p:spTgt spid="25"/>
                                        </p:tgtEl>
                                        <p:attrNameLst>
                                          <p:attrName>ppt_w</p:attrName>
                                        </p:attrNameLst>
                                      </p:cBhvr>
                                      <p:tavLst>
                                        <p:tav tm="0">
                                          <p:val>
                                            <p:strVal val="ppt_w"/>
                                          </p:val>
                                        </p:tav>
                                        <p:tav tm="100000">
                                          <p:val>
                                            <p:fltVal val="0"/>
                                          </p:val>
                                        </p:tav>
                                      </p:tavLst>
                                    </p:anim>
                                    <p:anim calcmode="lin" valueType="num">
                                      <p:cBhvr>
                                        <p:cTn id="109" dur="500"/>
                                        <p:tgtEl>
                                          <p:spTgt spid="25"/>
                                        </p:tgtEl>
                                        <p:attrNameLst>
                                          <p:attrName>ppt_h</p:attrName>
                                        </p:attrNameLst>
                                      </p:cBhvr>
                                      <p:tavLst>
                                        <p:tav tm="0">
                                          <p:val>
                                            <p:strVal val="ppt_h"/>
                                          </p:val>
                                        </p:tav>
                                        <p:tav tm="100000">
                                          <p:val>
                                            <p:fltVal val="0"/>
                                          </p:val>
                                        </p:tav>
                                      </p:tavLst>
                                    </p:anim>
                                    <p:animEffect transition="out" filter="fad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childTnLst>
                          </p:cTn>
                        </p:par>
                        <p:par>
                          <p:cTn id="112" fill="hold">
                            <p:stCondLst>
                              <p:cond delay="31500"/>
                            </p:stCondLst>
                            <p:childTnLst>
                              <p:par>
                                <p:cTn id="113" presetID="53" presetClass="entr" presetSubtype="16" fill="hold" nodeType="afterEffect">
                                  <p:stCondLst>
                                    <p:cond delay="0"/>
                                  </p:stCondLst>
                                  <p:childTnLst>
                                    <p:set>
                                      <p:cBhvr>
                                        <p:cTn id="114" dur="1" fill="hold">
                                          <p:stCondLst>
                                            <p:cond delay="0"/>
                                          </p:stCondLst>
                                        </p:cTn>
                                        <p:tgtEl>
                                          <p:spTgt spid="9218"/>
                                        </p:tgtEl>
                                        <p:attrNameLst>
                                          <p:attrName>style.visibility</p:attrName>
                                        </p:attrNameLst>
                                      </p:cBhvr>
                                      <p:to>
                                        <p:strVal val="visible"/>
                                      </p:to>
                                    </p:set>
                                    <p:anim calcmode="lin" valueType="num">
                                      <p:cBhvr>
                                        <p:cTn id="115" dur="500" fill="hold"/>
                                        <p:tgtEl>
                                          <p:spTgt spid="9218"/>
                                        </p:tgtEl>
                                        <p:attrNameLst>
                                          <p:attrName>ppt_w</p:attrName>
                                        </p:attrNameLst>
                                      </p:cBhvr>
                                      <p:tavLst>
                                        <p:tav tm="0">
                                          <p:val>
                                            <p:fltVal val="0"/>
                                          </p:val>
                                        </p:tav>
                                        <p:tav tm="100000">
                                          <p:val>
                                            <p:strVal val="#ppt_w"/>
                                          </p:val>
                                        </p:tav>
                                      </p:tavLst>
                                    </p:anim>
                                    <p:anim calcmode="lin" valueType="num">
                                      <p:cBhvr>
                                        <p:cTn id="116" dur="500" fill="hold"/>
                                        <p:tgtEl>
                                          <p:spTgt spid="9218"/>
                                        </p:tgtEl>
                                        <p:attrNameLst>
                                          <p:attrName>ppt_h</p:attrName>
                                        </p:attrNameLst>
                                      </p:cBhvr>
                                      <p:tavLst>
                                        <p:tav tm="0">
                                          <p:val>
                                            <p:fltVal val="0"/>
                                          </p:val>
                                        </p:tav>
                                        <p:tav tm="100000">
                                          <p:val>
                                            <p:strVal val="#ppt_h"/>
                                          </p:val>
                                        </p:tav>
                                      </p:tavLst>
                                    </p:anim>
                                    <p:animEffect transition="in" filter="fade">
                                      <p:cBhvr>
                                        <p:cTn id="117" dur="500"/>
                                        <p:tgtEl>
                                          <p:spTgt spid="9218"/>
                                        </p:tgtEl>
                                      </p:cBhvr>
                                    </p:animEffect>
                                  </p:childTnLst>
                                </p:cTn>
                              </p:par>
                            </p:childTnLst>
                          </p:cTn>
                        </p:par>
                        <p:par>
                          <p:cTn id="118" fill="hold">
                            <p:stCondLst>
                              <p:cond delay="32000"/>
                            </p:stCondLst>
                            <p:childTnLst>
                              <p:par>
                                <p:cTn id="119" presetID="53" presetClass="exit" presetSubtype="32" fill="hold" nodeType="afterEffect">
                                  <p:stCondLst>
                                    <p:cond delay="0"/>
                                  </p:stCondLst>
                                  <p:childTnLst>
                                    <p:anim calcmode="lin" valueType="num">
                                      <p:cBhvr>
                                        <p:cTn id="120" dur="500"/>
                                        <p:tgtEl>
                                          <p:spTgt spid="9218"/>
                                        </p:tgtEl>
                                        <p:attrNameLst>
                                          <p:attrName>ppt_w</p:attrName>
                                        </p:attrNameLst>
                                      </p:cBhvr>
                                      <p:tavLst>
                                        <p:tav tm="0">
                                          <p:val>
                                            <p:strVal val="ppt_w"/>
                                          </p:val>
                                        </p:tav>
                                        <p:tav tm="100000">
                                          <p:val>
                                            <p:fltVal val="0"/>
                                          </p:val>
                                        </p:tav>
                                      </p:tavLst>
                                    </p:anim>
                                    <p:anim calcmode="lin" valueType="num">
                                      <p:cBhvr>
                                        <p:cTn id="121" dur="500"/>
                                        <p:tgtEl>
                                          <p:spTgt spid="9218"/>
                                        </p:tgtEl>
                                        <p:attrNameLst>
                                          <p:attrName>ppt_h</p:attrName>
                                        </p:attrNameLst>
                                      </p:cBhvr>
                                      <p:tavLst>
                                        <p:tav tm="0">
                                          <p:val>
                                            <p:strVal val="ppt_h"/>
                                          </p:val>
                                        </p:tav>
                                        <p:tav tm="100000">
                                          <p:val>
                                            <p:fltVal val="0"/>
                                          </p:val>
                                        </p:tav>
                                      </p:tavLst>
                                    </p:anim>
                                    <p:animEffect transition="out" filter="fade">
                                      <p:cBhvr>
                                        <p:cTn id="122" dur="500"/>
                                        <p:tgtEl>
                                          <p:spTgt spid="9218"/>
                                        </p:tgtEl>
                                      </p:cBhvr>
                                    </p:animEffect>
                                    <p:set>
                                      <p:cBhvr>
                                        <p:cTn id="123" dur="1" fill="hold">
                                          <p:stCondLst>
                                            <p:cond delay="499"/>
                                          </p:stCondLst>
                                        </p:cTn>
                                        <p:tgtEl>
                                          <p:spTgt spid="9218"/>
                                        </p:tgtEl>
                                        <p:attrNameLst>
                                          <p:attrName>style.visibility</p:attrName>
                                        </p:attrNameLst>
                                      </p:cBhvr>
                                      <p:to>
                                        <p:strVal val="hidden"/>
                                      </p:to>
                                    </p:set>
                                  </p:childTnLst>
                                </p:cTn>
                              </p:par>
                            </p:childTnLst>
                          </p:cTn>
                        </p:par>
                        <p:par>
                          <p:cTn id="124" fill="hold">
                            <p:stCondLst>
                              <p:cond delay="32500"/>
                            </p:stCondLst>
                            <p:childTnLst>
                              <p:par>
                                <p:cTn id="125" presetID="53" presetClass="entr" presetSubtype="16" fill="hold" nodeType="after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p:cTn id="127" dur="3000" fill="hold"/>
                                        <p:tgtEl>
                                          <p:spTgt spid="10"/>
                                        </p:tgtEl>
                                        <p:attrNameLst>
                                          <p:attrName>ppt_w</p:attrName>
                                        </p:attrNameLst>
                                      </p:cBhvr>
                                      <p:tavLst>
                                        <p:tav tm="0">
                                          <p:val>
                                            <p:fltVal val="0"/>
                                          </p:val>
                                        </p:tav>
                                        <p:tav tm="100000">
                                          <p:val>
                                            <p:strVal val="#ppt_w"/>
                                          </p:val>
                                        </p:tav>
                                      </p:tavLst>
                                    </p:anim>
                                    <p:anim calcmode="lin" valueType="num">
                                      <p:cBhvr>
                                        <p:cTn id="128" dur="3000" fill="hold"/>
                                        <p:tgtEl>
                                          <p:spTgt spid="10"/>
                                        </p:tgtEl>
                                        <p:attrNameLst>
                                          <p:attrName>ppt_h</p:attrName>
                                        </p:attrNameLst>
                                      </p:cBhvr>
                                      <p:tavLst>
                                        <p:tav tm="0">
                                          <p:val>
                                            <p:fltVal val="0"/>
                                          </p:val>
                                        </p:tav>
                                        <p:tav tm="100000">
                                          <p:val>
                                            <p:strVal val="#ppt_h"/>
                                          </p:val>
                                        </p:tav>
                                      </p:tavLst>
                                    </p:anim>
                                    <p:animEffect transition="in" filter="fade">
                                      <p:cBhvr>
                                        <p:cTn id="129" dur="3000"/>
                                        <p:tgtEl>
                                          <p:spTgt spid="10"/>
                                        </p:tgtEl>
                                      </p:cBhvr>
                                    </p:animEffect>
                                  </p:childTnLst>
                                </p:cTn>
                              </p:par>
                            </p:childTnLst>
                          </p:cTn>
                        </p:par>
                        <p:par>
                          <p:cTn id="130" fill="hold">
                            <p:stCondLst>
                              <p:cond delay="35500"/>
                            </p:stCondLst>
                            <p:childTnLst>
                              <p:par>
                                <p:cTn id="131" presetID="53" presetClass="exit" presetSubtype="32" fill="hold" nodeType="afterEffect">
                                  <p:stCondLst>
                                    <p:cond delay="0"/>
                                  </p:stCondLst>
                                  <p:childTnLst>
                                    <p:anim calcmode="lin" valueType="num">
                                      <p:cBhvr>
                                        <p:cTn id="132" dur="500"/>
                                        <p:tgtEl>
                                          <p:spTgt spid="10"/>
                                        </p:tgtEl>
                                        <p:attrNameLst>
                                          <p:attrName>ppt_w</p:attrName>
                                        </p:attrNameLst>
                                      </p:cBhvr>
                                      <p:tavLst>
                                        <p:tav tm="0">
                                          <p:val>
                                            <p:strVal val="ppt_w"/>
                                          </p:val>
                                        </p:tav>
                                        <p:tav tm="100000">
                                          <p:val>
                                            <p:fltVal val="0"/>
                                          </p:val>
                                        </p:tav>
                                      </p:tavLst>
                                    </p:anim>
                                    <p:anim calcmode="lin" valueType="num">
                                      <p:cBhvr>
                                        <p:cTn id="133" dur="500"/>
                                        <p:tgtEl>
                                          <p:spTgt spid="10"/>
                                        </p:tgtEl>
                                        <p:attrNameLst>
                                          <p:attrName>ppt_h</p:attrName>
                                        </p:attrNameLst>
                                      </p:cBhvr>
                                      <p:tavLst>
                                        <p:tav tm="0">
                                          <p:val>
                                            <p:strVal val="ppt_h"/>
                                          </p:val>
                                        </p:tav>
                                        <p:tav tm="100000">
                                          <p:val>
                                            <p:fltVal val="0"/>
                                          </p:val>
                                        </p:tav>
                                      </p:tavLst>
                                    </p:anim>
                                    <p:animEffect transition="out" filter="fade">
                                      <p:cBhvr>
                                        <p:cTn id="134" dur="500"/>
                                        <p:tgtEl>
                                          <p:spTgt spid="10"/>
                                        </p:tgtEl>
                                      </p:cBhvr>
                                    </p:animEffect>
                                    <p:set>
                                      <p:cBhvr>
                                        <p:cTn id="1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2" y="1333502"/>
            <a:ext cx="17489228" cy="8271131"/>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362200" y="227306"/>
            <a:ext cx="14020800" cy="8921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defRPr/>
            </a:pP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TextBox 6">
            <a:extLst>
              <a:ext uri="{FF2B5EF4-FFF2-40B4-BE49-F238E27FC236}">
                <a16:creationId xmlns:a16="http://schemas.microsoft.com/office/drawing/2014/main" id="{12C8D76E-EA80-46DF-AAA6-0A7673244B25}"/>
              </a:ext>
            </a:extLst>
          </p:cNvPr>
          <p:cNvSpPr txBox="1">
            <a:spLocks noChangeArrowheads="1"/>
          </p:cNvSpPr>
          <p:nvPr/>
        </p:nvSpPr>
        <p:spPr bwMode="auto">
          <a:xfrm>
            <a:off x="3143250" y="199127"/>
            <a:ext cx="12001500" cy="7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4300" b="1" dirty="0">
                <a:solidFill>
                  <a:schemeClr val="bg1"/>
                </a:solidFill>
                <a:latin typeface="Times New Roman" panose="02020603050405020304" pitchFamily="18" charset="0"/>
                <a:cs typeface="Times New Roman" panose="02020603050405020304" pitchFamily="18" charset="0"/>
              </a:rPr>
              <a:t> CHA MẸ CỦA HỌC SINH CHƯA TÍCH CỰC</a:t>
            </a:r>
            <a:endParaRPr lang="vi-VN" altLang="vi-VN" sz="4300" b="1" dirty="0">
              <a:solidFill>
                <a:schemeClr val="bg1"/>
              </a:solidFill>
              <a:latin typeface="Times New Roman" panose="02020603050405020304" pitchFamily="18" charset="0"/>
              <a:cs typeface="Times New Roman" panose="02020603050405020304" pitchFamily="18" charset="0"/>
            </a:endParaRPr>
          </a:p>
        </p:txBody>
      </p:sp>
      <p:sp>
        <p:nvSpPr>
          <p:cNvPr id="12" name="Rounded Rectangle 27">
            <a:extLst>
              <a:ext uri="{FF2B5EF4-FFF2-40B4-BE49-F238E27FC236}">
                <a16:creationId xmlns:a16="http://schemas.microsoft.com/office/drawing/2014/main" id="{85368FFA-B502-4B18-A52A-9F1E1082D552}"/>
              </a:ext>
            </a:extLst>
          </p:cNvPr>
          <p:cNvSpPr/>
          <p:nvPr/>
        </p:nvSpPr>
        <p:spPr>
          <a:xfrm>
            <a:off x="2914650" y="2171701"/>
            <a:ext cx="5600700" cy="264557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91439" tIns="45719" rIns="91439" bIns="45719" anchor="ctr"/>
          <a:lstStyle/>
          <a:p>
            <a:pPr algn="ctr">
              <a:defRPr/>
            </a:pPr>
            <a:endParaRPr lang="en-US" sz="4300" b="1" i="1" dirty="0"/>
          </a:p>
        </p:txBody>
      </p:sp>
      <p:sp>
        <p:nvSpPr>
          <p:cNvPr id="13" name="Rounded Rectangle 28">
            <a:extLst>
              <a:ext uri="{FF2B5EF4-FFF2-40B4-BE49-F238E27FC236}">
                <a16:creationId xmlns:a16="http://schemas.microsoft.com/office/drawing/2014/main" id="{6008C33A-4E1A-4250-ACA3-D9708B52F37B}"/>
              </a:ext>
            </a:extLst>
          </p:cNvPr>
          <p:cNvSpPr/>
          <p:nvPr/>
        </p:nvSpPr>
        <p:spPr>
          <a:xfrm>
            <a:off x="9544050" y="2171701"/>
            <a:ext cx="5600700" cy="264557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91439" tIns="45719" rIns="91439" bIns="45719" anchor="ctr"/>
          <a:lstStyle/>
          <a:p>
            <a:pPr algn="ctr">
              <a:defRPr/>
            </a:pPr>
            <a:endParaRPr lang="en-US" sz="4300" dirty="0">
              <a:solidFill>
                <a:srgbClr val="002060"/>
              </a:solidFill>
            </a:endParaRPr>
          </a:p>
        </p:txBody>
      </p:sp>
      <p:cxnSp>
        <p:nvCxnSpPr>
          <p:cNvPr id="14" name="Straight Arrow Connector 13">
            <a:extLst>
              <a:ext uri="{FF2B5EF4-FFF2-40B4-BE49-F238E27FC236}">
                <a16:creationId xmlns:a16="http://schemas.microsoft.com/office/drawing/2014/main" id="{07613C0A-1D30-4242-93F5-882D341C636F}"/>
              </a:ext>
            </a:extLst>
          </p:cNvPr>
          <p:cNvCxnSpPr/>
          <p:nvPr/>
        </p:nvCxnSpPr>
        <p:spPr>
          <a:xfrm flipH="1">
            <a:off x="5086352" y="1082679"/>
            <a:ext cx="3676648" cy="1089021"/>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C56E7D0-8108-49F7-A4FB-326BB004316D}"/>
              </a:ext>
            </a:extLst>
          </p:cNvPr>
          <p:cNvCxnSpPr/>
          <p:nvPr/>
        </p:nvCxnSpPr>
        <p:spPr>
          <a:xfrm>
            <a:off x="8935411" y="1111254"/>
            <a:ext cx="3378035" cy="1136646"/>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6" name="TextBox 11">
            <a:extLst>
              <a:ext uri="{FF2B5EF4-FFF2-40B4-BE49-F238E27FC236}">
                <a16:creationId xmlns:a16="http://schemas.microsoft.com/office/drawing/2014/main" id="{9A86B106-B068-4393-8365-644C8187F14C}"/>
              </a:ext>
            </a:extLst>
          </p:cNvPr>
          <p:cNvSpPr txBox="1">
            <a:spLocks noChangeArrowheads="1"/>
          </p:cNvSpPr>
          <p:nvPr/>
        </p:nvSpPr>
        <p:spPr bwMode="auto">
          <a:xfrm>
            <a:off x="2914650" y="2385122"/>
            <a:ext cx="5257800"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vi-VN" altLang="vi-VN" sz="4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Phụ huynh </a:t>
            </a:r>
          </a:p>
          <a:p>
            <a:pPr algn="ctr">
              <a:spcBef>
                <a:spcPct val="0"/>
              </a:spcBef>
              <a:buFontTx/>
              <a:buNone/>
            </a:pPr>
            <a:r>
              <a:rPr lang="vi-VN" altLang="vi-VN" sz="4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không quan tâm</a:t>
            </a:r>
          </a:p>
          <a:p>
            <a:pPr algn="ctr">
              <a:spcBef>
                <a:spcPct val="0"/>
              </a:spcBef>
              <a:buFontTx/>
              <a:buNone/>
            </a:pPr>
            <a:r>
              <a:rPr lang="vi-VN" altLang="vi-VN" sz="4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tới con</a:t>
            </a:r>
          </a:p>
        </p:txBody>
      </p:sp>
      <p:sp>
        <p:nvSpPr>
          <p:cNvPr id="17" name="TextBox 19">
            <a:extLst>
              <a:ext uri="{FF2B5EF4-FFF2-40B4-BE49-F238E27FC236}">
                <a16:creationId xmlns:a16="http://schemas.microsoft.com/office/drawing/2014/main" id="{1DDBC6D6-0021-4F7E-93A6-5C39BFCA6F1B}"/>
              </a:ext>
            </a:extLst>
          </p:cNvPr>
          <p:cNvSpPr txBox="1">
            <a:spLocks noChangeArrowheads="1"/>
          </p:cNvSpPr>
          <p:nvPr/>
        </p:nvSpPr>
        <p:spPr bwMode="auto">
          <a:xfrm>
            <a:off x="9251159" y="2454176"/>
            <a:ext cx="6122194"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vi-VN" altLang="vi-VN" sz="48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Phụ huynh ảo tưởng, nuông chiều con, </a:t>
            </a:r>
          </a:p>
          <a:p>
            <a:pPr algn="ctr">
              <a:spcBef>
                <a:spcPct val="0"/>
              </a:spcBef>
              <a:buFontTx/>
              <a:buNone/>
            </a:pPr>
            <a:r>
              <a:rPr lang="vi-VN" altLang="vi-VN" sz="48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kì vọng lớn ở con</a:t>
            </a:r>
          </a:p>
        </p:txBody>
      </p:sp>
      <p:sp>
        <p:nvSpPr>
          <p:cNvPr id="18" name="Rounded Rectangle 14">
            <a:extLst>
              <a:ext uri="{FF2B5EF4-FFF2-40B4-BE49-F238E27FC236}">
                <a16:creationId xmlns:a16="http://schemas.microsoft.com/office/drawing/2014/main" id="{09EFA830-C74E-4D2F-933C-C69483B021C2}"/>
              </a:ext>
            </a:extLst>
          </p:cNvPr>
          <p:cNvSpPr/>
          <p:nvPr/>
        </p:nvSpPr>
        <p:spPr>
          <a:xfrm>
            <a:off x="2686050" y="5781675"/>
            <a:ext cx="12915900" cy="3543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91439" tIns="45719" rIns="91439" bIns="45719" anchor="ctr"/>
          <a:lstStyle/>
          <a:p>
            <a:pPr algn="just">
              <a:defRPr/>
            </a:pPr>
            <a:r>
              <a:rPr lang="vi-VN" sz="4500" dirty="0">
                <a:solidFill>
                  <a:srgbClr val="0000CC"/>
                </a:solidFill>
                <a:latin typeface="Times New Roman" panose="02020603050405020304" pitchFamily="18" charset="0"/>
                <a:cs typeface="Times New Roman" panose="02020603050405020304" pitchFamily="18" charset="0"/>
              </a:rPr>
              <a:t>- Xác định rõ mức độ quan điểm của cha mẹ học sinh</a:t>
            </a:r>
          </a:p>
          <a:p>
            <a:pPr algn="just">
              <a:defRPr/>
            </a:pPr>
            <a:r>
              <a:rPr lang="vi-VN" sz="4500" dirty="0">
                <a:solidFill>
                  <a:srgbClr val="0000CC"/>
                </a:solidFill>
                <a:latin typeface="Times New Roman" panose="02020603050405020304" pitchFamily="18" charset="0"/>
                <a:cs typeface="Times New Roman" panose="02020603050405020304" pitchFamily="18" charset="0"/>
              </a:rPr>
              <a:t>- Lựa chọn thời điểm giải quyết</a:t>
            </a:r>
          </a:p>
          <a:p>
            <a:pPr algn="just">
              <a:defRPr/>
            </a:pPr>
            <a:r>
              <a:rPr lang="vi-VN" sz="4500" dirty="0">
                <a:solidFill>
                  <a:srgbClr val="0000CC"/>
                </a:solidFill>
                <a:latin typeface="Times New Roman" panose="02020603050405020304" pitchFamily="18" charset="0"/>
                <a:cs typeface="Times New Roman" panose="02020603050405020304" pitchFamily="18" charset="0"/>
              </a:rPr>
              <a:t>- Xác định thành phần giải quyết</a:t>
            </a:r>
          </a:p>
          <a:p>
            <a:pPr algn="just">
              <a:defRPr/>
            </a:pPr>
            <a:r>
              <a:rPr lang="vi-VN" sz="4500" dirty="0">
                <a:solidFill>
                  <a:srgbClr val="0000CC"/>
                </a:solidFill>
                <a:latin typeface="Times New Roman" panose="02020603050405020304" pitchFamily="18" charset="0"/>
                <a:cs typeface="Times New Roman" panose="02020603050405020304" pitchFamily="18" charset="0"/>
              </a:rPr>
              <a:t>- Hướng giải quyết có tình có lý </a:t>
            </a:r>
          </a:p>
          <a:p>
            <a:pPr algn="just">
              <a:defRPr/>
            </a:pPr>
            <a:r>
              <a:rPr lang="vi-VN" sz="4500" dirty="0">
                <a:solidFill>
                  <a:srgbClr val="0000CC"/>
                </a:solidFill>
                <a:latin typeface="Times New Roman" panose="02020603050405020304" pitchFamily="18" charset="0"/>
                <a:cs typeface="Times New Roman" panose="02020603050405020304" pitchFamily="18" charset="0"/>
              </a:rPr>
              <a:t>- Công tác truyền thông</a:t>
            </a:r>
          </a:p>
        </p:txBody>
      </p:sp>
      <p:cxnSp>
        <p:nvCxnSpPr>
          <p:cNvPr id="19" name="Straight Arrow Connector 18">
            <a:extLst>
              <a:ext uri="{FF2B5EF4-FFF2-40B4-BE49-F238E27FC236}">
                <a16:creationId xmlns:a16="http://schemas.microsoft.com/office/drawing/2014/main" id="{A5C7FDA5-C36B-4BB4-B56F-0AE6FB7584EC}"/>
              </a:ext>
            </a:extLst>
          </p:cNvPr>
          <p:cNvCxnSpPr/>
          <p:nvPr/>
        </p:nvCxnSpPr>
        <p:spPr>
          <a:xfrm>
            <a:off x="5600700" y="4841084"/>
            <a:ext cx="3086100" cy="852488"/>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1AAFE97E-CEA0-4DF2-AF66-ABD8DEEFDB42}"/>
              </a:ext>
            </a:extLst>
          </p:cNvPr>
          <p:cNvCxnSpPr/>
          <p:nvPr/>
        </p:nvCxnSpPr>
        <p:spPr>
          <a:xfrm flipH="1">
            <a:off x="9546432" y="4829175"/>
            <a:ext cx="2797968" cy="923925"/>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9637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949331" y="95250"/>
            <a:ext cx="16576674" cy="93345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7100" b="1" dirty="0">
              <a:solidFill>
                <a:srgbClr val="FF0000"/>
              </a:solidFill>
            </a:endParaRPr>
          </a:p>
        </p:txBody>
      </p:sp>
      <p:sp>
        <p:nvSpPr>
          <p:cNvPr id="28" name="Rounded Rectangle 27"/>
          <p:cNvSpPr/>
          <p:nvPr/>
        </p:nvSpPr>
        <p:spPr>
          <a:xfrm>
            <a:off x="457205" y="1726407"/>
            <a:ext cx="8302626" cy="258841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cxnSp>
        <p:nvCxnSpPr>
          <p:cNvPr id="33" name="Straight Arrow Connector 32"/>
          <p:cNvCxnSpPr/>
          <p:nvPr/>
        </p:nvCxnSpPr>
        <p:spPr>
          <a:xfrm flipH="1">
            <a:off x="4267200" y="1095375"/>
            <a:ext cx="47244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25605" name="TextBox 6"/>
          <p:cNvSpPr txBox="1">
            <a:spLocks noChangeArrowheads="1"/>
          </p:cNvSpPr>
          <p:nvPr/>
        </p:nvSpPr>
        <p:spPr bwMode="auto">
          <a:xfrm>
            <a:off x="330200" y="32004"/>
            <a:ext cx="17526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0" fontAlgn="base" hangingPunct="0">
              <a:spcBef>
                <a:spcPct val="0"/>
              </a:spcBef>
              <a:spcAft>
                <a:spcPct val="0"/>
              </a:spcAft>
            </a:pPr>
            <a:r>
              <a:rPr lang="en-US" altLang="vi-VN" sz="5000" b="1">
                <a:solidFill>
                  <a:srgbClr val="FF0000"/>
                </a:solidFill>
                <a:latin typeface="Times New Roman" pitchFamily="18" charset="0"/>
                <a:cs typeface="Times New Roman" pitchFamily="18" charset="0"/>
              </a:rPr>
              <a:t>TÌNH HUỐNG VỚI HỌC SINH CHƯA TÍCH CỰC</a:t>
            </a:r>
            <a:endParaRPr lang="vi-VN" altLang="vi-VN" sz="5000" b="1">
              <a:solidFill>
                <a:srgbClr val="FF0000"/>
              </a:solidFill>
              <a:latin typeface="Times New Roman" pitchFamily="18" charset="0"/>
              <a:cs typeface="Times New Roman" pitchFamily="18" charset="0"/>
            </a:endParaRPr>
          </a:p>
        </p:txBody>
      </p:sp>
      <p:sp>
        <p:nvSpPr>
          <p:cNvPr id="25606" name="TextBox 11"/>
          <p:cNvSpPr txBox="1">
            <a:spLocks noChangeArrowheads="1"/>
          </p:cNvSpPr>
          <p:nvPr/>
        </p:nvSpPr>
        <p:spPr bwMode="auto">
          <a:xfrm>
            <a:off x="0" y="1819277"/>
            <a:ext cx="868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0" fontAlgn="base" hangingPunct="0">
              <a:spcBef>
                <a:spcPct val="0"/>
              </a:spcBef>
              <a:spcAft>
                <a:spcPct val="0"/>
              </a:spcAft>
            </a:pPr>
            <a:r>
              <a:rPr lang="vi-VN" altLang="vi-VN" sz="5000" b="1" dirty="0">
                <a:solidFill>
                  <a:srgbClr val="0000CC"/>
                </a:solidFill>
                <a:latin typeface="Times New Roman" pitchFamily="18" charset="0"/>
                <a:ea typeface="Calibri" pitchFamily="34" charset="0"/>
                <a:cs typeface="Times New Roman" pitchFamily="18" charset="0"/>
              </a:rPr>
              <a:t>Xét về ý thức, thái độ</a:t>
            </a:r>
          </a:p>
        </p:txBody>
      </p:sp>
      <p:sp>
        <p:nvSpPr>
          <p:cNvPr id="30" name="Rounded Rectangle 29"/>
          <p:cNvSpPr/>
          <p:nvPr/>
        </p:nvSpPr>
        <p:spPr>
          <a:xfrm>
            <a:off x="374650" y="5486400"/>
            <a:ext cx="822960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sp>
        <p:nvSpPr>
          <p:cNvPr id="25608" name="TextBox 23"/>
          <p:cNvSpPr txBox="1">
            <a:spLocks noChangeArrowheads="1"/>
          </p:cNvSpPr>
          <p:nvPr/>
        </p:nvSpPr>
        <p:spPr bwMode="auto">
          <a:xfrm>
            <a:off x="762000" y="2514602"/>
            <a:ext cx="8229600" cy="18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Học sinh lười học</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Học chống đối, chủ quan</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Không thích học</a:t>
            </a:r>
          </a:p>
        </p:txBody>
      </p:sp>
      <p:cxnSp>
        <p:nvCxnSpPr>
          <p:cNvPr id="3" name="Straight Connector 2"/>
          <p:cNvCxnSpPr/>
          <p:nvPr/>
        </p:nvCxnSpPr>
        <p:spPr>
          <a:xfrm>
            <a:off x="457200" y="2605088"/>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9296400" y="1726407"/>
            <a:ext cx="8534400" cy="258841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cxnSp>
        <p:nvCxnSpPr>
          <p:cNvPr id="39" name="Straight Connector 38"/>
          <p:cNvCxnSpPr/>
          <p:nvPr/>
        </p:nvCxnSpPr>
        <p:spPr>
          <a:xfrm>
            <a:off x="9296405" y="2605088"/>
            <a:ext cx="85947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5612" name="TextBox 19"/>
          <p:cNvSpPr txBox="1">
            <a:spLocks noChangeArrowheads="1"/>
          </p:cNvSpPr>
          <p:nvPr/>
        </p:nvSpPr>
        <p:spPr bwMode="auto">
          <a:xfrm>
            <a:off x="9144000" y="1659734"/>
            <a:ext cx="883920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0" fontAlgn="base" hangingPunct="0">
              <a:spcBef>
                <a:spcPct val="20000"/>
              </a:spcBef>
              <a:spcAft>
                <a:spcPct val="0"/>
              </a:spcAft>
            </a:pPr>
            <a:r>
              <a:rPr lang="vi-VN" altLang="vi-VN" sz="6400" b="1">
                <a:solidFill>
                  <a:srgbClr val="0000CC"/>
                </a:solidFill>
                <a:latin typeface="Times New Roman" pitchFamily="18" charset="0"/>
                <a:ea typeface="Calibri" pitchFamily="34" charset="0"/>
                <a:cs typeface="Times New Roman" pitchFamily="18" charset="0"/>
              </a:rPr>
              <a:t> </a:t>
            </a:r>
            <a:r>
              <a:rPr lang="vi-VN" altLang="vi-VN" sz="5000" b="1">
                <a:solidFill>
                  <a:srgbClr val="0000CC"/>
                </a:solidFill>
                <a:latin typeface="Times New Roman" pitchFamily="18" charset="0"/>
                <a:ea typeface="Calibri" pitchFamily="34" charset="0"/>
                <a:cs typeface="Times New Roman" pitchFamily="18" charset="0"/>
              </a:rPr>
              <a:t>Xét về năng lực nhận thức</a:t>
            </a:r>
          </a:p>
        </p:txBody>
      </p:sp>
      <p:sp>
        <p:nvSpPr>
          <p:cNvPr id="25613" name="TextBox 36"/>
          <p:cNvSpPr txBox="1">
            <a:spLocks noChangeArrowheads="1"/>
          </p:cNvSpPr>
          <p:nvPr/>
        </p:nvSpPr>
        <p:spPr bwMode="auto">
          <a:xfrm>
            <a:off x="9296400" y="2514602"/>
            <a:ext cx="8534400" cy="18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Học sinh học kém </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Tiếp thu chậm, sức khỏe yếu</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Tâm lý không ổn định                           </a:t>
            </a:r>
          </a:p>
        </p:txBody>
      </p:sp>
      <p:sp>
        <p:nvSpPr>
          <p:cNvPr id="44" name="Rounded Rectangle 43"/>
          <p:cNvSpPr/>
          <p:nvPr/>
        </p:nvSpPr>
        <p:spPr>
          <a:xfrm>
            <a:off x="9556755" y="5486400"/>
            <a:ext cx="827405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sp>
        <p:nvSpPr>
          <p:cNvPr id="25615" name="TextBox 36"/>
          <p:cNvSpPr txBox="1">
            <a:spLocks noChangeArrowheads="1"/>
          </p:cNvSpPr>
          <p:nvPr/>
        </p:nvSpPr>
        <p:spPr bwMode="auto">
          <a:xfrm>
            <a:off x="9556755" y="5550697"/>
            <a:ext cx="8731250" cy="2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Tìm hiểu gia cảnh, sức khỏe</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Giao nhiệm vụ vừa sức</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Ghi nhận tiến bộ, động viên</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 Phối hợp CMHS, BGH....</a:t>
            </a:r>
          </a:p>
        </p:txBody>
      </p:sp>
      <p:sp>
        <p:nvSpPr>
          <p:cNvPr id="25616" name="TextBox 36"/>
          <p:cNvSpPr txBox="1">
            <a:spLocks noChangeArrowheads="1"/>
          </p:cNvSpPr>
          <p:nvPr/>
        </p:nvSpPr>
        <p:spPr bwMode="auto">
          <a:xfrm>
            <a:off x="412755" y="5531647"/>
            <a:ext cx="8731250" cy="24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Tìm hiểu cá tính, sở thích</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Giao nhiệm vụ định mức</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Tăng cường kiểm tra</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Phối hợp CMHS, BGH</a:t>
            </a:r>
            <a:r>
              <a:rPr lang="vi-VN" altLang="vi-VN" sz="4300" b="1" dirty="0">
                <a:solidFill>
                  <a:srgbClr val="000000"/>
                </a:solidFill>
                <a:latin typeface="Times New Roman" pitchFamily="18" charset="0"/>
                <a:cs typeface="Times New Roman" pitchFamily="18" charset="0"/>
              </a:rPr>
              <a:t>....</a:t>
            </a:r>
          </a:p>
        </p:txBody>
      </p:sp>
      <p:sp>
        <p:nvSpPr>
          <p:cNvPr id="56" name="Rounded Rectangle 55"/>
          <p:cNvSpPr/>
          <p:nvPr/>
        </p:nvSpPr>
        <p:spPr>
          <a:xfrm>
            <a:off x="330200" y="8653466"/>
            <a:ext cx="8204200" cy="129063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sp>
        <p:nvSpPr>
          <p:cNvPr id="58" name="Rounded Rectangle 57"/>
          <p:cNvSpPr/>
          <p:nvPr/>
        </p:nvSpPr>
        <p:spPr>
          <a:xfrm>
            <a:off x="9486905" y="8653466"/>
            <a:ext cx="8274050" cy="129063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5000" b="1" i="1" dirty="0">
              <a:solidFill>
                <a:srgbClr val="000000"/>
              </a:solidFill>
            </a:endParaRPr>
          </a:p>
        </p:txBody>
      </p:sp>
      <p:cxnSp>
        <p:nvCxnSpPr>
          <p:cNvPr id="62" name="Straight Arrow Connector 61"/>
          <p:cNvCxnSpPr/>
          <p:nvPr/>
        </p:nvCxnSpPr>
        <p:spPr>
          <a:xfrm>
            <a:off x="8991600" y="1095375"/>
            <a:ext cx="45720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63" name="Down Arrow 62"/>
          <p:cNvSpPr/>
          <p:nvPr/>
        </p:nvSpPr>
        <p:spPr>
          <a:xfrm flipH="1">
            <a:off x="13538200" y="4505325"/>
            <a:ext cx="117476" cy="7810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a:solidFill>
                <a:srgbClr val="FFFFFF"/>
              </a:solidFill>
            </a:endParaRPr>
          </a:p>
        </p:txBody>
      </p:sp>
      <p:sp>
        <p:nvSpPr>
          <p:cNvPr id="64" name="Down Arrow 63"/>
          <p:cNvSpPr/>
          <p:nvPr/>
        </p:nvSpPr>
        <p:spPr>
          <a:xfrm flipH="1">
            <a:off x="4298950" y="4514850"/>
            <a:ext cx="88900" cy="77152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a:solidFill>
                <a:srgbClr val="FFFFFF"/>
              </a:solidFill>
            </a:endParaRPr>
          </a:p>
        </p:txBody>
      </p:sp>
      <p:sp>
        <p:nvSpPr>
          <p:cNvPr id="65" name="Down Arrow 64"/>
          <p:cNvSpPr/>
          <p:nvPr/>
        </p:nvSpPr>
        <p:spPr>
          <a:xfrm flipH="1">
            <a:off x="13446131" y="800100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a:solidFill>
                <a:srgbClr val="FFFFFF"/>
              </a:solidFill>
            </a:endParaRPr>
          </a:p>
        </p:txBody>
      </p:sp>
      <p:sp>
        <p:nvSpPr>
          <p:cNvPr id="66" name="Down Arrow 65"/>
          <p:cNvSpPr/>
          <p:nvPr/>
        </p:nvSpPr>
        <p:spPr>
          <a:xfrm flipH="1">
            <a:off x="4340231" y="800100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a:solidFill>
                <a:srgbClr val="FFFFFF"/>
              </a:solidFill>
            </a:endParaRPr>
          </a:p>
        </p:txBody>
      </p:sp>
      <p:sp>
        <p:nvSpPr>
          <p:cNvPr id="25624" name="TextBox 36"/>
          <p:cNvSpPr txBox="1">
            <a:spLocks noChangeArrowheads="1"/>
          </p:cNvSpPr>
          <p:nvPr/>
        </p:nvSpPr>
        <p:spPr bwMode="auto">
          <a:xfrm>
            <a:off x="511181" y="8698709"/>
            <a:ext cx="8731250" cy="127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Đăng kí điểm cần đạt</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Tư vấn khối trường THPT</a:t>
            </a:r>
          </a:p>
        </p:txBody>
      </p:sp>
      <p:sp>
        <p:nvSpPr>
          <p:cNvPr id="25625" name="TextBox 36"/>
          <p:cNvSpPr txBox="1">
            <a:spLocks noChangeArrowheads="1"/>
          </p:cNvSpPr>
          <p:nvPr/>
        </p:nvSpPr>
        <p:spPr bwMode="auto">
          <a:xfrm>
            <a:off x="9486905" y="8636795"/>
            <a:ext cx="8731250" cy="127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Đủ điều kiện xét tốt nghiệp</a:t>
            </a:r>
          </a:p>
          <a:p>
            <a:pPr eaLnBrk="0" fontAlgn="base" hangingPunct="0">
              <a:spcBef>
                <a:spcPct val="0"/>
              </a:spcBef>
              <a:spcAft>
                <a:spcPct val="0"/>
              </a:spcAft>
              <a:buFontTx/>
              <a:buChar char="-"/>
            </a:pPr>
            <a:r>
              <a:rPr lang="vi-VN" altLang="vi-VN" sz="3600" b="1" dirty="0">
                <a:solidFill>
                  <a:srgbClr val="000000"/>
                </a:solidFill>
                <a:latin typeface="Times New Roman" pitchFamily="18" charset="0"/>
                <a:cs typeface="Times New Roman" pitchFamily="18" charset="0"/>
              </a:rPr>
              <a:t>Tư vấn nghề nghiệp</a:t>
            </a:r>
          </a:p>
        </p:txBody>
      </p:sp>
    </p:spTree>
    <p:extLst>
      <p:ext uri="{BB962C8B-B14F-4D97-AF65-F5344CB8AC3E}">
        <p14:creationId xmlns:p14="http://schemas.microsoft.com/office/powerpoint/2010/main" val="1347413966"/>
      </p:ext>
    </p:extLst>
  </p:cSld>
  <p:clrMapOvr>
    <a:masterClrMapping/>
  </p:clrMapOvr>
  <p:transition spd="slow">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157" y="1049818"/>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41" y="8648704"/>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3" y="22303"/>
            <a:ext cx="802022" cy="1621736"/>
          </a:xfrm>
          <a:prstGeom prst="rect">
            <a:avLst/>
          </a:prstGeom>
        </p:spPr>
      </p:pic>
      <p:sp>
        <p:nvSpPr>
          <p:cNvPr id="9" name="TextBox 9"/>
          <p:cNvSpPr txBox="1"/>
          <p:nvPr/>
        </p:nvSpPr>
        <p:spPr>
          <a:xfrm>
            <a:off x="2438400" y="3425982"/>
            <a:ext cx="13563600" cy="397545"/>
          </a:xfrm>
          <a:prstGeom prst="rect">
            <a:avLst/>
          </a:prstGeom>
        </p:spPr>
        <p:txBody>
          <a:bodyPr wrap="square" lIns="0" tIns="0" rIns="0" bIns="0" rtlCol="0" anchor="t">
            <a:spAutoFit/>
          </a:bodyPr>
          <a:lstStyle/>
          <a:p>
            <a:pPr algn="ctr" defTabSz="914386">
              <a:lnSpc>
                <a:spcPts val="3148"/>
              </a:lnSpc>
            </a:pPr>
            <a:r>
              <a:rPr lang="en-US" sz="3600" dirty="0" err="1">
                <a:solidFill>
                  <a:srgbClr val="1D7151"/>
                </a:solidFill>
                <a:latin typeface="Cormorant Garamond Medium"/>
              </a:rPr>
              <a:t>Nội</a:t>
            </a:r>
            <a:r>
              <a:rPr lang="en-US" sz="3600" dirty="0">
                <a:solidFill>
                  <a:srgbClr val="1D7151"/>
                </a:solidFill>
                <a:latin typeface="Cormorant Garamond Medium"/>
              </a:rPr>
              <a:t> dung</a:t>
            </a:r>
          </a:p>
        </p:txBody>
      </p:sp>
      <p:sp>
        <p:nvSpPr>
          <p:cNvPr id="11" name="Rectangle: Diagonal Corners Rounded 10">
            <a:extLst>
              <a:ext uri="{FF2B5EF4-FFF2-40B4-BE49-F238E27FC236}">
                <a16:creationId xmlns:a16="http://schemas.microsoft.com/office/drawing/2014/main" id="{F0721F2D-1EF7-4016-99BF-C6DEED24BA41}"/>
              </a:ext>
            </a:extLst>
          </p:cNvPr>
          <p:cNvSpPr/>
          <p:nvPr/>
        </p:nvSpPr>
        <p:spPr>
          <a:xfrm>
            <a:off x="1752600" y="248906"/>
            <a:ext cx="143256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defRPr/>
            </a:pPr>
            <a:r>
              <a:rPr lang="en-US" sz="3200" b="1" dirty="0">
                <a:solidFill>
                  <a:prstClr val="white"/>
                </a:solidFill>
                <a:latin typeface="Times New Roman" panose="02020603050405020304" pitchFamily="18" charset="0"/>
                <a:cs typeface="Times New Roman" panose="02020603050405020304" pitchFamily="18" charset="0"/>
              </a:rPr>
              <a:t>BAN ĐẠI DIỆN CHA MẸ HỌC SINH LUÔN ĐỒNG HÀNH CÙNG CON</a:t>
            </a:r>
          </a:p>
        </p:txBody>
      </p:sp>
      <p:pic>
        <p:nvPicPr>
          <p:cNvPr id="10" name="Picture 2" descr="C:\Users\MyPC\Downloads\mot-giao-vien-xin-thua-voi-phu-huynh-10-dieu-405-no96x51p114gex1o4h5o2o4l7y65bhnk8p9jhv110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644038"/>
            <a:ext cx="10972800" cy="700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stretch>
            <a:fillRect/>
          </a:stretch>
        </p:blipFill>
        <p:spPr>
          <a:xfrm>
            <a:off x="942048" y="1409700"/>
            <a:ext cx="16521446" cy="8001000"/>
          </a:xfrm>
          <a:prstGeom prst="rect">
            <a:avLst/>
          </a:prstGeom>
        </p:spPr>
      </p:pic>
    </p:spTree>
    <p:extLst>
      <p:ext uri="{BB962C8B-B14F-4D97-AF65-F5344CB8AC3E}">
        <p14:creationId xmlns:p14="http://schemas.microsoft.com/office/powerpoint/2010/main" val="40186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1309317"/>
            <a:ext cx="19165628" cy="9241271"/>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0" name="Rectangle 9"/>
          <p:cNvSpPr/>
          <p:nvPr/>
        </p:nvSpPr>
        <p:spPr>
          <a:xfrm>
            <a:off x="-1295400" y="4533900"/>
            <a:ext cx="4633073" cy="2215989"/>
          </a:xfrm>
          <a:prstGeom prst="rect">
            <a:avLst/>
          </a:prstGeom>
        </p:spPr>
        <p:style>
          <a:lnRef idx="0">
            <a:schemeClr val="accent1"/>
          </a:lnRef>
          <a:fillRef idx="3">
            <a:schemeClr val="accent1"/>
          </a:fillRef>
          <a:effectRef idx="3">
            <a:schemeClr val="accent1"/>
          </a:effectRef>
          <a:fontRef idx="minor">
            <a:schemeClr val="lt1"/>
          </a:fontRef>
        </p:style>
        <p:txBody>
          <a:bodyPr wrap="square" lIns="91439" tIns="45719" rIns="91439" bIns="45719">
            <a:spAutoFit/>
          </a:bodyPr>
          <a:lstStyle/>
          <a:p>
            <a:pPr marL="228598" algn="ctr" eaLnBrk="0" fontAlgn="base" hangingPunct="0">
              <a:lnSpc>
                <a:spcPct val="115000"/>
              </a:lnSpc>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 HỢP </a:t>
            </a:r>
          </a:p>
          <a:p>
            <a:pPr marL="228598" algn="ctr" eaLnBrk="0" fontAlgn="base" hangingPunct="0">
              <a:lnSpc>
                <a:spcPct val="115000"/>
              </a:lnSpc>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 </a:t>
            </a:r>
          </a:p>
          <a:p>
            <a:pPr marL="228598" algn="ctr" eaLnBrk="0" fontAlgn="base" hangingPunct="0">
              <a:lnSpc>
                <a:spcPct val="115000"/>
              </a:lnSpc>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BAN GIÁM HIỆU</a:t>
            </a:r>
          </a:p>
        </p:txBody>
      </p:sp>
      <p:cxnSp>
        <p:nvCxnSpPr>
          <p:cNvPr id="12" name="Straight Arrow Connector 11"/>
          <p:cNvCxnSpPr/>
          <p:nvPr/>
        </p:nvCxnSpPr>
        <p:spPr>
          <a:xfrm flipV="1">
            <a:off x="3444130" y="3149792"/>
            <a:ext cx="1202628" cy="264214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3651687" y="4706569"/>
            <a:ext cx="1101528" cy="10349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3522316" y="5929953"/>
            <a:ext cx="1101528" cy="690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3479718" y="6286500"/>
            <a:ext cx="1101528" cy="2199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747304" y="1714500"/>
            <a:ext cx="11633246" cy="18288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marL="228598" algn="just">
              <a:spcAft>
                <a:spcPts val="750"/>
              </a:spcAft>
            </a:pPr>
            <a:r>
              <a:rPr lang="en-US" sz="3600" b="1" dirty="0" err="1">
                <a:solidFill>
                  <a:srgbClr val="333333"/>
                </a:solidFill>
                <a:latin typeface="Times New Roman"/>
                <a:ea typeface="Times New Roman"/>
              </a:rPr>
              <a:t>Tham</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mưu</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với</a:t>
            </a:r>
            <a:r>
              <a:rPr lang="en-US" sz="3600" b="1" dirty="0">
                <a:solidFill>
                  <a:srgbClr val="333333"/>
                </a:solidFill>
                <a:latin typeface="Times New Roman"/>
                <a:ea typeface="Times New Roman"/>
              </a:rPr>
              <a:t> BGH </a:t>
            </a:r>
            <a:r>
              <a:rPr lang="en-US" sz="3600" b="1" dirty="0" err="1">
                <a:solidFill>
                  <a:srgbClr val="333333"/>
                </a:solidFill>
                <a:latin typeface="Times New Roman"/>
                <a:ea typeface="Times New Roman"/>
              </a:rPr>
              <a:t>nhà</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trường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những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kế</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hoạch</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ôn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tập</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khi</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cần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sự</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hỗ</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trợ</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từ</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nhà</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trường</a:t>
            </a:r>
            <a:r>
              <a:rPr lang="en-US" sz="3600" b="1" dirty="0">
                <a:solidFill>
                  <a:srgbClr val="333333"/>
                </a:solidFill>
                <a:latin typeface="Times New Roman"/>
                <a:ea typeface="Times New Roman"/>
              </a:rPr>
              <a:t>   </a:t>
            </a:r>
            <a:endParaRPr lang="en-US" sz="3600" b="1" dirty="0">
              <a:solidFill>
                <a:prstClr val="black"/>
              </a:solidFill>
              <a:latin typeface="Times New Roman"/>
              <a:ea typeface="Times New Roman"/>
            </a:endParaRPr>
          </a:p>
        </p:txBody>
      </p:sp>
      <p:sp>
        <p:nvSpPr>
          <p:cNvPr id="17" name="Rectangle 16"/>
          <p:cNvSpPr/>
          <p:nvPr/>
        </p:nvSpPr>
        <p:spPr>
          <a:xfrm>
            <a:off x="4859671" y="3944407"/>
            <a:ext cx="12344401" cy="1534811"/>
          </a:xfrm>
          <a:prstGeom prst="rect">
            <a:avLst/>
          </a:prstGeom>
          <a:solidFill>
            <a:srgbClr val="FFFF00"/>
          </a:solidFill>
          <a:ln>
            <a:solidFill>
              <a:srgbClr val="00B050"/>
            </a:solidFill>
          </a:ln>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marL="228598" algn="just">
              <a:spcAft>
                <a:spcPts val="750"/>
              </a:spcAft>
            </a:pPr>
            <a:r>
              <a:rPr lang="en-US" sz="3600" b="1" dirty="0" err="1">
                <a:solidFill>
                  <a:srgbClr val="333333"/>
                </a:solidFill>
                <a:latin typeface="Times New Roman"/>
                <a:ea typeface="Times New Roman"/>
              </a:rPr>
              <a:t>Nhờ</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sự</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hỗ</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trợ</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của</a:t>
            </a:r>
            <a:r>
              <a:rPr lang="en-US" sz="3600" b="1" dirty="0">
                <a:solidFill>
                  <a:srgbClr val="333333"/>
                </a:solidFill>
                <a:latin typeface="Times New Roman"/>
                <a:ea typeface="Times New Roman"/>
              </a:rPr>
              <a:t> BGH </a:t>
            </a:r>
            <a:r>
              <a:rPr lang="en-US" sz="3600" b="1" dirty="0" err="1">
                <a:solidFill>
                  <a:srgbClr val="333333"/>
                </a:solidFill>
                <a:latin typeface="Times New Roman"/>
                <a:ea typeface="Times New Roman"/>
              </a:rPr>
              <a:t>để</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giúp</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đỡ</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động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viên,khen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thưởng</a:t>
            </a:r>
            <a:r>
              <a:rPr lang="en-US" sz="3600" b="1" dirty="0">
                <a:solidFill>
                  <a:srgbClr val="333333"/>
                </a:solidFill>
                <a:latin typeface="Times New Roman"/>
                <a:ea typeface="Times New Roman"/>
              </a:rPr>
              <a:t> HS </a:t>
            </a:r>
            <a:r>
              <a:rPr lang="en-US" sz="3600" b="1" dirty="0" err="1">
                <a:solidFill>
                  <a:srgbClr val="333333"/>
                </a:solidFill>
                <a:latin typeface="Times New Roman"/>
                <a:ea typeface="Times New Roman"/>
              </a:rPr>
              <a:t>có</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thành</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tích</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hoặc</a:t>
            </a:r>
            <a:r>
              <a:rPr lang="en-US" sz="3600" b="1" dirty="0">
                <a:solidFill>
                  <a:srgbClr val="333333"/>
                </a:solidFill>
                <a:latin typeface="Times New Roman"/>
                <a:ea typeface="Times New Roman"/>
              </a:rPr>
              <a:t> HS </a:t>
            </a:r>
            <a:r>
              <a:rPr lang="en-US" sz="3600" b="1" dirty="0" err="1">
                <a:solidFill>
                  <a:srgbClr val="333333"/>
                </a:solidFill>
                <a:latin typeface="Times New Roman"/>
                <a:ea typeface="Times New Roman"/>
              </a:rPr>
              <a:t>vượt</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khó</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vươn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lên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trong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học</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tập</a:t>
            </a:r>
            <a:endParaRPr lang="en-US" sz="3600" b="1" dirty="0">
              <a:solidFill>
                <a:prstClr val="black"/>
              </a:solidFill>
              <a:latin typeface="Times New Roman"/>
              <a:ea typeface="Times New Roman"/>
            </a:endParaRPr>
          </a:p>
        </p:txBody>
      </p:sp>
      <p:sp>
        <p:nvSpPr>
          <p:cNvPr id="18" name="Rectangle 17"/>
          <p:cNvSpPr/>
          <p:nvPr/>
        </p:nvSpPr>
        <p:spPr>
          <a:xfrm>
            <a:off x="4747304" y="5825889"/>
            <a:ext cx="12481532" cy="15240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eaLnBrk="0" fontAlgn="base" hangingPunct="0">
              <a:lnSpc>
                <a:spcPct val="150000"/>
              </a:lnSpc>
              <a:tabLst>
                <a:tab pos="457196" algn="l"/>
              </a:tabLst>
            </a:pPr>
            <a:r>
              <a:rPr lang="en-US" sz="3600" b="1" dirty="0" err="1">
                <a:solidFill>
                  <a:srgbClr val="333333"/>
                </a:solidFill>
                <a:latin typeface="Times New Roman"/>
                <a:ea typeface="Times New Roman"/>
              </a:rPr>
              <a:t>Nhờ</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sự</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hỗ</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trợ</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của</a:t>
            </a:r>
            <a:r>
              <a:rPr lang="en-US" sz="3600" b="1" dirty="0">
                <a:solidFill>
                  <a:srgbClr val="333333"/>
                </a:solidFill>
                <a:latin typeface="Times New Roman"/>
                <a:ea typeface="Times New Roman"/>
              </a:rPr>
              <a:t> BGH </a:t>
            </a:r>
            <a:r>
              <a:rPr lang="en-US" sz="3600" b="1" dirty="0" err="1">
                <a:solidFill>
                  <a:srgbClr val="333333"/>
                </a:solidFill>
                <a:latin typeface="Times New Roman"/>
                <a:ea typeface="Times New Roman"/>
              </a:rPr>
              <a:t>nhà</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trường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giáo</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dục</a:t>
            </a:r>
            <a:r>
              <a:rPr lang="en-US" sz="3600" b="1" dirty="0">
                <a:solidFill>
                  <a:srgbClr val="333333"/>
                </a:solidFill>
                <a:latin typeface="Times New Roman"/>
                <a:ea typeface="Times New Roman"/>
              </a:rPr>
              <a:t> HS </a:t>
            </a:r>
            <a:r>
              <a:rPr lang="en-US" sz="3600" b="1" dirty="0" err="1">
                <a:solidFill>
                  <a:srgbClr val="333333"/>
                </a:solidFill>
                <a:latin typeface="Times New Roman"/>
                <a:ea typeface="Times New Roman"/>
              </a:rPr>
              <a:t>cá</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biệt,lười</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học</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có</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nhận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thức</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đúng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hơn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và</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quyết</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tâm</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hơn</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trong</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học</a:t>
            </a:r>
            <a:r>
              <a:rPr lang="en-US" sz="3600" b="1" dirty="0">
                <a:solidFill>
                  <a:srgbClr val="333333"/>
                </a:solidFill>
                <a:latin typeface="Times New Roman"/>
                <a:ea typeface="Times New Roman"/>
              </a:rPr>
              <a:t> </a:t>
            </a:r>
            <a:r>
              <a:rPr lang="en-US" sz="3600" b="1" dirty="0" err="1">
                <a:solidFill>
                  <a:srgbClr val="333333"/>
                </a:solidFill>
                <a:latin typeface="Times New Roman"/>
                <a:ea typeface="Times New Roman"/>
              </a:rPr>
              <a:t>tập</a:t>
            </a:r>
            <a:endParaRPr lang="en-US" sz="3600" b="1" dirty="0">
              <a:solidFill>
                <a:schemeClr val="tx1"/>
              </a:solidFill>
            </a:endParaRPr>
          </a:p>
        </p:txBody>
      </p:sp>
      <p:sp>
        <p:nvSpPr>
          <p:cNvPr id="19" name="Rectangle 18"/>
          <p:cNvSpPr/>
          <p:nvPr/>
        </p:nvSpPr>
        <p:spPr>
          <a:xfrm>
            <a:off x="4623844" y="7658100"/>
            <a:ext cx="11756705" cy="13716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eaLnBrk="0" fontAlgn="base" hangingPunct="0">
              <a:lnSpc>
                <a:spcPct val="150000"/>
              </a:lnSpc>
              <a:tabLst>
                <a:tab pos="457196" algn="l"/>
              </a:tabLst>
            </a:pPr>
            <a:r>
              <a:rPr lang="en-US" sz="3000" b="1" dirty="0">
                <a:solidFill>
                  <a:srgbClr val="000000"/>
                </a:solidFill>
                <a:latin typeface="Times New Roman"/>
                <a:ea typeface="Times New Roman"/>
                <a:cs typeface="Times New Roman"/>
              </a:rPr>
              <a:t>Qua </a:t>
            </a:r>
            <a:r>
              <a:rPr lang="en-US" sz="3000" b="1" dirty="0" err="1">
                <a:solidFill>
                  <a:srgbClr val="000000"/>
                </a:solidFill>
                <a:latin typeface="Times New Roman"/>
                <a:ea typeface="Times New Roman"/>
                <a:cs typeface="Times New Roman"/>
              </a:rPr>
              <a:t>đó</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chúng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định</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hướng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tư</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vấn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lựa</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chọn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ngôi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trường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cấp</a:t>
            </a:r>
            <a:r>
              <a:rPr lang="en-US" sz="3000" b="1" dirty="0">
                <a:solidFill>
                  <a:srgbClr val="000000"/>
                </a:solidFill>
                <a:latin typeface="Times New Roman"/>
                <a:ea typeface="Times New Roman"/>
                <a:cs typeface="Times New Roman"/>
              </a:rPr>
              <a:t> 3 </a:t>
            </a:r>
            <a:r>
              <a:rPr lang="en-US" sz="3000" b="1" dirty="0" err="1">
                <a:solidFill>
                  <a:srgbClr val="000000"/>
                </a:solidFill>
                <a:latin typeface="Times New Roman"/>
                <a:ea typeface="Times New Roman"/>
                <a:cs typeface="Times New Roman"/>
              </a:rPr>
              <a:t>phù</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hợp</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với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học</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sinh</a:t>
            </a:r>
            <a:endParaRPr lang="en-US" sz="3000" b="1" dirty="0">
              <a:solidFill>
                <a:schemeClr val="tx1"/>
              </a:solidFill>
            </a:endParaRPr>
          </a:p>
        </p:txBody>
      </p:sp>
      <p:sp>
        <p:nvSpPr>
          <p:cNvPr id="20" name="Rectangle: Diagonal Corners Rounded 10">
            <a:extLst>
              <a:ext uri="{FF2B5EF4-FFF2-40B4-BE49-F238E27FC236}">
                <a16:creationId xmlns:a16="http://schemas.microsoft.com/office/drawing/2014/main" id="{F0721F2D-1EF7-4016-99BF-C6DEED24BA41}"/>
              </a:ext>
            </a:extLst>
          </p:cNvPr>
          <p:cNvSpPr/>
          <p:nvPr/>
        </p:nvSpPr>
        <p:spPr>
          <a:xfrm>
            <a:off x="4419600" y="219539"/>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28598" algn="ctr" eaLnBrk="0" fontAlgn="base" hangingPunct="0">
              <a:lnSpc>
                <a:spcPct val="115000"/>
              </a:lnSpc>
            </a:pP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 HỢP VỚI NHÀ TRƯỜNG</a:t>
            </a:r>
          </a:p>
        </p:txBody>
      </p:sp>
      <p:sp>
        <p:nvSpPr>
          <p:cNvPr id="21" name="Rectangle 20"/>
          <p:cNvSpPr/>
          <p:nvPr/>
        </p:nvSpPr>
        <p:spPr>
          <a:xfrm>
            <a:off x="6873872" y="7734299"/>
            <a:ext cx="9520352" cy="13716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eaLnBrk="0" fontAlgn="base" hangingPunct="0">
              <a:lnSpc>
                <a:spcPct val="150000"/>
              </a:lnSpc>
              <a:tabLst>
                <a:tab pos="457196" algn="l"/>
              </a:tabLst>
            </a:pPr>
            <a:r>
              <a:rPr lang="en-US" sz="3000" b="1" dirty="0">
                <a:solidFill>
                  <a:srgbClr val="000000"/>
                </a:solidFill>
                <a:latin typeface="Times New Roman"/>
                <a:ea typeface="Times New Roman"/>
                <a:cs typeface="Times New Roman"/>
              </a:rPr>
              <a:t>Qua </a:t>
            </a:r>
            <a:r>
              <a:rPr lang="en-US" sz="3000" b="1" dirty="0" err="1">
                <a:solidFill>
                  <a:srgbClr val="000000"/>
                </a:solidFill>
                <a:latin typeface="Times New Roman"/>
                <a:ea typeface="Times New Roman"/>
                <a:cs typeface="Times New Roman"/>
              </a:rPr>
              <a:t>đó</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chúng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định</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hướng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tư</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vấn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lựa</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chọn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ngôi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trường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cấp</a:t>
            </a:r>
            <a:r>
              <a:rPr lang="en-US" sz="3000" b="1" dirty="0">
                <a:solidFill>
                  <a:srgbClr val="000000"/>
                </a:solidFill>
                <a:latin typeface="Times New Roman"/>
                <a:ea typeface="Times New Roman"/>
                <a:cs typeface="Times New Roman"/>
              </a:rPr>
              <a:t> 3 </a:t>
            </a:r>
            <a:r>
              <a:rPr lang="en-US" sz="3000" b="1" dirty="0" err="1">
                <a:solidFill>
                  <a:srgbClr val="000000"/>
                </a:solidFill>
                <a:latin typeface="Times New Roman"/>
                <a:ea typeface="Times New Roman"/>
                <a:cs typeface="Times New Roman"/>
              </a:rPr>
              <a:t>phù</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hợp</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với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học</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sinh</a:t>
            </a:r>
            <a:endParaRPr lang="en-US" sz="3000" b="1" dirty="0">
              <a:solidFill>
                <a:schemeClr val="tx1"/>
              </a:solidFill>
            </a:endParaRPr>
          </a:p>
        </p:txBody>
      </p:sp>
      <p:sp>
        <p:nvSpPr>
          <p:cNvPr id="22" name="Rectangle 21"/>
          <p:cNvSpPr/>
          <p:nvPr/>
        </p:nvSpPr>
        <p:spPr>
          <a:xfrm>
            <a:off x="4623845" y="7652449"/>
            <a:ext cx="11850601" cy="13716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eaLnBrk="0" fontAlgn="base" hangingPunct="0">
              <a:lnSpc>
                <a:spcPct val="150000"/>
              </a:lnSpc>
              <a:tabLst>
                <a:tab pos="457196" algn="l"/>
              </a:tabLst>
            </a:pPr>
            <a:r>
              <a:rPr lang="en-US" sz="3000" b="1" dirty="0">
                <a:solidFill>
                  <a:srgbClr val="000000"/>
                </a:solidFill>
                <a:latin typeface="Times New Roman"/>
                <a:ea typeface="Times New Roman"/>
                <a:cs typeface="Times New Roman"/>
              </a:rPr>
              <a:t>Qua </a:t>
            </a:r>
            <a:r>
              <a:rPr lang="en-US" sz="3000" b="1" dirty="0" err="1">
                <a:solidFill>
                  <a:srgbClr val="000000"/>
                </a:solidFill>
                <a:latin typeface="Times New Roman"/>
                <a:ea typeface="Times New Roman"/>
                <a:cs typeface="Times New Roman"/>
              </a:rPr>
              <a:t>đó</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chúng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định</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hướng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tư</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vấn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lựa</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chọn</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ngôi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trường</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cấp</a:t>
            </a:r>
            <a:r>
              <a:rPr lang="en-US" sz="3000" b="1" dirty="0">
                <a:solidFill>
                  <a:srgbClr val="000000"/>
                </a:solidFill>
                <a:latin typeface="Times New Roman"/>
                <a:ea typeface="Times New Roman"/>
                <a:cs typeface="Times New Roman"/>
              </a:rPr>
              <a:t> 3 </a:t>
            </a:r>
            <a:r>
              <a:rPr lang="en-US" sz="3000" b="1" dirty="0" err="1">
                <a:solidFill>
                  <a:srgbClr val="000000"/>
                </a:solidFill>
                <a:latin typeface="Times New Roman"/>
                <a:ea typeface="Times New Roman"/>
                <a:cs typeface="Times New Roman"/>
              </a:rPr>
              <a:t>phù</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hợp</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với</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học</a:t>
            </a:r>
            <a:r>
              <a:rPr lang="en-US" sz="3000" b="1" dirty="0">
                <a:solidFill>
                  <a:srgbClr val="000000"/>
                </a:solidFill>
                <a:latin typeface="Times New Roman"/>
                <a:ea typeface="Times New Roman"/>
                <a:cs typeface="Times New Roman"/>
              </a:rPr>
              <a:t> </a:t>
            </a:r>
            <a:r>
              <a:rPr lang="en-US" sz="3000" b="1" dirty="0" err="1">
                <a:solidFill>
                  <a:srgbClr val="000000"/>
                </a:solidFill>
                <a:latin typeface="Times New Roman"/>
                <a:ea typeface="Times New Roman"/>
                <a:cs typeface="Times New Roman"/>
              </a:rPr>
              <a:t>sinh</a:t>
            </a:r>
            <a:endParaRPr lang="en-US" sz="3000" b="1" dirty="0">
              <a:solidFill>
                <a:schemeClr val="tx1"/>
              </a:solidFill>
            </a:endParaRPr>
          </a:p>
        </p:txBody>
      </p:sp>
      <p:sp>
        <p:nvSpPr>
          <p:cNvPr id="23" name="Rectangle 22"/>
          <p:cNvSpPr/>
          <p:nvPr/>
        </p:nvSpPr>
        <p:spPr>
          <a:xfrm>
            <a:off x="4623845" y="7665262"/>
            <a:ext cx="12902155" cy="1407209"/>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eaLnBrk="0" fontAlgn="base" hangingPunct="0">
              <a:lnSpc>
                <a:spcPct val="150000"/>
              </a:lnSpc>
              <a:tabLst>
                <a:tab pos="457196" algn="l"/>
              </a:tabLst>
            </a:pPr>
            <a:r>
              <a:rPr lang="en-US" sz="3600" b="1" dirty="0">
                <a:solidFill>
                  <a:srgbClr val="000000"/>
                </a:solidFill>
                <a:latin typeface="Times New Roman"/>
                <a:ea typeface="Times New Roman"/>
                <a:cs typeface="Times New Roman"/>
              </a:rPr>
              <a:t>Qua </a:t>
            </a:r>
            <a:r>
              <a:rPr lang="en-US" sz="3600" b="1" dirty="0" err="1">
                <a:solidFill>
                  <a:srgbClr val="000000"/>
                </a:solidFill>
                <a:latin typeface="Times New Roman"/>
                <a:ea typeface="Times New Roman"/>
                <a:cs typeface="Times New Roman"/>
              </a:rPr>
              <a:t>đó</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chúng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tôi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định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hướng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tư</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vấn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lựa</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chọn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ngôi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trường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cấp</a:t>
            </a:r>
            <a:r>
              <a:rPr lang="en-US" sz="3600" b="1" dirty="0">
                <a:solidFill>
                  <a:srgbClr val="000000"/>
                </a:solidFill>
                <a:latin typeface="Times New Roman"/>
                <a:ea typeface="Times New Roman"/>
                <a:cs typeface="Times New Roman"/>
              </a:rPr>
              <a:t> 3 </a:t>
            </a:r>
            <a:r>
              <a:rPr lang="en-US" sz="3600" b="1" dirty="0" err="1">
                <a:solidFill>
                  <a:srgbClr val="000000"/>
                </a:solidFill>
                <a:latin typeface="Times New Roman"/>
                <a:ea typeface="Times New Roman"/>
                <a:cs typeface="Times New Roman"/>
              </a:rPr>
              <a:t>phù</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hợp</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với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học</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sinh</a:t>
            </a:r>
            <a:endParaRPr lang="en-US" sz="3600" b="1" dirty="0">
              <a:solidFill>
                <a:schemeClr val="tx1"/>
              </a:solidFill>
            </a:endParaRPr>
          </a:p>
        </p:txBody>
      </p:sp>
    </p:spTree>
    <p:extLst>
      <p:ext uri="{BB962C8B-B14F-4D97-AF65-F5344CB8AC3E}">
        <p14:creationId xmlns:p14="http://schemas.microsoft.com/office/powerpoint/2010/main" val="25895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9660" y="90963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1232496" y="8827084"/>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1828800" y="53027"/>
            <a:ext cx="135636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28598" algn="ctr" eaLnBrk="0" fontAlgn="base" hangingPunct="0">
              <a:lnSpc>
                <a:spcPct val="115000"/>
              </a:lnSpc>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KẾT HỢP VỚI ĐOÀN – ĐỘI TRONG NHÀ TRƯỜNG</a:t>
            </a:r>
          </a:p>
        </p:txBody>
      </p:sp>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952500"/>
            <a:ext cx="16411506" cy="843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0DB44E-12BA-4741-B3E3-2C71A859D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623" y="947269"/>
            <a:ext cx="15970828" cy="9119031"/>
          </a:xfrm>
          <a:prstGeom prst="rect">
            <a:avLst/>
          </a:prstGeom>
        </p:spPr>
      </p:pic>
      <p:pic>
        <p:nvPicPr>
          <p:cNvPr id="4" name="Picture 4"/>
          <p:cNvPicPr>
            <a:picLocks noChangeAspect="1"/>
          </p:cNvPicPr>
          <p:nvPr/>
        </p:nvPicPr>
        <p:blipFill>
          <a:blip r:embed="rId3"/>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209800" y="220700"/>
            <a:ext cx="13716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28598" algn="ctr" eaLnBrk="0" fontAlgn="base" hangingPunct="0">
              <a:lnSpc>
                <a:spcPct val="115000"/>
              </a:lnSpc>
            </a:pP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 HỢP VỚI CÁC LỰC LƯỢNG NGOÀI NHÀ TRƯỜNG</a:t>
            </a:r>
          </a:p>
        </p:txBody>
      </p:sp>
    </p:spTree>
    <p:extLst>
      <p:ext uri="{BB962C8B-B14F-4D97-AF65-F5344CB8AC3E}">
        <p14:creationId xmlns:p14="http://schemas.microsoft.com/office/powerpoint/2010/main" val="5924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5E429487-87CD-4F94-97CA-E181457AABC4}"/>
              </a:ext>
            </a:extLst>
          </p:cNvPr>
          <p:cNvGrpSpPr/>
          <p:nvPr/>
        </p:nvGrpSpPr>
        <p:grpSpPr>
          <a:xfrm>
            <a:off x="399386" y="800100"/>
            <a:ext cx="17489228" cy="8810267"/>
            <a:chOff x="-106557" y="5261"/>
            <a:chExt cx="9138657" cy="4494597"/>
          </a:xfrm>
        </p:grpSpPr>
        <p:sp>
          <p:nvSpPr>
            <p:cNvPr id="8" name="Freeform 3">
              <a:extLst>
                <a:ext uri="{FF2B5EF4-FFF2-40B4-BE49-F238E27FC236}">
                  <a16:creationId xmlns:a16="http://schemas.microsoft.com/office/drawing/2014/main" id="{050B85A1-F355-4183-91D9-2DC396582A8A}"/>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E9519F4B-CE31-4F4E-8D44-7DDA484781A3}"/>
              </a:ext>
            </a:extLst>
          </p:cNvPr>
          <p:cNvPicPr>
            <a:picLocks noChangeAspect="1"/>
          </p:cNvPicPr>
          <p:nvPr/>
        </p:nvPicPr>
        <p:blipFill>
          <a:blip r:embed="rId2"/>
          <a:srcRect/>
          <a:stretch>
            <a:fillRect/>
          </a:stretch>
        </p:blipFill>
        <p:spPr>
          <a:xfrm>
            <a:off x="15991636" y="8115300"/>
            <a:ext cx="1896978" cy="1993645"/>
          </a:xfrm>
          <a:prstGeom prst="rect">
            <a:avLst/>
          </a:prstGeom>
        </p:spPr>
      </p:pic>
      <p:pic>
        <p:nvPicPr>
          <p:cNvPr id="10" name="Picture 5">
            <a:extLst>
              <a:ext uri="{FF2B5EF4-FFF2-40B4-BE49-F238E27FC236}">
                <a16:creationId xmlns:a16="http://schemas.microsoft.com/office/drawing/2014/main" id="{FEFA635E-C25E-4878-9354-62067C9AE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204903" y="8268717"/>
            <a:ext cx="1666000" cy="4036563"/>
          </a:xfrm>
          <a:prstGeom prst="rect">
            <a:avLst/>
          </a:prstGeom>
        </p:spPr>
      </p:pic>
      <p:pic>
        <p:nvPicPr>
          <p:cNvPr id="12" name="Picture 6">
            <a:extLst>
              <a:ext uri="{FF2B5EF4-FFF2-40B4-BE49-F238E27FC236}">
                <a16:creationId xmlns:a16="http://schemas.microsoft.com/office/drawing/2014/main" id="{01BEAF76-5AE9-49EB-ABF4-38C009CF49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365" y="301522"/>
            <a:ext cx="802022" cy="1621736"/>
          </a:xfrm>
          <a:prstGeom prst="rect">
            <a:avLst/>
          </a:prstGeom>
        </p:spPr>
      </p:pic>
      <p:sp>
        <p:nvSpPr>
          <p:cNvPr id="13" name="TextBox 12">
            <a:extLst>
              <a:ext uri="{FF2B5EF4-FFF2-40B4-BE49-F238E27FC236}">
                <a16:creationId xmlns:a16="http://schemas.microsoft.com/office/drawing/2014/main" id="{7AA433B5-817A-4232-B058-C08CE6B6AF4E}"/>
              </a:ext>
            </a:extLst>
          </p:cNvPr>
          <p:cNvSpPr txBox="1"/>
          <p:nvPr/>
        </p:nvSpPr>
        <p:spPr>
          <a:xfrm>
            <a:off x="2819400" y="3619500"/>
            <a:ext cx="12649200" cy="1200329"/>
          </a:xfrm>
          <a:prstGeom prst="rect">
            <a:avLst/>
          </a:prstGeom>
          <a:noFill/>
        </p:spPr>
        <p:txBody>
          <a:bodyPr wrap="square">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TRAO ĐỔI, THẢO LUẬN</a:t>
            </a:r>
          </a:p>
        </p:txBody>
      </p:sp>
    </p:spTree>
    <p:extLst>
      <p:ext uri="{BB962C8B-B14F-4D97-AF65-F5344CB8AC3E}">
        <p14:creationId xmlns:p14="http://schemas.microsoft.com/office/powerpoint/2010/main" val="65916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25206C2-9A5E-40EA-942E-1BDE34DE7429}"/>
              </a:ext>
            </a:extLst>
          </p:cNvPr>
          <p:cNvGrpSpPr/>
          <p:nvPr/>
        </p:nvGrpSpPr>
        <p:grpSpPr>
          <a:xfrm>
            <a:off x="399386" y="657583"/>
            <a:ext cx="17489228" cy="8810267"/>
            <a:chOff x="-106557" y="5261"/>
            <a:chExt cx="9138657" cy="4494597"/>
          </a:xfrm>
        </p:grpSpPr>
        <p:sp>
          <p:nvSpPr>
            <p:cNvPr id="8" name="Freeform 3">
              <a:extLst>
                <a:ext uri="{FF2B5EF4-FFF2-40B4-BE49-F238E27FC236}">
                  <a16:creationId xmlns:a16="http://schemas.microsoft.com/office/drawing/2014/main" id="{67A57AD1-0E2B-4CF7-B7F3-A3F924D452C6}"/>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sp>
        <p:nvSpPr>
          <p:cNvPr id="9" name="TextBox 8">
            <a:extLst>
              <a:ext uri="{FF2B5EF4-FFF2-40B4-BE49-F238E27FC236}">
                <a16:creationId xmlns:a16="http://schemas.microsoft.com/office/drawing/2014/main" id="{6FCE93D6-F699-487E-B9C1-C67958F6E830}"/>
              </a:ext>
            </a:extLst>
          </p:cNvPr>
          <p:cNvSpPr txBox="1"/>
          <p:nvPr/>
        </p:nvSpPr>
        <p:spPr>
          <a:xfrm>
            <a:off x="4114800" y="3238500"/>
            <a:ext cx="9906000" cy="1938992"/>
          </a:xfrm>
          <a:prstGeom prst="rect">
            <a:avLst/>
          </a:prstGeom>
          <a:noFill/>
        </p:spPr>
        <p:txBody>
          <a:bodyPr wrap="square">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PHÂN LOẠI HỌC SINH DẠY THEO ĐỐI TƯỢNG</a:t>
            </a:r>
          </a:p>
        </p:txBody>
      </p:sp>
      <p:pic>
        <p:nvPicPr>
          <p:cNvPr id="4" name="Picture 4"/>
          <p:cNvPicPr>
            <a:picLocks noChangeAspect="1"/>
          </p:cNvPicPr>
          <p:nvPr/>
        </p:nvPicPr>
        <p:blipFill>
          <a:blip r:embed="rId2"/>
          <a:srcRect/>
          <a:stretch>
            <a:fillRect/>
          </a:stretch>
        </p:blipFill>
        <p:spPr>
          <a:xfrm>
            <a:off x="16416316"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1290202"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20" y="22300"/>
            <a:ext cx="802022" cy="1621736"/>
          </a:xfrm>
          <a:prstGeom prst="rect">
            <a:avLst/>
          </a:prstGeom>
        </p:spPr>
      </p:pic>
    </p:spTree>
    <p:extLst>
      <p:ext uri="{BB962C8B-B14F-4D97-AF65-F5344CB8AC3E}">
        <p14:creationId xmlns:p14="http://schemas.microsoft.com/office/powerpoint/2010/main" val="4599608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5E429487-87CD-4F94-97CA-E181457AABC4}"/>
              </a:ext>
            </a:extLst>
          </p:cNvPr>
          <p:cNvGrpSpPr/>
          <p:nvPr/>
        </p:nvGrpSpPr>
        <p:grpSpPr>
          <a:xfrm>
            <a:off x="399386" y="800100"/>
            <a:ext cx="17489228" cy="8810267"/>
            <a:chOff x="-106557" y="5261"/>
            <a:chExt cx="9138657" cy="4494597"/>
          </a:xfrm>
        </p:grpSpPr>
        <p:sp>
          <p:nvSpPr>
            <p:cNvPr id="8" name="Freeform 3">
              <a:extLst>
                <a:ext uri="{FF2B5EF4-FFF2-40B4-BE49-F238E27FC236}">
                  <a16:creationId xmlns:a16="http://schemas.microsoft.com/office/drawing/2014/main" id="{050B85A1-F355-4183-91D9-2DC396582A8A}"/>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E9519F4B-CE31-4F4E-8D44-7DDA484781A3}"/>
              </a:ext>
            </a:extLst>
          </p:cNvPr>
          <p:cNvPicPr>
            <a:picLocks noChangeAspect="1"/>
          </p:cNvPicPr>
          <p:nvPr/>
        </p:nvPicPr>
        <p:blipFill>
          <a:blip r:embed="rId2"/>
          <a:srcRect/>
          <a:stretch>
            <a:fillRect/>
          </a:stretch>
        </p:blipFill>
        <p:spPr>
          <a:xfrm>
            <a:off x="15991636" y="8115300"/>
            <a:ext cx="1896978" cy="1993645"/>
          </a:xfrm>
          <a:prstGeom prst="rect">
            <a:avLst/>
          </a:prstGeom>
        </p:spPr>
      </p:pic>
      <p:pic>
        <p:nvPicPr>
          <p:cNvPr id="10" name="Picture 5">
            <a:extLst>
              <a:ext uri="{FF2B5EF4-FFF2-40B4-BE49-F238E27FC236}">
                <a16:creationId xmlns:a16="http://schemas.microsoft.com/office/drawing/2014/main" id="{FEFA635E-C25E-4878-9354-62067C9AE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204903" y="8268717"/>
            <a:ext cx="1666000" cy="4036563"/>
          </a:xfrm>
          <a:prstGeom prst="rect">
            <a:avLst/>
          </a:prstGeom>
        </p:spPr>
      </p:pic>
      <p:pic>
        <p:nvPicPr>
          <p:cNvPr id="12" name="Picture 6">
            <a:extLst>
              <a:ext uri="{FF2B5EF4-FFF2-40B4-BE49-F238E27FC236}">
                <a16:creationId xmlns:a16="http://schemas.microsoft.com/office/drawing/2014/main" id="{01BEAF76-5AE9-49EB-ABF4-38C009CF49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365" y="301522"/>
            <a:ext cx="802022" cy="1621736"/>
          </a:xfrm>
          <a:prstGeom prst="rect">
            <a:avLst/>
          </a:prstGeom>
        </p:spPr>
      </p:pic>
      <p:sp>
        <p:nvSpPr>
          <p:cNvPr id="13" name="TextBox 12">
            <a:extLst>
              <a:ext uri="{FF2B5EF4-FFF2-40B4-BE49-F238E27FC236}">
                <a16:creationId xmlns:a16="http://schemas.microsoft.com/office/drawing/2014/main" id="{7AA433B5-817A-4232-B058-C08CE6B6AF4E}"/>
              </a:ext>
            </a:extLst>
          </p:cNvPr>
          <p:cNvSpPr txBox="1"/>
          <p:nvPr/>
        </p:nvSpPr>
        <p:spPr>
          <a:xfrm>
            <a:off x="1549090" y="2454464"/>
            <a:ext cx="15391035" cy="4928978"/>
          </a:xfrm>
          <a:prstGeom prst="rect">
            <a:avLst/>
          </a:prstGeom>
          <a:noFill/>
        </p:spPr>
        <p:txBody>
          <a:bodyPr wrap="square">
            <a:spAutoFit/>
          </a:bodyPr>
          <a:lstStyle/>
          <a:p>
            <a:pPr algn="ctr">
              <a:lnSpc>
                <a:spcPct val="150000"/>
              </a:lnSpc>
            </a:pPr>
            <a:r>
              <a:rPr lang="en-US" sz="5400" b="1" dirty="0">
                <a:solidFill>
                  <a:srgbClr val="FF0000"/>
                </a:solidFill>
                <a:latin typeface="Times New Roman" panose="02020603050405020304" pitchFamily="18" charset="0"/>
                <a:cs typeface="Times New Roman" panose="02020603050405020304" pitchFamily="18" charset="0"/>
              </a:rPr>
              <a:t>KÍNH CHÚC CÁC VỊ ĐẠI BIỂU, QUÝ THẦY CÔ SỨC KHỎE – THÀNH CÔNG – HẠNH PHÚC</a:t>
            </a:r>
          </a:p>
          <a:p>
            <a:pPr algn="ctr">
              <a:lnSpc>
                <a:spcPct val="150000"/>
              </a:lnSpc>
            </a:pPr>
            <a:r>
              <a:rPr lang="en-US" sz="5400" b="1" dirty="0">
                <a:solidFill>
                  <a:srgbClr val="FF0000"/>
                </a:solidFill>
                <a:latin typeface="Times New Roman" panose="02020603050405020304" pitchFamily="18" charset="0"/>
                <a:cs typeface="Times New Roman" panose="02020603050405020304" pitchFamily="18" charset="0"/>
              </a:rPr>
              <a:t>VÀ CÓ KÌ NGHỈ THẬT ẤM ÁP BÊN</a:t>
            </a:r>
          </a:p>
          <a:p>
            <a:pPr algn="ctr">
              <a:lnSpc>
                <a:spcPct val="150000"/>
              </a:lnSpc>
            </a:pPr>
            <a:r>
              <a:rPr lang="en-US" sz="5400" b="1" dirty="0">
                <a:solidFill>
                  <a:srgbClr val="FF0000"/>
                </a:solidFill>
                <a:latin typeface="Times New Roman" panose="02020603050405020304" pitchFamily="18" charset="0"/>
                <a:cs typeface="Times New Roman" panose="02020603050405020304" pitchFamily="18" charset="0"/>
              </a:rPr>
              <a:t>GIA ĐÌNH, NG</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ỜI THÂN</a:t>
            </a:r>
          </a:p>
        </p:txBody>
      </p:sp>
    </p:spTree>
    <p:extLst>
      <p:ext uri="{BB962C8B-B14F-4D97-AF65-F5344CB8AC3E}">
        <p14:creationId xmlns:p14="http://schemas.microsoft.com/office/powerpoint/2010/main" val="157367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020677"/>
            <a:ext cx="17489228" cy="8915400"/>
            <a:chOff x="0" y="0"/>
            <a:chExt cx="9138657" cy="4494597"/>
          </a:xfrm>
        </p:grpSpPr>
        <p:sp>
          <p:nvSpPr>
            <p:cNvPr id="36"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37"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3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3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40"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Bảng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điểm</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cuối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kì</a:t>
            </a:r>
            <a:r>
              <a:rPr lang="en-US" sz="4000" b="1" dirty="0">
                <a:solidFill>
                  <a:prstClr val="white"/>
                </a:solidFill>
                <a:latin typeface="Times New Roman" panose="02020603050405020304" pitchFamily="18" charset="0"/>
                <a:cs typeface="Times New Roman" panose="02020603050405020304" pitchFamily="18" charset="0"/>
              </a:rPr>
              <a:t> I</a:t>
            </a: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399" y="1020677"/>
            <a:ext cx="17126451" cy="891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56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1308100" y="3162296"/>
          <a:ext cx="3035300" cy="6232528"/>
        </p:xfrm>
        <a:graphic>
          <a:graphicData uri="http://schemas.openxmlformats.org/drawingml/2006/table">
            <a:tbl>
              <a:tblPr>
                <a:tableStyleId>{5C22544A-7EE6-4342-B048-85BDC9FD1C3A}</a:tableStyleId>
              </a:tblPr>
              <a:tblGrid>
                <a:gridCol w="3035300">
                  <a:extLst>
                    <a:ext uri="{9D8B030D-6E8A-4147-A177-3AD203B41FA5}">
                      <a16:colId xmlns:a16="http://schemas.microsoft.com/office/drawing/2014/main" val="20000"/>
                    </a:ext>
                  </a:extLst>
                </a:gridCol>
              </a:tblGrid>
              <a:tr h="597640">
                <a:tc>
                  <a:txBody>
                    <a:bodyPr/>
                    <a:lstStyle/>
                    <a:p>
                      <a:pPr algn="l" fontAlgn="b"/>
                      <a:r>
                        <a:rPr lang="vi-VN" sz="2000" u="none" strike="noStrike">
                          <a:effectLst/>
                        </a:rPr>
                        <a:t>Lê Đức Anh</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0"/>
                  </a:ext>
                </a:extLst>
              </a:tr>
              <a:tr h="597640">
                <a:tc>
                  <a:txBody>
                    <a:bodyPr/>
                    <a:lstStyle/>
                    <a:p>
                      <a:pPr algn="l" fontAlgn="b"/>
                      <a:r>
                        <a:rPr lang="vi-VN" sz="2000" u="none" strike="noStrike">
                          <a:effectLst/>
                        </a:rPr>
                        <a:t>Phùng Lan Nhi</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1"/>
                  </a:ext>
                </a:extLst>
              </a:tr>
              <a:tr h="597640">
                <a:tc>
                  <a:txBody>
                    <a:bodyPr/>
                    <a:lstStyle/>
                    <a:p>
                      <a:pPr algn="l" fontAlgn="b"/>
                      <a:r>
                        <a:rPr lang="vi-VN" sz="2000" u="none" strike="noStrike">
                          <a:effectLst/>
                        </a:rPr>
                        <a:t>Nguyễn Lan Anh</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2"/>
                  </a:ext>
                </a:extLst>
              </a:tr>
              <a:tr h="597640">
                <a:tc>
                  <a:txBody>
                    <a:bodyPr/>
                    <a:lstStyle/>
                    <a:p>
                      <a:pPr algn="l" fontAlgn="b"/>
                      <a:r>
                        <a:rPr lang="en-US" sz="2000" u="none" strike="noStrike">
                          <a:effectLst/>
                        </a:rPr>
                        <a:t>Nguyễn Tú Anh</a:t>
                      </a:r>
                      <a:endParaRPr lang="en-US" sz="2000" b="0" i="0" u="none" strike="noStrike">
                        <a:effectLst/>
                        <a:latin typeface="Times New Roman"/>
                      </a:endParaRPr>
                    </a:p>
                  </a:txBody>
                  <a:tcPr marL="9525" marR="9525" marT="9525" marB="0" anchor="b"/>
                </a:tc>
                <a:extLst>
                  <a:ext uri="{0D108BD9-81ED-4DB2-BD59-A6C34878D82A}">
                    <a16:rowId xmlns:a16="http://schemas.microsoft.com/office/drawing/2014/main" val="10003"/>
                  </a:ext>
                </a:extLst>
              </a:tr>
              <a:tr h="606176">
                <a:tc>
                  <a:txBody>
                    <a:bodyPr/>
                    <a:lstStyle/>
                    <a:p>
                      <a:pPr algn="l" fontAlgn="b"/>
                      <a:r>
                        <a:rPr lang="vi-VN" sz="2000" u="none" strike="noStrike">
                          <a:effectLst/>
                        </a:rPr>
                        <a:t>Nguyễn Phương Tâm</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4"/>
                  </a:ext>
                </a:extLst>
              </a:tr>
              <a:tr h="828157">
                <a:tc>
                  <a:txBody>
                    <a:bodyPr/>
                    <a:lstStyle/>
                    <a:p>
                      <a:pPr algn="l" fontAlgn="b"/>
                      <a:r>
                        <a:rPr lang="vi-VN" sz="2000" u="none" strike="noStrike">
                          <a:effectLst/>
                        </a:rPr>
                        <a:t>Triệu Quang Thắng</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5"/>
                  </a:ext>
                </a:extLst>
              </a:tr>
              <a:tr h="597640">
                <a:tc>
                  <a:txBody>
                    <a:bodyPr/>
                    <a:lstStyle/>
                    <a:p>
                      <a:pPr algn="l" fontAlgn="b"/>
                      <a:r>
                        <a:rPr lang="vi-VN" sz="2000" u="none" strike="noStrike">
                          <a:effectLst/>
                        </a:rPr>
                        <a:t>Nguyễn Quốc Đạt</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6"/>
                  </a:ext>
                </a:extLst>
              </a:tr>
              <a:tr h="597640">
                <a:tc>
                  <a:txBody>
                    <a:bodyPr/>
                    <a:lstStyle/>
                    <a:p>
                      <a:pPr algn="l" fontAlgn="b"/>
                      <a:r>
                        <a:rPr lang="en-US" sz="2000" u="none" strike="noStrike">
                          <a:effectLst/>
                        </a:rPr>
                        <a:t>Mai Tuyết Ngân</a:t>
                      </a:r>
                      <a:endParaRPr lang="en-US" sz="2000" b="0" i="0" u="none" strike="noStrike">
                        <a:effectLst/>
                        <a:latin typeface="Times New Roman"/>
                      </a:endParaRPr>
                    </a:p>
                  </a:txBody>
                  <a:tcPr marL="9525" marR="9525" marT="9525" marB="0" anchor="b"/>
                </a:tc>
                <a:extLst>
                  <a:ext uri="{0D108BD9-81ED-4DB2-BD59-A6C34878D82A}">
                    <a16:rowId xmlns:a16="http://schemas.microsoft.com/office/drawing/2014/main" val="10007"/>
                  </a:ext>
                </a:extLst>
              </a:tr>
              <a:tr h="597640">
                <a:tc>
                  <a:txBody>
                    <a:bodyPr/>
                    <a:lstStyle/>
                    <a:p>
                      <a:pPr algn="l" fontAlgn="b"/>
                      <a:r>
                        <a:rPr lang="vi-VN" sz="2000" u="none" strike="noStrike">
                          <a:effectLst/>
                        </a:rPr>
                        <a:t>Lê Đình Hảo</a:t>
                      </a:r>
                      <a:endParaRPr lang="vi-VN" sz="2000" b="0" i="0" u="none" strike="noStrike">
                        <a:effectLst/>
                        <a:latin typeface="Times New Roman"/>
                      </a:endParaRPr>
                    </a:p>
                  </a:txBody>
                  <a:tcPr marL="9525" marR="9525" marT="9525" marB="0" anchor="b"/>
                </a:tc>
                <a:extLst>
                  <a:ext uri="{0D108BD9-81ED-4DB2-BD59-A6C34878D82A}">
                    <a16:rowId xmlns:a16="http://schemas.microsoft.com/office/drawing/2014/main" val="10008"/>
                  </a:ext>
                </a:extLst>
              </a:tr>
              <a:tr h="614715">
                <a:tc>
                  <a:txBody>
                    <a:bodyPr/>
                    <a:lstStyle/>
                    <a:p>
                      <a:pPr algn="l" fontAlgn="b"/>
                      <a:r>
                        <a:rPr lang="vi-VN" sz="2000" u="none" strike="noStrike" dirty="0">
                          <a:effectLst/>
                        </a:rPr>
                        <a:t>Phan Hữu Hòa</a:t>
                      </a:r>
                      <a:endParaRPr lang="vi-VN" sz="2000" b="0" i="0" u="none" strike="noStrike" dirty="0">
                        <a:effectLst/>
                        <a:latin typeface="Times New Roman"/>
                      </a:endParaRPr>
                    </a:p>
                  </a:txBody>
                  <a:tcPr marL="9525" marR="9525" marT="9525" marB="0" anchor="b"/>
                </a:tc>
                <a:extLst>
                  <a:ext uri="{0D108BD9-81ED-4DB2-BD59-A6C34878D82A}">
                    <a16:rowId xmlns:a16="http://schemas.microsoft.com/office/drawing/2014/main" val="10009"/>
                  </a:ext>
                </a:extLst>
              </a:tr>
            </a:tbl>
          </a:graphicData>
        </a:graphic>
      </p:graphicFrame>
      <p:grpSp>
        <p:nvGrpSpPr>
          <p:cNvPr id="2" name="Group 2"/>
          <p:cNvGrpSpPr/>
          <p:nvPr/>
        </p:nvGrpSpPr>
        <p:grpSpPr>
          <a:xfrm>
            <a:off x="228600" y="946305"/>
            <a:ext cx="17489228" cy="8915400"/>
            <a:chOff x="0" y="0"/>
            <a:chExt cx="9138657" cy="4494597"/>
          </a:xfrm>
        </p:grpSpPr>
        <p:sp>
          <p:nvSpPr>
            <p:cNvPr id="36"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37"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3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3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40"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Phân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loại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đối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tượng</a:t>
            </a:r>
            <a:endParaRPr lang="en-US" sz="4000" b="1" dirty="0">
              <a:solidFill>
                <a:prstClr val="white"/>
              </a:solidFill>
              <a:latin typeface="Times New Roman" panose="02020603050405020304" pitchFamily="18" charset="0"/>
              <a:cs typeface="Times New Roman" panose="02020603050405020304" pitchFamily="18" charset="0"/>
            </a:endParaRPr>
          </a:p>
        </p:txBody>
      </p:sp>
      <p:cxnSp>
        <p:nvCxnSpPr>
          <p:cNvPr id="3" name="Straight Arrow Connector 2"/>
          <p:cNvCxnSpPr>
            <a:cxnSpLocks/>
          </p:cNvCxnSpPr>
          <p:nvPr/>
        </p:nvCxnSpPr>
        <p:spPr>
          <a:xfrm flipH="1">
            <a:off x="3269682" y="1486659"/>
            <a:ext cx="5131368" cy="1050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a:cxnSpLocks/>
          </p:cNvCxnSpPr>
          <p:nvPr/>
        </p:nvCxnSpPr>
        <p:spPr>
          <a:xfrm flipH="1">
            <a:off x="7635354" y="1506788"/>
            <a:ext cx="908360" cy="105799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a:cxnSpLocks/>
          </p:cNvCxnSpPr>
          <p:nvPr/>
        </p:nvCxnSpPr>
        <p:spPr>
          <a:xfrm>
            <a:off x="9448800" y="1563953"/>
            <a:ext cx="2163474" cy="976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cxnSpLocks/>
          </p:cNvCxnSpPr>
          <p:nvPr/>
        </p:nvCxnSpPr>
        <p:spPr>
          <a:xfrm>
            <a:off x="9686171" y="1425110"/>
            <a:ext cx="5539001" cy="10036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ound Diagonal Corner Rectangle 11"/>
          <p:cNvSpPr/>
          <p:nvPr/>
        </p:nvSpPr>
        <p:spPr>
          <a:xfrm>
            <a:off x="531771" y="2593285"/>
            <a:ext cx="3733800" cy="7130577"/>
          </a:xfrm>
          <a:prstGeom prst="round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ĐỐI TƯỢNG 1</a:t>
            </a: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Đỗ</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Đăng</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Minh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Tiến </a:t>
            </a:r>
            <a:r>
              <a:rPr lang="en-US" sz="2800" b="1" dirty="0" err="1">
                <a:solidFill>
                  <a:schemeClr val="tx1"/>
                </a:solidFill>
                <a:latin typeface="Times New Roman" panose="02020603050405020304" pitchFamily="18" charset="0"/>
                <a:cs typeface="Times New Roman" panose="02020603050405020304" pitchFamily="18" charset="0"/>
              </a:rPr>
              <a:t>Hùng</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Linh </a:t>
            </a:r>
            <a:r>
              <a:rPr lang="en-US" sz="2800" b="1" dirty="0" err="1">
                <a:solidFill>
                  <a:schemeClr val="tx1"/>
                </a:solidFill>
                <a:latin typeface="Times New Roman" panose="02020603050405020304" pitchFamily="18" charset="0"/>
                <a:cs typeface="Times New Roman" panose="02020603050405020304" pitchFamily="18" charset="0"/>
              </a:rPr>
              <a:t>Vũ</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Minh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Hoàng</a:t>
            </a:r>
            <a:r>
              <a:rPr lang="en-US" sz="2800" b="1" dirty="0">
                <a:solidFill>
                  <a:schemeClr val="tx1"/>
                </a:solidFill>
                <a:latin typeface="Times New Roman" panose="02020603050405020304" pitchFamily="18" charset="0"/>
                <a:cs typeface="Times New Roman" panose="02020603050405020304" pitchFamily="18" charset="0"/>
              </a:rPr>
              <a:t> Minh</a:t>
            </a: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Trường </a:t>
            </a:r>
            <a:r>
              <a:rPr lang="en-US" sz="2800" b="1" dirty="0" err="1">
                <a:solidFill>
                  <a:schemeClr val="tx1"/>
                </a:solidFill>
                <a:latin typeface="Times New Roman" panose="02020603050405020304" pitchFamily="18" charset="0"/>
                <a:cs typeface="Times New Roman" panose="02020603050405020304" pitchFamily="18" charset="0"/>
              </a:rPr>
              <a:t>Sơn</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Minh </a:t>
            </a:r>
            <a:r>
              <a:rPr lang="en-US" sz="2800" b="1" dirty="0" err="1">
                <a:solidFill>
                  <a:schemeClr val="tx1"/>
                </a:solidFill>
                <a:latin typeface="Times New Roman" panose="02020603050405020304" pitchFamily="18" charset="0"/>
                <a:cs typeface="Times New Roman" panose="02020603050405020304" pitchFamily="18" charset="0"/>
              </a:rPr>
              <a:t>Thái</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Đinh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Thành</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Phạm</a:t>
            </a:r>
            <a:r>
              <a:rPr lang="en-US" sz="2800" b="1" dirty="0">
                <a:solidFill>
                  <a:schemeClr val="tx1"/>
                </a:solidFill>
                <a:latin typeface="Times New Roman" panose="02020603050405020304" pitchFamily="18" charset="0"/>
                <a:cs typeface="Times New Roman" panose="02020603050405020304" pitchFamily="18" charset="0"/>
              </a:rPr>
              <a:t> Tiến </a:t>
            </a:r>
            <a:r>
              <a:rPr lang="en-US" sz="2800" b="1" dirty="0" err="1">
                <a:solidFill>
                  <a:schemeClr val="tx1"/>
                </a:solidFill>
                <a:latin typeface="Times New Roman" panose="02020603050405020304" pitchFamily="18" charset="0"/>
                <a:cs typeface="Times New Roman" panose="02020603050405020304" pitchFamily="18" charset="0"/>
              </a:rPr>
              <a:t>Thành</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13" name="Round Diagonal Corner Rectangle 12"/>
          <p:cNvSpPr/>
          <p:nvPr/>
        </p:nvSpPr>
        <p:spPr>
          <a:xfrm>
            <a:off x="4566794" y="2564780"/>
            <a:ext cx="4191000" cy="7208274"/>
          </a:xfrm>
          <a:prstGeom prst="round2DiagRect">
            <a:avLst/>
          </a:prstGeom>
          <a:solidFill>
            <a:srgbClr val="00E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ĐỐI TƯỢNG 2</a:t>
            </a:r>
          </a:p>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Trịnh</a:t>
            </a:r>
            <a:r>
              <a:rPr lang="en-US" sz="2800" b="1" dirty="0">
                <a:solidFill>
                  <a:schemeClr val="tx1"/>
                </a:solidFill>
                <a:latin typeface="Times New Roman" panose="02020603050405020304" pitchFamily="18" charset="0"/>
                <a:cs typeface="Times New Roman" panose="02020603050405020304" pitchFamily="18" charset="0"/>
              </a:rPr>
              <a:t> Chu </a:t>
            </a:r>
            <a:r>
              <a:rPr lang="en-US" sz="2800" b="1" dirty="0" err="1">
                <a:solidFill>
                  <a:schemeClr val="tx1"/>
                </a:solidFill>
                <a:latin typeface="Times New Roman" panose="02020603050405020304" pitchFamily="18" charset="0"/>
                <a:cs typeface="Times New Roman" panose="02020603050405020304" pitchFamily="18" charset="0"/>
              </a:rPr>
              <a:t>Thùy</a:t>
            </a:r>
            <a:r>
              <a:rPr lang="en-US" sz="2800" b="1" dirty="0">
                <a:solidFill>
                  <a:schemeClr val="tx1"/>
                </a:solidFill>
                <a:latin typeface="Times New Roman" panose="02020603050405020304" pitchFamily="18" charset="0"/>
                <a:cs typeface="Times New Roman" panose="02020603050405020304" pitchFamily="18" charset="0"/>
              </a:rPr>
              <a:t> Linh</a:t>
            </a: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Đinh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Thành</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Tuyền</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Thị Thu </a:t>
            </a:r>
            <a:r>
              <a:rPr lang="en-US" sz="2800" b="1" dirty="0" err="1">
                <a:solidFill>
                  <a:schemeClr val="tx1"/>
                </a:solidFill>
                <a:latin typeface="Times New Roman" panose="02020603050405020304" pitchFamily="18" charset="0"/>
                <a:cs typeface="Times New Roman" panose="02020603050405020304" pitchFamily="18" charset="0"/>
              </a:rPr>
              <a:t>Thảo</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Hiền</a:t>
            </a:r>
            <a:r>
              <a:rPr lang="en-US" sz="2800" b="1" dirty="0">
                <a:solidFill>
                  <a:schemeClr val="tx1"/>
                </a:solidFill>
                <a:latin typeface="Times New Roman" panose="02020603050405020304" pitchFamily="18" charset="0"/>
                <a:cs typeface="Times New Roman" panose="02020603050405020304" pitchFamily="18" charset="0"/>
              </a:rPr>
              <a:t> Trang</a:t>
            </a: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Thị Thu Trang</a:t>
            </a: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Minh </a:t>
            </a:r>
            <a:r>
              <a:rPr lang="en-US" sz="2800" b="1" dirty="0" err="1">
                <a:solidFill>
                  <a:schemeClr val="tx1"/>
                </a:solidFill>
                <a:latin typeface="Times New Roman" panose="02020603050405020304" pitchFamily="18" charset="0"/>
                <a:cs typeface="Times New Roman" panose="02020603050405020304" pitchFamily="18" charset="0"/>
              </a:rPr>
              <a:t>Quân</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Hiếu</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Bá </a:t>
            </a:r>
            <a:r>
              <a:rPr lang="en-US" sz="2800" b="1" dirty="0" err="1">
                <a:solidFill>
                  <a:schemeClr val="tx1"/>
                </a:solidFill>
                <a:latin typeface="Times New Roman" panose="02020603050405020304" pitchFamily="18" charset="0"/>
                <a:cs typeface="Times New Roman" panose="02020603050405020304" pitchFamily="18" charset="0"/>
              </a:rPr>
              <a:t>Vương</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Round Diagonal Corner Rectangle 18"/>
          <p:cNvSpPr/>
          <p:nvPr/>
        </p:nvSpPr>
        <p:spPr>
          <a:xfrm>
            <a:off x="9253908" y="2568809"/>
            <a:ext cx="4038600" cy="7155053"/>
          </a:xfrm>
          <a:prstGeom prst="round2Diag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ĐỐI TƯỢNG 3</a:t>
            </a: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Nguyễn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Đạt</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Trương</a:t>
            </a:r>
            <a:r>
              <a:rPr lang="en-US" sz="2800" b="1" dirty="0">
                <a:solidFill>
                  <a:schemeClr val="bg1"/>
                </a:solidFill>
                <a:latin typeface="Times New Roman" panose="02020603050405020304" pitchFamily="18" charset="0"/>
                <a:cs typeface="Times New Roman" panose="02020603050405020304" pitchFamily="18" charset="0"/>
              </a:rPr>
              <a:t> T </a:t>
            </a:r>
            <a:r>
              <a:rPr lang="en-US" sz="2800" b="1" dirty="0" err="1">
                <a:solidFill>
                  <a:schemeClr val="bg1"/>
                </a:solidFill>
                <a:latin typeface="Times New Roman" panose="02020603050405020304" pitchFamily="18" charset="0"/>
                <a:cs typeface="Times New Roman" panose="02020603050405020304" pitchFamily="18" charset="0"/>
              </a:rPr>
              <a:t>Quỳnh</a:t>
            </a:r>
            <a:r>
              <a:rPr lang="en-US" sz="2800" b="1" dirty="0">
                <a:solidFill>
                  <a:schemeClr val="bg1"/>
                </a:solidFill>
                <a:latin typeface="Times New Roman" panose="02020603050405020304" pitchFamily="18" charset="0"/>
                <a:cs typeface="Times New Roman" panose="02020603050405020304" pitchFamily="18" charset="0"/>
              </a:rPr>
              <a:t> Anh</a:t>
            </a: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Ngọc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Ánh</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Trương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Hưng</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Nguyễn</a:t>
            </a:r>
            <a:r>
              <a:rPr lang="en-US" sz="2800" b="1" dirty="0">
                <a:solidFill>
                  <a:schemeClr val="bg1"/>
                </a:solidFill>
                <a:latin typeface="Times New Roman" panose="02020603050405020304" pitchFamily="18" charset="0"/>
                <a:cs typeface="Times New Roman" panose="02020603050405020304" pitchFamily="18" charset="0"/>
              </a:rPr>
              <a:t> Thu </a:t>
            </a:r>
            <a:r>
              <a:rPr lang="en-US" sz="2800" b="1" dirty="0" err="1">
                <a:solidFill>
                  <a:schemeClr val="bg1"/>
                </a:solidFill>
                <a:latin typeface="Times New Roman" panose="02020603050405020304" pitchFamily="18" charset="0"/>
                <a:cs typeface="Times New Roman" panose="02020603050405020304" pitchFamily="18" charset="0"/>
              </a:rPr>
              <a:t>Hương</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Nguyễn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Ngọc</a:t>
            </a:r>
            <a:r>
              <a:rPr lang="en-US" sz="2800" b="1" dirty="0">
                <a:solidFill>
                  <a:schemeClr val="bg1"/>
                </a:solidFill>
                <a:latin typeface="Times New Roman" panose="02020603050405020304" pitchFamily="18" charset="0"/>
                <a:cs typeface="Times New Roman" panose="02020603050405020304" pitchFamily="18" charset="0"/>
              </a:rPr>
              <a:t> Mai</a:t>
            </a: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Hoàng</a:t>
            </a:r>
            <a:r>
              <a:rPr lang="en-US" sz="2800" b="1" dirty="0">
                <a:solidFill>
                  <a:schemeClr val="bg1"/>
                </a:solidFill>
                <a:latin typeface="Times New Roman" panose="02020603050405020304" pitchFamily="18" charset="0"/>
                <a:cs typeface="Times New Roman" panose="02020603050405020304" pitchFamily="18" charset="0"/>
              </a:rPr>
              <a:t> Thanh </a:t>
            </a:r>
            <a:r>
              <a:rPr lang="en-US" sz="2800" b="1" dirty="0" err="1">
                <a:solidFill>
                  <a:schemeClr val="bg1"/>
                </a:solidFill>
                <a:latin typeface="Times New Roman" panose="02020603050405020304" pitchFamily="18" charset="0"/>
                <a:cs typeface="Times New Roman" panose="02020603050405020304" pitchFamily="18" charset="0"/>
              </a:rPr>
              <a:t>Thùy</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Nguyễn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Thùy</a:t>
            </a:r>
            <a:r>
              <a:rPr lang="en-US" sz="2800" b="1" dirty="0">
                <a:solidFill>
                  <a:schemeClr val="bg1"/>
                </a:solidFill>
                <a:latin typeface="Times New Roman" panose="02020603050405020304" pitchFamily="18" charset="0"/>
                <a:cs typeface="Times New Roman" panose="02020603050405020304" pitchFamily="18" charset="0"/>
              </a:rPr>
              <a:t> Trang</a:t>
            </a:r>
          </a:p>
          <a:p>
            <a:pPr algn="ctr">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Nguyễn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Trọng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Tấn</a:t>
            </a:r>
            <a:endParaRPr lang="en-US"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b="1" dirty="0">
                <a:solidFill>
                  <a:schemeClr val="bg1"/>
                </a:solidFill>
                <a:latin typeface="Times New Roman" panose="02020603050405020304" pitchFamily="18" charset="0"/>
                <a:cs typeface="Times New Roman" panose="02020603050405020304" pitchFamily="18" charset="0"/>
              </a:rPr>
              <a:t>Vũ </a:t>
            </a:r>
            <a:r>
              <a:rPr lang="en-US" sz="2800" b="1" dirty="0" err="1">
                <a:solidFill>
                  <a:schemeClr val="bg1"/>
                </a:solidFill>
                <a:latin typeface="Times New Roman" panose="02020603050405020304" pitchFamily="18" charset="0"/>
                <a:cs typeface="Times New Roman" panose="02020603050405020304" pitchFamily="18" charset="0"/>
              </a:rPr>
              <a:t>Như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Quỳnh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Round Diagonal Corner Rectangle 19"/>
          <p:cNvSpPr/>
          <p:nvPr/>
        </p:nvSpPr>
        <p:spPr>
          <a:xfrm>
            <a:off x="13788622" y="2488325"/>
            <a:ext cx="3627469" cy="7284730"/>
          </a:xfrm>
          <a:prstGeom prst="round2DiagRect">
            <a:avLst/>
          </a:prstGeom>
          <a:solidFill>
            <a:srgbClr val="FF33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13524443" y="2745032"/>
            <a:ext cx="4077805" cy="7417415"/>
          </a:xfrm>
          <a:prstGeom prst="rect">
            <a:avLst/>
          </a:prstGeom>
          <a:noFill/>
        </p:spPr>
        <p:txBody>
          <a:bodyPr wrap="square" rtlCol="0">
            <a:spAutoFit/>
          </a:bodyPr>
          <a:lstStyle/>
          <a:p>
            <a:pPr algn="ctr">
              <a:spcAft>
                <a:spcPts val="600"/>
              </a:spcAft>
            </a:pPr>
            <a:r>
              <a:rPr lang="en-US" sz="2800" b="1" dirty="0">
                <a:solidFill>
                  <a:srgbClr val="FFFF00"/>
                </a:solidFill>
                <a:latin typeface="Times New Roman" panose="02020603050405020304" pitchFamily="18" charset="0"/>
                <a:cs typeface="Times New Roman" panose="02020603050405020304" pitchFamily="18" charset="0"/>
              </a:rPr>
              <a:t>ĐỐI TƯỢNG 4</a:t>
            </a:r>
          </a:p>
          <a:p>
            <a:pPr algn="ctr">
              <a:spcAft>
                <a:spcPts val="600"/>
              </a:spcAft>
            </a:pPr>
            <a:r>
              <a:rPr lang="en-US" sz="3200" dirty="0">
                <a:solidFill>
                  <a:schemeClr val="bg1"/>
                </a:solidFill>
                <a:latin typeface="Times New Roman" panose="02020603050405020304" pitchFamily="18" charset="0"/>
                <a:cs typeface="Times New Roman" panose="02020603050405020304" pitchFamily="18" charset="0"/>
              </a:rPr>
              <a:t>Lê </a:t>
            </a:r>
            <a:r>
              <a:rPr lang="en-US" sz="3200" dirty="0" err="1">
                <a:solidFill>
                  <a:schemeClr val="bg1"/>
                </a:solidFill>
                <a:latin typeface="Times New Roman" panose="02020603050405020304" pitchFamily="18" charset="0"/>
                <a:cs typeface="Times New Roman" panose="02020603050405020304" pitchFamily="18" charset="0"/>
              </a:rPr>
              <a:t>Đu</a:t>
            </a:r>
            <a:r>
              <a:rPr lang="en-US" sz="3200" dirty="0">
                <a:solidFill>
                  <a:schemeClr val="bg1"/>
                </a:solidFill>
                <a:latin typeface="Times New Roman" panose="02020603050405020304" pitchFamily="18" charset="0"/>
                <a:cs typeface="Times New Roman" panose="02020603050405020304" pitchFamily="18" charset="0"/>
              </a:rPr>
              <a:t>̛́c Anh </a:t>
            </a:r>
          </a:p>
          <a:p>
            <a:pPr algn="ctr">
              <a:spcAft>
                <a:spcPts val="600"/>
              </a:spcAft>
            </a:pPr>
            <a:r>
              <a:rPr lang="en-US" sz="3200" dirty="0" err="1">
                <a:solidFill>
                  <a:schemeClr val="bg1"/>
                </a:solidFill>
                <a:latin typeface="Times New Roman" panose="02020603050405020304" pitchFamily="18" charset="0"/>
                <a:cs typeface="Times New Roman" panose="02020603050405020304" pitchFamily="18" charset="0"/>
              </a:rPr>
              <a:t>Phùng</a:t>
            </a:r>
            <a:r>
              <a:rPr lang="en-US" sz="3200" dirty="0">
                <a:solidFill>
                  <a:schemeClr val="bg1"/>
                </a:solidFill>
                <a:latin typeface="Times New Roman" panose="02020603050405020304" pitchFamily="18" charset="0"/>
                <a:cs typeface="Times New Roman" panose="02020603050405020304" pitchFamily="18" charset="0"/>
              </a:rPr>
              <a:t> Lan </a:t>
            </a:r>
            <a:r>
              <a:rPr lang="en-US" sz="3200" dirty="0" err="1">
                <a:solidFill>
                  <a:schemeClr val="bg1"/>
                </a:solidFill>
                <a:latin typeface="Times New Roman" panose="02020603050405020304" pitchFamily="18" charset="0"/>
                <a:cs typeface="Times New Roman" panose="02020603050405020304" pitchFamily="18" charset="0"/>
              </a:rPr>
              <a:t>Nhi</a:t>
            </a:r>
            <a:endParaRPr lang="en-US" sz="3200" dirty="0">
              <a:solidFill>
                <a:schemeClr val="bg1"/>
              </a:solidFill>
              <a:latin typeface="Times New Roman" panose="02020603050405020304" pitchFamily="18" charset="0"/>
              <a:cs typeface="Times New Roman" panose="02020603050405020304" pitchFamily="18" charset="0"/>
            </a:endParaRPr>
          </a:p>
          <a:p>
            <a:pPr algn="ctr">
              <a:spcAft>
                <a:spcPts val="600"/>
              </a:spcAft>
            </a:pPr>
            <a:r>
              <a:rPr lang="en-US" sz="3200" dirty="0" err="1">
                <a:solidFill>
                  <a:schemeClr val="bg1"/>
                </a:solidFill>
                <a:latin typeface="Times New Roman" panose="02020603050405020304" pitchFamily="18" charset="0"/>
                <a:cs typeface="Times New Roman" panose="02020603050405020304" pitchFamily="18" charset="0"/>
              </a:rPr>
              <a:t>Nguyễn</a:t>
            </a:r>
            <a:r>
              <a:rPr lang="en-US" sz="3200" dirty="0">
                <a:solidFill>
                  <a:schemeClr val="bg1"/>
                </a:solidFill>
                <a:latin typeface="Times New Roman" panose="02020603050405020304" pitchFamily="18" charset="0"/>
                <a:cs typeface="Times New Roman" panose="02020603050405020304" pitchFamily="18" charset="0"/>
              </a:rPr>
              <a:t> Lan Anh</a:t>
            </a:r>
          </a:p>
          <a:p>
            <a:pPr algn="ctr">
              <a:spcAft>
                <a:spcPts val="600"/>
              </a:spcAft>
            </a:pPr>
            <a:r>
              <a:rPr lang="en-US" sz="3200" dirty="0" err="1">
                <a:solidFill>
                  <a:schemeClr val="bg1"/>
                </a:solidFill>
                <a:latin typeface="Times New Roman" panose="02020603050405020304" pitchFamily="18" charset="0"/>
                <a:cs typeface="Times New Roman" panose="02020603050405020304" pitchFamily="18" charset="0"/>
              </a:rPr>
              <a:t>Nguyễn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Tú</a:t>
            </a:r>
            <a:r>
              <a:rPr lang="en-US" sz="3200" dirty="0">
                <a:solidFill>
                  <a:schemeClr val="bg1"/>
                </a:solidFill>
                <a:latin typeface="Times New Roman" panose="02020603050405020304" pitchFamily="18" charset="0"/>
                <a:cs typeface="Times New Roman" panose="02020603050405020304" pitchFamily="18" charset="0"/>
              </a:rPr>
              <a:t> Anh </a:t>
            </a:r>
          </a:p>
          <a:p>
            <a:pPr algn="ctr">
              <a:spcAft>
                <a:spcPts val="600"/>
              </a:spcAft>
            </a:pPr>
            <a:r>
              <a:rPr lang="en-US" sz="3200" dirty="0" err="1">
                <a:solidFill>
                  <a:schemeClr val="bg1"/>
                </a:solidFill>
                <a:latin typeface="Times New Roman" panose="02020603050405020304" pitchFamily="18" charset="0"/>
                <a:cs typeface="Times New Roman" panose="02020603050405020304" pitchFamily="18" charset="0"/>
              </a:rPr>
              <a:t>Nguyễn</a:t>
            </a:r>
            <a:r>
              <a:rPr lang="en-US" sz="3200" dirty="0">
                <a:solidFill>
                  <a:schemeClr val="bg1"/>
                </a:solidFill>
                <a:latin typeface="Times New Roman" panose="02020603050405020304" pitchFamily="18" charset="0"/>
                <a:cs typeface="Times New Roman" panose="02020603050405020304" pitchFamily="18" charset="0"/>
              </a:rPr>
              <a:t> Phương </a:t>
            </a:r>
            <a:r>
              <a:rPr lang="en-US" sz="3200" dirty="0" err="1">
                <a:solidFill>
                  <a:schemeClr val="bg1"/>
                </a:solidFill>
                <a:latin typeface="Times New Roman" panose="02020603050405020304" pitchFamily="18" charset="0"/>
                <a:cs typeface="Times New Roman" panose="02020603050405020304" pitchFamily="18" charset="0"/>
              </a:rPr>
              <a:t>Tâm</a:t>
            </a:r>
            <a:r>
              <a:rPr lang="en-US" sz="3200" dirty="0">
                <a:solidFill>
                  <a:schemeClr val="bg1"/>
                </a:solidFill>
                <a:latin typeface="Times New Roman" panose="02020603050405020304" pitchFamily="18" charset="0"/>
                <a:cs typeface="Times New Roman" panose="02020603050405020304" pitchFamily="18" charset="0"/>
              </a:rPr>
              <a:t> </a:t>
            </a:r>
          </a:p>
          <a:p>
            <a:pPr algn="ctr">
              <a:spcAft>
                <a:spcPts val="600"/>
              </a:spcAft>
            </a:pPr>
            <a:r>
              <a:rPr lang="en-US" sz="3200" dirty="0">
                <a:solidFill>
                  <a:schemeClr val="bg1"/>
                </a:solidFill>
                <a:latin typeface="Times New Roman" panose="02020603050405020304" pitchFamily="18" charset="0"/>
                <a:cs typeface="Times New Roman" panose="02020603050405020304" pitchFamily="18" charset="0"/>
              </a:rPr>
              <a:t>Triệu Quang Thắng </a:t>
            </a:r>
          </a:p>
          <a:p>
            <a:pPr algn="ctr">
              <a:spcAft>
                <a:spcPts val="600"/>
              </a:spcAft>
            </a:pPr>
            <a:r>
              <a:rPr lang="en-US" sz="3200" dirty="0" err="1">
                <a:solidFill>
                  <a:schemeClr val="bg1"/>
                </a:solidFill>
                <a:latin typeface="Times New Roman" panose="02020603050405020304" pitchFamily="18" charset="0"/>
                <a:cs typeface="Times New Roman" panose="02020603050405020304" pitchFamily="18" charset="0"/>
              </a:rPr>
              <a:t>Nguyễn</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Quốc </a:t>
            </a:r>
            <a:r>
              <a:rPr lang="en-US" sz="3200" dirty="0" err="1">
                <a:solidFill>
                  <a:schemeClr val="bg1"/>
                </a:solidFill>
                <a:latin typeface="Times New Roman" panose="02020603050405020304" pitchFamily="18" charset="0"/>
                <a:cs typeface="Times New Roman" panose="02020603050405020304" pitchFamily="18" charset="0"/>
              </a:rPr>
              <a:t>Đạt</a:t>
            </a:r>
            <a:r>
              <a:rPr lang="en-US" sz="3200" dirty="0">
                <a:solidFill>
                  <a:schemeClr val="bg1"/>
                </a:solidFill>
                <a:latin typeface="Times New Roman" panose="02020603050405020304" pitchFamily="18" charset="0"/>
                <a:cs typeface="Times New Roman" panose="02020603050405020304" pitchFamily="18" charset="0"/>
              </a:rPr>
              <a:t> </a:t>
            </a:r>
          </a:p>
          <a:p>
            <a:pPr algn="ctr">
              <a:spcAft>
                <a:spcPts val="600"/>
              </a:spcAft>
            </a:pPr>
            <a:r>
              <a:rPr lang="en-US" sz="3200" dirty="0">
                <a:solidFill>
                  <a:schemeClr val="bg1"/>
                </a:solidFill>
                <a:latin typeface="Times New Roman" panose="02020603050405020304" pitchFamily="18" charset="0"/>
                <a:cs typeface="Times New Roman" panose="02020603050405020304" pitchFamily="18" charset="0"/>
              </a:rPr>
              <a:t>Mai </a:t>
            </a:r>
            <a:r>
              <a:rPr lang="en-US" sz="3200" dirty="0" err="1">
                <a:solidFill>
                  <a:schemeClr val="bg1"/>
                </a:solidFill>
                <a:latin typeface="Times New Roman" panose="02020603050405020304" pitchFamily="18" charset="0"/>
                <a:cs typeface="Times New Roman" panose="02020603050405020304" pitchFamily="18" charset="0"/>
              </a:rPr>
              <a:t>Tuyết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Ngân</a:t>
            </a:r>
            <a:r>
              <a:rPr lang="en-US" sz="3200" dirty="0">
                <a:solidFill>
                  <a:schemeClr val="bg1"/>
                </a:solidFill>
                <a:latin typeface="Times New Roman" panose="02020603050405020304" pitchFamily="18" charset="0"/>
                <a:cs typeface="Times New Roman" panose="02020603050405020304" pitchFamily="18" charset="0"/>
              </a:rPr>
              <a:t> </a:t>
            </a:r>
          </a:p>
          <a:p>
            <a:pPr algn="ctr">
              <a:spcAft>
                <a:spcPts val="600"/>
              </a:spcAft>
            </a:pPr>
            <a:r>
              <a:rPr lang="en-US" sz="3200" dirty="0">
                <a:solidFill>
                  <a:schemeClr val="bg1"/>
                </a:solidFill>
                <a:latin typeface="Times New Roman" panose="02020603050405020304" pitchFamily="18" charset="0"/>
                <a:cs typeface="Times New Roman" panose="02020603050405020304" pitchFamily="18" charset="0"/>
              </a:rPr>
              <a:t>Lê </a:t>
            </a:r>
            <a:r>
              <a:rPr lang="en-US" sz="3200" dirty="0" err="1">
                <a:solidFill>
                  <a:schemeClr val="bg1"/>
                </a:solidFill>
                <a:latin typeface="Times New Roman" panose="02020603050405020304" pitchFamily="18" charset="0"/>
                <a:cs typeface="Times New Roman" panose="02020603050405020304" pitchFamily="18" charset="0"/>
              </a:rPr>
              <a:t>Đình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Hảo</a:t>
            </a:r>
            <a:r>
              <a:rPr lang="en-US" sz="3200" dirty="0">
                <a:solidFill>
                  <a:schemeClr val="bg1"/>
                </a:solidFill>
                <a:latin typeface="Times New Roman" panose="02020603050405020304" pitchFamily="18" charset="0"/>
                <a:cs typeface="Times New Roman" panose="02020603050405020304" pitchFamily="18" charset="0"/>
              </a:rPr>
              <a:t> </a:t>
            </a:r>
          </a:p>
          <a:p>
            <a:pPr algn="ctr">
              <a:spcAft>
                <a:spcPts val="600"/>
              </a:spcAft>
            </a:pPr>
            <a:r>
              <a:rPr lang="en-US" sz="3200" dirty="0">
                <a:solidFill>
                  <a:schemeClr val="bg1"/>
                </a:solidFill>
                <a:latin typeface="Times New Roman" panose="02020603050405020304" pitchFamily="18" charset="0"/>
                <a:cs typeface="Times New Roman" panose="02020603050405020304" pitchFamily="18" charset="0"/>
              </a:rPr>
              <a:t>Phan Hữu </a:t>
            </a:r>
            <a:r>
              <a:rPr lang="en-US" sz="3200" dirty="0" err="1">
                <a:solidFill>
                  <a:schemeClr val="bg1"/>
                </a:solidFill>
                <a:latin typeface="Times New Roman" panose="02020603050405020304" pitchFamily="18" charset="0"/>
                <a:cs typeface="Times New Roman" panose="02020603050405020304" pitchFamily="18" charset="0"/>
              </a:rPr>
              <a:t>Hòa</a:t>
            </a:r>
            <a:endParaRPr lang="en-US" sz="3200" dirty="0">
              <a:solidFill>
                <a:schemeClr val="bg1"/>
              </a:solidFill>
              <a:latin typeface="Times New Roman" panose="02020603050405020304" pitchFamily="18" charset="0"/>
              <a:cs typeface="Times New Roman" panose="02020603050405020304" pitchFamily="18" charset="0"/>
            </a:endParaRPr>
          </a:p>
          <a:p>
            <a:pPr algn="ctr">
              <a:spcAft>
                <a:spcPts val="600"/>
              </a:spcAft>
            </a:pPr>
            <a:endParaRPr lang="en-US" sz="3200" dirty="0" err="1">
              <a:solidFill>
                <a:srgbClr val="FFFF00"/>
              </a:solidFill>
              <a:latin typeface="Times New Roman" panose="02020603050405020304" pitchFamily="18" charset="0"/>
              <a:cs typeface="Times New Roman" panose="02020603050405020304" pitchFamily="18" charset="0"/>
            </a:endParaRPr>
          </a:p>
          <a:p>
            <a:pPr algn="ct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472664" y="889993"/>
            <a:ext cx="70011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defRPr/>
            </a:pPr>
            <a:r>
              <a:rPr lang="en-US" sz="3600" b="1" dirty="0" err="1">
                <a:ln>
                  <a:solidFill>
                    <a:schemeClr val="bg1"/>
                  </a:solidFill>
                </a:ln>
                <a:solidFill>
                  <a:schemeClr val="bg1"/>
                </a:solidFill>
                <a:latin typeface="Times New Roman" panose="02020603050405020304" pitchFamily="18" charset="0"/>
                <a:cs typeface="Times New Roman" panose="02020603050405020304" pitchFamily="18" charset="0"/>
              </a:rPr>
              <a:t>Phân</a:t>
            </a:r>
            <a:r>
              <a:rPr lang="en-US" sz="3600" b="1"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a:solidFill>
                    <a:schemeClr val="bg1"/>
                  </a:solidFill>
                </a:ln>
                <a:solidFill>
                  <a:schemeClr val="bg1"/>
                </a:solidFill>
                <a:latin typeface="Times New Roman" panose="02020603050405020304" pitchFamily="18" charset="0"/>
                <a:cs typeface="Times New Roman" panose="02020603050405020304" pitchFamily="18" charset="0"/>
              </a:rPr>
              <a:t>loại</a:t>
            </a:r>
            <a:r>
              <a:rPr lang="en-US" sz="3600" b="1"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a:solidFill>
                    <a:schemeClr val="bg1"/>
                  </a:solidFill>
                </a:ln>
                <a:solidFill>
                  <a:schemeClr val="bg1"/>
                </a:solidFill>
                <a:latin typeface="Times New Roman" panose="02020603050405020304" pitchFamily="18" charset="0"/>
                <a:cs typeface="Times New Roman" panose="02020603050405020304" pitchFamily="18" charset="0"/>
              </a:rPr>
              <a:t>đối</a:t>
            </a:r>
            <a:r>
              <a:rPr lang="en-US" sz="3600" b="1"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a:solidFill>
                    <a:schemeClr val="bg1"/>
                  </a:solidFill>
                </a:ln>
                <a:solidFill>
                  <a:schemeClr val="bg1"/>
                </a:solidFill>
                <a:latin typeface="Times New Roman" panose="02020603050405020304" pitchFamily="18" charset="0"/>
                <a:cs typeface="Times New Roman" panose="02020603050405020304" pitchFamily="18" charset="0"/>
              </a:rPr>
              <a:t>tượng</a:t>
            </a:r>
            <a:endParaRPr lang="en-US" sz="3600" b="1"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61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P spid="13" grpId="0" animBg="1"/>
      <p:bldP spid="19" grpId="0" animBg="1"/>
      <p:bldP spid="20"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dirty="0">
                <a:solidFill>
                  <a:prstClr val="white"/>
                </a:solidFill>
                <a:latin typeface="Times New Roman" panose="02020603050405020304" pitchFamily="18" charset="0"/>
                <a:cs typeface="Times New Roman" panose="02020603050405020304" pitchFamily="18" charset="0"/>
              </a:rPr>
              <a:t>DẠY THEO ĐỐI TƯỢNG</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Rectangle 9"/>
          <p:cNvSpPr/>
          <p:nvPr/>
        </p:nvSpPr>
        <p:spPr>
          <a:xfrm>
            <a:off x="1009840" y="4478981"/>
            <a:ext cx="2109432" cy="206210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a:r>
              <a:rPr lang="en-US" sz="3200" b="1" dirty="0">
                <a:ln>
                  <a:solidFill>
                    <a:srgbClr val="C00000"/>
                  </a:solidFill>
                </a:ln>
                <a:solidFill>
                  <a:srgbClr val="C00000"/>
                </a:solidFill>
                <a:latin typeface="Times New Roman" panose="02020603050405020304" pitchFamily="18" charset="0"/>
                <a:cs typeface="Times New Roman" panose="02020603050405020304" pitchFamily="18" charset="0"/>
              </a:rPr>
              <a:t>ÔN THI VÀO 10 MÔN TOÁN</a:t>
            </a:r>
          </a:p>
        </p:txBody>
      </p:sp>
      <p:cxnSp>
        <p:nvCxnSpPr>
          <p:cNvPr id="12" name="Straight Arrow Connector 11"/>
          <p:cNvCxnSpPr/>
          <p:nvPr/>
        </p:nvCxnSpPr>
        <p:spPr>
          <a:xfrm flipV="1">
            <a:off x="3119272" y="2965416"/>
            <a:ext cx="1202628" cy="264214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3119272" y="4560644"/>
            <a:ext cx="1101528" cy="10349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3119272" y="5595576"/>
            <a:ext cx="1101528" cy="6909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3119272" y="5580287"/>
            <a:ext cx="1101528" cy="2199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321900" y="1790700"/>
            <a:ext cx="12058650" cy="137160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tabLst>
                <a:tab pos="61913" algn="l"/>
              </a:tabLst>
            </a:pPr>
            <a:r>
              <a:rPr lang="en-US" sz="4000" b="1" dirty="0">
                <a:ln/>
                <a:solidFill>
                  <a:schemeClr val="tx1"/>
                </a:solidFill>
                <a:latin typeface="Times New Roman" panose="02020603050405020304" pitchFamily="18" charset="0"/>
                <a:cs typeface="Times New Roman" panose="02020603050405020304" pitchFamily="18" charset="0"/>
              </a:rPr>
              <a:t>ĐT 1: </a:t>
            </a:r>
            <a:r>
              <a:rPr lang="en-US" sz="4000" b="1" dirty="0" err="1">
                <a:ln/>
                <a:solidFill>
                  <a:schemeClr val="tx1"/>
                </a:solidFill>
                <a:latin typeface="Times New Roman" panose="02020603050405020304" pitchFamily="18" charset="0"/>
                <a:cs typeface="Times New Roman" panose="02020603050405020304" pitchFamily="18" charset="0"/>
              </a:rPr>
              <a:t>Học</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sinh</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chưa</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nắm</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vững</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kiến</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thức</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cơ</a:t>
            </a:r>
            <a:r>
              <a:rPr lang="en-US" sz="4000" b="1" dirty="0">
                <a:ln/>
                <a:solidFill>
                  <a:schemeClr val="tx1"/>
                </a:solidFill>
                <a:latin typeface="Times New Roman" panose="02020603050405020304" pitchFamily="18" charset="0"/>
                <a:cs typeface="Times New Roman" panose="02020603050405020304" pitchFamily="18" charset="0"/>
              </a:rPr>
              <a:t> </a:t>
            </a:r>
            <a:r>
              <a:rPr lang="en-US" sz="4000" b="1" dirty="0" err="1">
                <a:ln/>
                <a:solidFill>
                  <a:schemeClr val="tx1"/>
                </a:solidFill>
                <a:latin typeface="Times New Roman" panose="02020603050405020304" pitchFamily="18" charset="0"/>
                <a:cs typeface="Times New Roman" panose="02020603050405020304" pitchFamily="18" charset="0"/>
              </a:rPr>
              <a:t>bản</a:t>
            </a:r>
            <a:endParaRPr lang="en-US" sz="4000" b="1" dirty="0">
              <a:ln/>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248150" y="3695700"/>
            <a:ext cx="12132400" cy="1371600"/>
          </a:xfrm>
          <a:prstGeom prst="rect">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lvl="0"/>
            <a:r>
              <a:rPr lang="en-US" sz="3800" b="1" dirty="0">
                <a:ln/>
                <a:solidFill>
                  <a:schemeClr val="tx1"/>
                </a:solidFill>
                <a:latin typeface="Times New Roman" panose="02020603050405020304" pitchFamily="18" charset="0"/>
                <a:cs typeface="Times New Roman" panose="02020603050405020304" pitchFamily="18" charset="0"/>
              </a:rPr>
              <a:t>ĐT 2: </a:t>
            </a:r>
            <a:r>
              <a:rPr lang="en-US" sz="3800" b="1" dirty="0" err="1">
                <a:ln/>
                <a:solidFill>
                  <a:schemeClr val="tx1"/>
                </a:solidFill>
                <a:latin typeface="Times New Roman" panose="02020603050405020304" pitchFamily="18" charset="0"/>
                <a:cs typeface="Times New Roman" panose="02020603050405020304" pitchFamily="18" charset="0"/>
              </a:rPr>
              <a:t>Học</a:t>
            </a:r>
            <a:r>
              <a:rPr lang="en-US" sz="3800" b="1" dirty="0">
                <a:ln/>
                <a:solidFill>
                  <a:schemeClr val="tx1"/>
                </a:solidFill>
                <a:latin typeface="Times New Roman" panose="02020603050405020304" pitchFamily="18" charset="0"/>
                <a:cs typeface="Times New Roman" panose="02020603050405020304" pitchFamily="18" charset="0"/>
              </a:rPr>
              <a:t> sinh </a:t>
            </a:r>
            <a:r>
              <a:rPr lang="en-US" sz="3800" b="1" dirty="0" err="1">
                <a:ln/>
                <a:solidFill>
                  <a:schemeClr val="tx1"/>
                </a:solidFill>
                <a:latin typeface="Times New Roman" panose="02020603050405020304" pitchFamily="18" charset="0"/>
                <a:cs typeface="Times New Roman" panose="02020603050405020304" pitchFamily="18" charset="0"/>
              </a:rPr>
              <a:t>đạt</a:t>
            </a:r>
            <a:r>
              <a:rPr lang="en-US" sz="3800" b="1" dirty="0">
                <a:ln/>
                <a:solidFill>
                  <a:schemeClr val="tx1"/>
                </a:solidFill>
                <a:latin typeface="Times New Roman" panose="02020603050405020304" pitchFamily="18" charset="0"/>
                <a:cs typeface="Times New Roman" panose="02020603050405020304" pitchFamily="18" charset="0"/>
              </a:rPr>
              <a:t> </a:t>
            </a:r>
            <a:r>
              <a:rPr lang="en-US" sz="3800" b="1" dirty="0" err="1">
                <a:ln/>
                <a:solidFill>
                  <a:schemeClr val="tx1"/>
                </a:solidFill>
                <a:latin typeface="Times New Roman" panose="02020603050405020304" pitchFamily="18" charset="0"/>
                <a:cs typeface="Times New Roman" panose="02020603050405020304" pitchFamily="18" charset="0"/>
              </a:rPr>
              <a:t>điểm</a:t>
            </a:r>
            <a:r>
              <a:rPr lang="en-US" sz="3800" b="1" dirty="0">
                <a:ln/>
                <a:solidFill>
                  <a:schemeClr val="tx1"/>
                </a:solidFill>
                <a:latin typeface="Times New Roman" panose="02020603050405020304" pitchFamily="18" charset="0"/>
                <a:cs typeface="Times New Roman" panose="02020603050405020304" pitchFamily="18" charset="0"/>
              </a:rPr>
              <a:t> TB </a:t>
            </a:r>
            <a:r>
              <a:rPr lang="en-US" sz="3800" b="1" dirty="0" err="1">
                <a:ln/>
                <a:solidFill>
                  <a:schemeClr val="tx1"/>
                </a:solidFill>
                <a:latin typeface="Times New Roman" panose="02020603050405020304" pitchFamily="18" charset="0"/>
                <a:cs typeface="Times New Roman" panose="02020603050405020304" pitchFamily="18" charset="0"/>
              </a:rPr>
              <a:t>môn</a:t>
            </a:r>
            <a:r>
              <a:rPr lang="en-US" sz="3800" b="1" dirty="0">
                <a:ln/>
                <a:solidFill>
                  <a:schemeClr val="tx1"/>
                </a:solidFill>
                <a:latin typeface="Times New Roman" panose="02020603050405020304" pitchFamily="18" charset="0"/>
                <a:cs typeface="Times New Roman" panose="02020603050405020304" pitchFamily="18" charset="0"/>
              </a:rPr>
              <a:t> </a:t>
            </a:r>
            <a:r>
              <a:rPr lang="en-US" sz="3800" b="1" dirty="0" err="1">
                <a:ln/>
                <a:solidFill>
                  <a:schemeClr val="tx1"/>
                </a:solidFill>
                <a:latin typeface="Times New Roman" panose="02020603050405020304" pitchFamily="18" charset="0"/>
                <a:cs typeface="Times New Roman" panose="02020603050405020304" pitchFamily="18" charset="0"/>
              </a:rPr>
              <a:t>toán</a:t>
            </a:r>
            <a:r>
              <a:rPr lang="en-US" sz="3800" b="1" dirty="0">
                <a:ln/>
                <a:solidFill>
                  <a:schemeClr val="tx1"/>
                </a:solidFill>
                <a:latin typeface="Times New Roman" panose="02020603050405020304" pitchFamily="18" charset="0"/>
                <a:cs typeface="Times New Roman" panose="02020603050405020304" pitchFamily="18" charset="0"/>
              </a:rPr>
              <a:t> (</a:t>
            </a:r>
            <a:r>
              <a:rPr lang="en-US" sz="3800" b="1" dirty="0" err="1">
                <a:ln/>
                <a:solidFill>
                  <a:schemeClr val="tx1"/>
                </a:solidFill>
                <a:latin typeface="Times New Roman" panose="02020603050405020304" pitchFamily="18" charset="0"/>
                <a:cs typeface="Times New Roman" panose="02020603050405020304" pitchFamily="18" charset="0"/>
              </a:rPr>
              <a:t>từ</a:t>
            </a:r>
            <a:r>
              <a:rPr lang="en-US" sz="3800" b="1" dirty="0">
                <a:ln/>
                <a:solidFill>
                  <a:schemeClr val="tx1"/>
                </a:solidFill>
                <a:latin typeface="Times New Roman" panose="02020603050405020304" pitchFamily="18" charset="0"/>
                <a:cs typeface="Times New Roman" panose="02020603050405020304" pitchFamily="18" charset="0"/>
              </a:rPr>
              <a:t> 5 - 6,25 </a:t>
            </a:r>
            <a:r>
              <a:rPr lang="en-US" sz="3800" b="1" dirty="0" err="1">
                <a:ln/>
                <a:solidFill>
                  <a:schemeClr val="tx1"/>
                </a:solidFill>
                <a:latin typeface="Times New Roman" panose="02020603050405020304" pitchFamily="18" charset="0"/>
                <a:cs typeface="Times New Roman" panose="02020603050405020304" pitchFamily="18" charset="0"/>
              </a:rPr>
              <a:t>điểm</a:t>
            </a:r>
            <a:r>
              <a:rPr lang="en-US" sz="3800" b="1" dirty="0">
                <a:ln/>
                <a:solidFill>
                  <a:schemeClr val="tx1"/>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4232902" y="5524500"/>
            <a:ext cx="12147648" cy="1295400"/>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lvl="0"/>
            <a:r>
              <a:rPr lang="en-US" sz="3700" b="1" dirty="0">
                <a:ln/>
                <a:solidFill>
                  <a:schemeClr val="bg1"/>
                </a:solidFill>
                <a:latin typeface="Times New Roman" panose="02020603050405020304" pitchFamily="18" charset="0"/>
                <a:cs typeface="Times New Roman" panose="02020603050405020304" pitchFamily="18" charset="0"/>
              </a:rPr>
              <a:t>ĐT 3: </a:t>
            </a:r>
            <a:r>
              <a:rPr lang="en-US" sz="3700" b="1" dirty="0" err="1">
                <a:ln/>
                <a:solidFill>
                  <a:schemeClr val="bg1"/>
                </a:solidFill>
                <a:latin typeface="Times New Roman" panose="02020603050405020304" pitchFamily="18" charset="0"/>
                <a:cs typeface="Times New Roman" panose="02020603050405020304" pitchFamily="18" charset="0"/>
              </a:rPr>
              <a:t>Học</a:t>
            </a:r>
            <a:r>
              <a:rPr lang="en-US" sz="3700" b="1" dirty="0">
                <a:ln/>
                <a:solidFill>
                  <a:schemeClr val="bg1"/>
                </a:solidFill>
                <a:latin typeface="Times New Roman" panose="02020603050405020304" pitchFamily="18" charset="0"/>
                <a:cs typeface="Times New Roman" panose="02020603050405020304" pitchFamily="18" charset="0"/>
              </a:rPr>
              <a:t> sinh </a:t>
            </a:r>
            <a:r>
              <a:rPr lang="en-US" sz="3700" b="1" dirty="0" err="1">
                <a:ln/>
                <a:solidFill>
                  <a:schemeClr val="bg1"/>
                </a:solidFill>
                <a:latin typeface="Times New Roman" panose="02020603050405020304" pitchFamily="18" charset="0"/>
                <a:cs typeface="Times New Roman" panose="02020603050405020304" pitchFamily="18" charset="0"/>
              </a:rPr>
              <a:t>đạt</a:t>
            </a:r>
            <a:r>
              <a:rPr lang="en-US" sz="3700" b="1" dirty="0">
                <a:ln/>
                <a:solidFill>
                  <a:schemeClr val="bg1"/>
                </a:solidFill>
                <a:latin typeface="Times New Roman" panose="02020603050405020304" pitchFamily="18" charset="0"/>
                <a:cs typeface="Times New Roman" panose="02020603050405020304" pitchFamily="18" charset="0"/>
              </a:rPr>
              <a:t> </a:t>
            </a:r>
            <a:r>
              <a:rPr lang="en-US" sz="3700" b="1" dirty="0" err="1">
                <a:ln/>
                <a:solidFill>
                  <a:schemeClr val="bg1"/>
                </a:solidFill>
                <a:latin typeface="Times New Roman" panose="02020603050405020304" pitchFamily="18" charset="0"/>
                <a:cs typeface="Times New Roman" panose="02020603050405020304" pitchFamily="18" charset="0"/>
              </a:rPr>
              <a:t>điểm</a:t>
            </a:r>
            <a:r>
              <a:rPr lang="en-US" sz="3700" b="1" dirty="0">
                <a:ln/>
                <a:solidFill>
                  <a:schemeClr val="bg1"/>
                </a:solidFill>
                <a:latin typeface="Times New Roman" panose="02020603050405020304" pitchFamily="18" charset="0"/>
                <a:cs typeface="Times New Roman" panose="02020603050405020304" pitchFamily="18" charset="0"/>
              </a:rPr>
              <a:t> </a:t>
            </a:r>
            <a:r>
              <a:rPr lang="en-US" sz="3700" b="1" dirty="0" err="1">
                <a:ln/>
                <a:solidFill>
                  <a:schemeClr val="bg1"/>
                </a:solidFill>
                <a:latin typeface="Times New Roman" panose="02020603050405020304" pitchFamily="18" charset="0"/>
                <a:cs typeface="Times New Roman" panose="02020603050405020304" pitchFamily="18" charset="0"/>
              </a:rPr>
              <a:t>khá</a:t>
            </a:r>
            <a:r>
              <a:rPr lang="en-US" sz="3700" b="1" dirty="0">
                <a:ln/>
                <a:solidFill>
                  <a:schemeClr val="bg1"/>
                </a:solidFill>
                <a:latin typeface="Times New Roman" panose="02020603050405020304" pitchFamily="18" charset="0"/>
                <a:cs typeface="Times New Roman" panose="02020603050405020304" pitchFamily="18" charset="0"/>
              </a:rPr>
              <a:t> </a:t>
            </a:r>
            <a:r>
              <a:rPr lang="en-US" sz="3700" b="1" dirty="0" err="1">
                <a:ln/>
                <a:solidFill>
                  <a:schemeClr val="bg1"/>
                </a:solidFill>
                <a:latin typeface="Times New Roman" panose="02020603050405020304" pitchFamily="18" charset="0"/>
                <a:cs typeface="Times New Roman" panose="02020603050405020304" pitchFamily="18" charset="0"/>
              </a:rPr>
              <a:t>môn</a:t>
            </a:r>
            <a:r>
              <a:rPr lang="en-US" sz="3700" b="1" dirty="0">
                <a:ln/>
                <a:solidFill>
                  <a:schemeClr val="bg1"/>
                </a:solidFill>
                <a:latin typeface="Times New Roman" panose="02020603050405020304" pitchFamily="18" charset="0"/>
                <a:cs typeface="Times New Roman" panose="02020603050405020304" pitchFamily="18" charset="0"/>
              </a:rPr>
              <a:t> </a:t>
            </a:r>
            <a:r>
              <a:rPr lang="en-US" sz="3700" b="1" dirty="0" err="1">
                <a:ln/>
                <a:solidFill>
                  <a:schemeClr val="bg1"/>
                </a:solidFill>
                <a:latin typeface="Times New Roman" panose="02020603050405020304" pitchFamily="18" charset="0"/>
                <a:cs typeface="Times New Roman" panose="02020603050405020304" pitchFamily="18" charset="0"/>
              </a:rPr>
              <a:t>toán</a:t>
            </a:r>
            <a:r>
              <a:rPr lang="en-US" sz="3700" b="1" dirty="0">
                <a:ln/>
                <a:solidFill>
                  <a:schemeClr val="bg1"/>
                </a:solidFill>
                <a:latin typeface="Times New Roman" panose="02020603050405020304" pitchFamily="18" charset="0"/>
                <a:cs typeface="Times New Roman" panose="02020603050405020304" pitchFamily="18" charset="0"/>
              </a:rPr>
              <a:t> (</a:t>
            </a:r>
            <a:r>
              <a:rPr lang="en-US" sz="3700" b="1" dirty="0" err="1">
                <a:ln/>
                <a:solidFill>
                  <a:schemeClr val="bg1"/>
                </a:solidFill>
                <a:latin typeface="Times New Roman" panose="02020603050405020304" pitchFamily="18" charset="0"/>
                <a:cs typeface="Times New Roman" panose="02020603050405020304" pitchFamily="18" charset="0"/>
              </a:rPr>
              <a:t>từ</a:t>
            </a:r>
            <a:r>
              <a:rPr lang="en-US" sz="3700" b="1" dirty="0">
                <a:ln/>
                <a:solidFill>
                  <a:schemeClr val="bg1"/>
                </a:solidFill>
                <a:latin typeface="Times New Roman" panose="02020603050405020304" pitchFamily="18" charset="0"/>
                <a:cs typeface="Times New Roman" panose="02020603050405020304" pitchFamily="18" charset="0"/>
              </a:rPr>
              <a:t> 6,5 - 7,75 </a:t>
            </a:r>
            <a:r>
              <a:rPr lang="en-US" sz="3700" b="1" dirty="0" err="1">
                <a:ln/>
                <a:solidFill>
                  <a:schemeClr val="bg1"/>
                </a:solidFill>
                <a:latin typeface="Times New Roman" panose="02020603050405020304" pitchFamily="18" charset="0"/>
                <a:cs typeface="Times New Roman" panose="02020603050405020304" pitchFamily="18" charset="0"/>
              </a:rPr>
              <a:t>điểm</a:t>
            </a:r>
            <a:r>
              <a:rPr lang="en-US" sz="3700" b="1" dirty="0">
                <a:ln/>
                <a:solidFill>
                  <a:schemeClr val="bg1"/>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4220800" y="7429500"/>
            <a:ext cx="12159750" cy="137160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lvl="0"/>
            <a:r>
              <a:rPr lang="en-US" sz="3700" b="1" dirty="0">
                <a:ln/>
                <a:latin typeface="Times New Roman" panose="02020603050405020304" pitchFamily="18" charset="0"/>
                <a:cs typeface="Times New Roman" panose="02020603050405020304" pitchFamily="18" charset="0"/>
              </a:rPr>
              <a:t>ĐT 4: </a:t>
            </a:r>
            <a:r>
              <a:rPr lang="en-US" sz="3700" b="1" dirty="0" err="1">
                <a:ln/>
                <a:latin typeface="Times New Roman" panose="02020603050405020304" pitchFamily="18" charset="0"/>
                <a:cs typeface="Times New Roman" panose="02020603050405020304" pitchFamily="18" charset="0"/>
              </a:rPr>
              <a:t>Học</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sinh</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đạt</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điểm</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giỏi</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môn</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toán</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từ</a:t>
            </a:r>
            <a:r>
              <a:rPr lang="en-US" sz="3700" b="1" dirty="0">
                <a:ln/>
                <a:latin typeface="Times New Roman" panose="02020603050405020304" pitchFamily="18" charset="0"/>
                <a:cs typeface="Times New Roman" panose="02020603050405020304" pitchFamily="18" charset="0"/>
              </a:rPr>
              <a:t> 8 </a:t>
            </a:r>
            <a:r>
              <a:rPr lang="en-US" sz="3700" b="1" dirty="0" err="1">
                <a:ln/>
                <a:latin typeface="Times New Roman" panose="02020603050405020304" pitchFamily="18" charset="0"/>
                <a:cs typeface="Times New Roman" panose="02020603050405020304" pitchFamily="18" charset="0"/>
              </a:rPr>
              <a:t>điểm</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trở</a:t>
            </a:r>
            <a:r>
              <a:rPr lang="en-US" sz="3700" b="1" dirty="0">
                <a:ln/>
                <a:latin typeface="Times New Roman" panose="02020603050405020304" pitchFamily="18" charset="0"/>
                <a:cs typeface="Times New Roman" panose="02020603050405020304" pitchFamily="18" charset="0"/>
              </a:rPr>
              <a:t> </a:t>
            </a:r>
            <a:r>
              <a:rPr lang="en-US" sz="3700" b="1" dirty="0" err="1">
                <a:ln/>
                <a:latin typeface="Times New Roman" panose="02020603050405020304" pitchFamily="18" charset="0"/>
                <a:cs typeface="Times New Roman" panose="02020603050405020304" pitchFamily="18" charset="0"/>
              </a:rPr>
              <a:t>lên</a:t>
            </a:r>
            <a:r>
              <a:rPr lang="en-US" sz="3700" b="1" dirty="0">
                <a:ln/>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401011" y="1020677"/>
            <a:ext cx="17489228" cy="8915400"/>
            <a:chOff x="0" y="0"/>
            <a:chExt cx="9138657" cy="4494597"/>
          </a:xfrm>
        </p:grpSpPr>
        <p:sp>
          <p:nvSpPr>
            <p:cNvPr id="36"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sp>
        <p:nvSpPr>
          <p:cNvPr id="2" name="Rectangle 1"/>
          <p:cNvSpPr/>
          <p:nvPr/>
        </p:nvSpPr>
        <p:spPr>
          <a:xfrm>
            <a:off x="762000" y="2861355"/>
            <a:ext cx="1676400" cy="376102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ĐỀ THI VÀO LỚP 10 THPT</a:t>
            </a:r>
          </a:p>
        </p:txBody>
      </p:sp>
      <p:cxnSp>
        <p:nvCxnSpPr>
          <p:cNvPr id="3" name="Straight Arrow Connector 2"/>
          <p:cNvCxnSpPr>
            <a:stCxn id="2" idx="3"/>
            <a:endCxn id="4" idx="1"/>
          </p:cNvCxnSpPr>
          <p:nvPr/>
        </p:nvCxnSpPr>
        <p:spPr>
          <a:xfrm flipV="1">
            <a:off x="2438400" y="2493499"/>
            <a:ext cx="685800" cy="2248369"/>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4" name="Rectangle 3"/>
          <p:cNvSpPr/>
          <p:nvPr/>
        </p:nvSpPr>
        <p:spPr>
          <a:xfrm>
            <a:off x="3124200" y="2125642"/>
            <a:ext cx="1333500" cy="735713"/>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Bài 1</a:t>
            </a:r>
          </a:p>
        </p:txBody>
      </p:sp>
      <p:sp>
        <p:nvSpPr>
          <p:cNvPr id="5" name="Rectangle 4"/>
          <p:cNvSpPr/>
          <p:nvPr/>
        </p:nvSpPr>
        <p:spPr>
          <a:xfrm>
            <a:off x="3221182" y="3619500"/>
            <a:ext cx="1333500" cy="735713"/>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Bài 2</a:t>
            </a:r>
          </a:p>
        </p:txBody>
      </p:sp>
      <p:sp>
        <p:nvSpPr>
          <p:cNvPr id="6" name="Rectangle 5"/>
          <p:cNvSpPr/>
          <p:nvPr/>
        </p:nvSpPr>
        <p:spPr>
          <a:xfrm>
            <a:off x="3200400" y="4991100"/>
            <a:ext cx="1333500" cy="735713"/>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Bài 3</a:t>
            </a:r>
          </a:p>
        </p:txBody>
      </p:sp>
      <p:sp>
        <p:nvSpPr>
          <p:cNvPr id="7" name="Rectangle 6"/>
          <p:cNvSpPr/>
          <p:nvPr/>
        </p:nvSpPr>
        <p:spPr>
          <a:xfrm>
            <a:off x="3281795" y="7284229"/>
            <a:ext cx="1333500" cy="735713"/>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Bài 4</a:t>
            </a:r>
          </a:p>
        </p:txBody>
      </p:sp>
      <p:sp>
        <p:nvSpPr>
          <p:cNvPr id="8" name="Rectangle 7"/>
          <p:cNvSpPr/>
          <p:nvPr/>
        </p:nvSpPr>
        <p:spPr>
          <a:xfrm>
            <a:off x="3124200" y="8979787"/>
            <a:ext cx="1333500" cy="735713"/>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Bài  5</a:t>
            </a:r>
          </a:p>
        </p:txBody>
      </p:sp>
      <p:sp>
        <p:nvSpPr>
          <p:cNvPr id="9" name="Rectangle 8"/>
          <p:cNvSpPr/>
          <p:nvPr/>
        </p:nvSpPr>
        <p:spPr>
          <a:xfrm>
            <a:off x="5084618" y="1337838"/>
            <a:ext cx="10882746"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1) Tính giá trị của biểu </a:t>
            </a:r>
            <a:r>
              <a:rPr lang="en-US" sz="3600" b="1" dirty="0" err="1">
                <a:solidFill>
                  <a:schemeClr val="tx1"/>
                </a:solidFill>
                <a:latin typeface="Times New Roman" pitchFamily="18" charset="0"/>
                <a:cs typeface="Times New Roman" pitchFamily="18" charset="0"/>
              </a:rPr>
              <a:t>thức</a:t>
            </a:r>
            <a:r>
              <a:rPr lang="en-US" sz="3600" b="1" dirty="0">
                <a:solidFill>
                  <a:schemeClr val="tx1"/>
                </a:solidFill>
                <a:latin typeface="Times New Roman" pitchFamily="18" charset="0"/>
                <a:cs typeface="Times New Roman" pitchFamily="18" charset="0"/>
              </a:rPr>
              <a:t>                            (0,5 điểm)</a:t>
            </a:r>
          </a:p>
        </p:txBody>
      </p:sp>
      <p:sp>
        <p:nvSpPr>
          <p:cNvPr id="10" name="Rectangle 9"/>
          <p:cNvSpPr/>
          <p:nvPr/>
        </p:nvSpPr>
        <p:spPr>
          <a:xfrm>
            <a:off x="5112327" y="2019300"/>
            <a:ext cx="10855037"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2) Rút gọn biểu </a:t>
            </a:r>
            <a:r>
              <a:rPr lang="en-US" sz="3600" b="1" dirty="0" err="1">
                <a:solidFill>
                  <a:schemeClr val="tx1"/>
                </a:solidFill>
                <a:latin typeface="Times New Roman" pitchFamily="18" charset="0"/>
                <a:cs typeface="Times New Roman" pitchFamily="18" charset="0"/>
              </a:rPr>
              <a:t>thức</a:t>
            </a:r>
            <a:r>
              <a:rPr lang="en-US" sz="3600" b="1" dirty="0">
                <a:solidFill>
                  <a:schemeClr val="tx1"/>
                </a:solidFill>
                <a:latin typeface="Times New Roman" pitchFamily="18" charset="0"/>
                <a:cs typeface="Times New Roman" pitchFamily="18" charset="0"/>
              </a:rPr>
              <a:t>                                           (1 điểm)</a:t>
            </a:r>
          </a:p>
        </p:txBody>
      </p:sp>
      <p:sp>
        <p:nvSpPr>
          <p:cNvPr id="12" name="Rectangle 11"/>
          <p:cNvSpPr/>
          <p:nvPr/>
        </p:nvSpPr>
        <p:spPr>
          <a:xfrm>
            <a:off x="5112327" y="3390900"/>
            <a:ext cx="10855037"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1) Giải bài toán bằng cách lập pt, hệ </a:t>
            </a:r>
            <a:r>
              <a:rPr lang="en-US" sz="3600" b="1" dirty="0" err="1">
                <a:solidFill>
                  <a:schemeClr val="tx1"/>
                </a:solidFill>
                <a:latin typeface="Times New Roman" pitchFamily="18" charset="0"/>
                <a:cs typeface="Times New Roman" pitchFamily="18" charset="0"/>
              </a:rPr>
              <a:t>pt</a:t>
            </a:r>
            <a:r>
              <a:rPr lang="en-US" sz="3600" b="1" dirty="0">
                <a:solidFill>
                  <a:schemeClr val="tx1"/>
                </a:solidFill>
                <a:latin typeface="Times New Roman" pitchFamily="18" charset="0"/>
                <a:cs typeface="Times New Roman" pitchFamily="18" charset="0"/>
              </a:rPr>
              <a:t>         </a:t>
            </a:r>
            <a:r>
              <a:rPr lang="vi-VN" sz="3600" b="1" dirty="0">
                <a:solidFill>
                  <a:schemeClr val="tx1"/>
                </a:solidFill>
                <a:latin typeface="Times New Roman" pitchFamily="18" charset="0"/>
                <a:cs typeface="Times New Roman" pitchFamily="18" charset="0"/>
              </a:rPr>
              <a:t>   </a:t>
            </a:r>
            <a:r>
              <a:rPr lang="en-US" sz="3600" b="1" dirty="0">
                <a:solidFill>
                  <a:schemeClr val="tx1"/>
                </a:solidFill>
                <a:latin typeface="Times New Roman" pitchFamily="18" charset="0"/>
                <a:cs typeface="Times New Roman" pitchFamily="18" charset="0"/>
              </a:rPr>
              <a:t>(</a:t>
            </a:r>
            <a:r>
              <a:rPr lang="vi-VN" sz="3600" b="1" dirty="0">
                <a:solidFill>
                  <a:schemeClr val="tx1"/>
                </a:solidFill>
                <a:latin typeface="Times New Roman" pitchFamily="18" charset="0"/>
                <a:cs typeface="Times New Roman" pitchFamily="18" charset="0"/>
              </a:rPr>
              <a:t>2</a:t>
            </a:r>
            <a:r>
              <a:rPr lang="en-US" sz="3600" b="1" dirty="0">
                <a:solidFill>
                  <a:schemeClr val="tx1"/>
                </a:solidFill>
                <a:latin typeface="Times New Roman" pitchFamily="18" charset="0"/>
                <a:cs typeface="Times New Roman" pitchFamily="18" charset="0"/>
              </a:rPr>
              <a:t> điểm)</a:t>
            </a:r>
          </a:p>
        </p:txBody>
      </p:sp>
      <p:sp>
        <p:nvSpPr>
          <p:cNvPr id="13" name="Rectangle 12"/>
          <p:cNvSpPr/>
          <p:nvPr/>
        </p:nvSpPr>
        <p:spPr>
          <a:xfrm>
            <a:off x="5133109" y="4076700"/>
            <a:ext cx="10834255"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2) Bài toán về hình học không </a:t>
            </a:r>
            <a:r>
              <a:rPr lang="en-US" sz="3600" b="1" dirty="0" err="1">
                <a:solidFill>
                  <a:schemeClr val="tx1"/>
                </a:solidFill>
                <a:latin typeface="Times New Roman" pitchFamily="18" charset="0"/>
                <a:cs typeface="Times New Roman" pitchFamily="18" charset="0"/>
              </a:rPr>
              <a:t>gian</a:t>
            </a:r>
            <a:r>
              <a:rPr lang="en-US" sz="3600" b="1" dirty="0">
                <a:solidFill>
                  <a:schemeClr val="tx1"/>
                </a:solidFill>
                <a:latin typeface="Times New Roman" pitchFamily="18" charset="0"/>
                <a:cs typeface="Times New Roman" pitchFamily="18" charset="0"/>
              </a:rPr>
              <a:t>                (0,5 điểm)</a:t>
            </a:r>
          </a:p>
        </p:txBody>
      </p:sp>
      <p:sp>
        <p:nvSpPr>
          <p:cNvPr id="14" name="Rectangle 13"/>
          <p:cNvSpPr/>
          <p:nvPr/>
        </p:nvSpPr>
        <p:spPr>
          <a:xfrm>
            <a:off x="5112327" y="4762500"/>
            <a:ext cx="10834255"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1) Giải pt, hệ </a:t>
            </a:r>
            <a:r>
              <a:rPr lang="en-US" sz="3600" b="1" dirty="0" err="1">
                <a:solidFill>
                  <a:schemeClr val="tx1"/>
                </a:solidFill>
                <a:latin typeface="Times New Roman" pitchFamily="18" charset="0"/>
                <a:cs typeface="Times New Roman" pitchFamily="18" charset="0"/>
              </a:rPr>
              <a:t>pt</a:t>
            </a:r>
            <a:r>
              <a:rPr lang="en-US" sz="3600" b="1" dirty="0">
                <a:solidFill>
                  <a:schemeClr val="tx1"/>
                </a:solidFill>
                <a:latin typeface="Times New Roman" pitchFamily="18" charset="0"/>
                <a:cs typeface="Times New Roman" pitchFamily="18" charset="0"/>
              </a:rPr>
              <a:t>                                                   (1 điểm)</a:t>
            </a:r>
          </a:p>
        </p:txBody>
      </p:sp>
      <p:sp>
        <p:nvSpPr>
          <p:cNvPr id="15" name="Rectangle 14"/>
          <p:cNvSpPr/>
          <p:nvPr/>
        </p:nvSpPr>
        <p:spPr>
          <a:xfrm>
            <a:off x="5126182" y="5682636"/>
            <a:ext cx="9047018" cy="603864"/>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ln>
                  <a:solidFill>
                    <a:schemeClr val="tx1"/>
                  </a:solidFill>
                </a:ln>
                <a:solidFill>
                  <a:schemeClr val="tx1"/>
                </a:solidFill>
                <a:latin typeface="Times New Roman" pitchFamily="18" charset="0"/>
                <a:cs typeface="Times New Roman" pitchFamily="18" charset="0"/>
              </a:rPr>
              <a:t>2) Bài toán về pt bậc hai, </a:t>
            </a:r>
            <a:r>
              <a:rPr lang="en-US" sz="3600" b="1" dirty="0" err="1">
                <a:ln>
                  <a:solidFill>
                    <a:schemeClr val="tx1"/>
                  </a:solidFill>
                </a:ln>
                <a:solidFill>
                  <a:schemeClr val="tx1"/>
                </a:solidFill>
                <a:latin typeface="Times New Roman" pitchFamily="18" charset="0"/>
                <a:cs typeface="Times New Roman" pitchFamily="18" charset="0"/>
              </a:rPr>
              <a:t>viet</a:t>
            </a:r>
            <a:r>
              <a:rPr lang="en-US" sz="3600" b="1" dirty="0">
                <a:ln>
                  <a:solidFill>
                    <a:schemeClr val="tx1"/>
                  </a:solidFill>
                </a:ln>
                <a:solidFill>
                  <a:schemeClr val="tx1"/>
                </a:solidFill>
                <a:latin typeface="Times New Roman" pitchFamily="18" charset="0"/>
                <a:cs typeface="Times New Roman" pitchFamily="18" charset="0"/>
              </a:rPr>
              <a:t>, đồ thị </a:t>
            </a:r>
            <a:r>
              <a:rPr lang="en-US" sz="3600" b="1" dirty="0" err="1">
                <a:ln>
                  <a:solidFill>
                    <a:schemeClr val="tx1"/>
                  </a:solidFill>
                </a:ln>
                <a:solidFill>
                  <a:schemeClr val="tx1"/>
                </a:solidFill>
                <a:latin typeface="Times New Roman" pitchFamily="18" charset="0"/>
                <a:cs typeface="Times New Roman" pitchFamily="18" charset="0"/>
              </a:rPr>
              <a:t>hàm</a:t>
            </a:r>
            <a:r>
              <a:rPr lang="en-US" sz="3600" b="1" dirty="0">
                <a:ln>
                  <a:solidFill>
                    <a:schemeClr val="tx1"/>
                  </a:solidFill>
                </a:ln>
                <a:solidFill>
                  <a:schemeClr val="tx1"/>
                </a:solidFill>
                <a:latin typeface="Times New Roman" pitchFamily="18" charset="0"/>
                <a:cs typeface="Times New Roman" pitchFamily="18" charset="0"/>
              </a:rPr>
              <a:t> </a:t>
            </a:r>
            <a:r>
              <a:rPr lang="en-US" sz="3600" b="1" dirty="0" err="1">
                <a:ln>
                  <a:solidFill>
                    <a:schemeClr val="tx1"/>
                  </a:solidFill>
                </a:ln>
                <a:solidFill>
                  <a:schemeClr val="tx1"/>
                </a:solidFill>
                <a:latin typeface="Times New Roman" pitchFamily="18" charset="0"/>
                <a:cs typeface="Times New Roman" pitchFamily="18" charset="0"/>
              </a:rPr>
              <a:t>số</a:t>
            </a:r>
            <a:endParaRPr lang="en-US" sz="3600" b="1" dirty="0">
              <a:ln>
                <a:solidFill>
                  <a:schemeClr val="tx1"/>
                </a:solidFill>
              </a:ln>
              <a:solidFill>
                <a:schemeClr val="tx1"/>
              </a:solidFill>
              <a:latin typeface="Times New Roman" pitchFamily="18" charset="0"/>
              <a:cs typeface="Times New Roman" pitchFamily="18" charset="0"/>
            </a:endParaRPr>
          </a:p>
        </p:txBody>
      </p:sp>
      <p:sp>
        <p:nvSpPr>
          <p:cNvPr id="16" name="Rectangle 15"/>
          <p:cNvSpPr/>
          <p:nvPr/>
        </p:nvSpPr>
        <p:spPr>
          <a:xfrm>
            <a:off x="5112327" y="6622381"/>
            <a:ext cx="10855037" cy="603864"/>
          </a:xfrm>
          <a:prstGeom prst="rect">
            <a:avLst/>
          </a:prstGeom>
          <a:solidFill>
            <a:schemeClr val="accent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solidFill>
                  <a:schemeClr val="tx1"/>
                </a:solidFill>
                <a:latin typeface="Times New Roman" pitchFamily="18" charset="0"/>
                <a:cs typeface="Times New Roman" pitchFamily="18" charset="0"/>
              </a:rPr>
              <a:t>1) Chứng minh tứ giác nội tiếp, ….                   (1 điểm)</a:t>
            </a:r>
          </a:p>
        </p:txBody>
      </p:sp>
      <p:sp>
        <p:nvSpPr>
          <p:cNvPr id="17" name="Rectangle 16"/>
          <p:cNvSpPr/>
          <p:nvPr/>
        </p:nvSpPr>
        <p:spPr>
          <a:xfrm>
            <a:off x="5105400" y="9085968"/>
            <a:ext cx="10820400" cy="603864"/>
          </a:xfrm>
          <a:prstGeom prst="rect">
            <a:avLst/>
          </a:prstGeom>
          <a:solidFill>
            <a:srgbClr val="FF0000"/>
          </a:solidFill>
          <a:ln>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ln>
                  <a:solidFill>
                    <a:schemeClr val="bg1"/>
                  </a:solidFill>
                </a:ln>
                <a:solidFill>
                  <a:schemeClr val="bg1"/>
                </a:solidFill>
                <a:latin typeface="Times New Roman" pitchFamily="18" charset="0"/>
                <a:cs typeface="Times New Roman" pitchFamily="18" charset="0"/>
              </a:rPr>
              <a:t>Tìm GTLN, GTNN, bất đẳng </a:t>
            </a:r>
            <a:r>
              <a:rPr lang="en-US" sz="3600" b="1" dirty="0" err="1">
                <a:ln>
                  <a:solidFill>
                    <a:schemeClr val="bg1"/>
                  </a:solidFill>
                </a:ln>
                <a:solidFill>
                  <a:schemeClr val="bg1"/>
                </a:solidFill>
                <a:latin typeface="Times New Roman" pitchFamily="18" charset="0"/>
                <a:cs typeface="Times New Roman" pitchFamily="18" charset="0"/>
              </a:rPr>
              <a:t>thức</a:t>
            </a:r>
            <a:r>
              <a:rPr lang="en-US" sz="3600" b="1" dirty="0">
                <a:ln>
                  <a:solidFill>
                    <a:schemeClr val="bg1"/>
                  </a:solidFill>
                </a:ln>
                <a:solidFill>
                  <a:schemeClr val="bg1"/>
                </a:solidFill>
                <a:latin typeface="Times New Roman" pitchFamily="18" charset="0"/>
                <a:cs typeface="Times New Roman" pitchFamily="18" charset="0"/>
              </a:rPr>
              <a:t>…             (0,5 điểm)</a:t>
            </a:r>
          </a:p>
        </p:txBody>
      </p:sp>
      <p:sp>
        <p:nvSpPr>
          <p:cNvPr id="18" name="Rectangle 17"/>
          <p:cNvSpPr/>
          <p:nvPr/>
        </p:nvSpPr>
        <p:spPr>
          <a:xfrm>
            <a:off x="5105400" y="7389134"/>
            <a:ext cx="10841182" cy="603864"/>
          </a:xfrm>
          <a:prstGeom prst="rect">
            <a:avLst/>
          </a:prstGeom>
          <a:solidFill>
            <a:srgbClr val="00B0F0"/>
          </a:solidFill>
          <a:ln>
            <a:solidFill>
              <a:srgbClr val="00B05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ln>
                  <a:solidFill>
                    <a:schemeClr val="tx1"/>
                  </a:solidFill>
                </a:ln>
                <a:solidFill>
                  <a:schemeClr val="tx1"/>
                </a:solidFill>
                <a:latin typeface="Times New Roman" pitchFamily="18" charset="0"/>
                <a:cs typeface="Times New Roman" pitchFamily="18" charset="0"/>
              </a:rPr>
              <a:t>2) Chứng minh đẳng thức, vuông góc, ….        (1 điểm)</a:t>
            </a:r>
          </a:p>
        </p:txBody>
      </p:sp>
      <p:sp>
        <p:nvSpPr>
          <p:cNvPr id="19" name="Rectangle 18"/>
          <p:cNvSpPr/>
          <p:nvPr/>
        </p:nvSpPr>
        <p:spPr>
          <a:xfrm>
            <a:off x="5084618" y="8189617"/>
            <a:ext cx="10820400" cy="603864"/>
          </a:xfrm>
          <a:prstGeom prst="rect">
            <a:avLst/>
          </a:prstGeom>
          <a:solidFill>
            <a:srgbClr val="FF000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ln>
                  <a:solidFill>
                    <a:schemeClr val="bg1"/>
                  </a:solidFill>
                </a:ln>
                <a:solidFill>
                  <a:schemeClr val="bg1"/>
                </a:solidFill>
                <a:latin typeface="Times New Roman" pitchFamily="18" charset="0"/>
                <a:cs typeface="Times New Roman" pitchFamily="18" charset="0"/>
              </a:rPr>
              <a:t>3) Bài toán về cực trị hình học, quỹ tích, …     (1 điểm)</a:t>
            </a:r>
          </a:p>
        </p:txBody>
      </p:sp>
      <p:cxnSp>
        <p:nvCxnSpPr>
          <p:cNvPr id="20" name="Straight Arrow Connector 19"/>
          <p:cNvCxnSpPr>
            <a:stCxn id="2" idx="3"/>
            <a:endCxn id="5" idx="1"/>
          </p:cNvCxnSpPr>
          <p:nvPr/>
        </p:nvCxnSpPr>
        <p:spPr>
          <a:xfrm flipV="1">
            <a:off x="2438400" y="3987357"/>
            <a:ext cx="782782" cy="7545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2" idx="3"/>
            <a:endCxn id="6" idx="1"/>
          </p:cNvCxnSpPr>
          <p:nvPr/>
        </p:nvCxnSpPr>
        <p:spPr>
          <a:xfrm>
            <a:off x="2438400" y="4741868"/>
            <a:ext cx="762000" cy="6170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2" idx="3"/>
            <a:endCxn id="7" idx="1"/>
          </p:cNvCxnSpPr>
          <p:nvPr/>
        </p:nvCxnSpPr>
        <p:spPr>
          <a:xfrm>
            <a:off x="2438400" y="4741868"/>
            <a:ext cx="843395" cy="29102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2" idx="3"/>
            <a:endCxn id="8" idx="1"/>
          </p:cNvCxnSpPr>
          <p:nvPr/>
        </p:nvCxnSpPr>
        <p:spPr>
          <a:xfrm>
            <a:off x="2438400" y="4741868"/>
            <a:ext cx="685800" cy="46057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4" idx="3"/>
            <a:endCxn id="9" idx="1"/>
          </p:cNvCxnSpPr>
          <p:nvPr/>
        </p:nvCxnSpPr>
        <p:spPr>
          <a:xfrm flipV="1">
            <a:off x="4457700" y="1639770"/>
            <a:ext cx="626918" cy="8537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4" idx="3"/>
            <a:endCxn id="10" idx="1"/>
          </p:cNvCxnSpPr>
          <p:nvPr/>
        </p:nvCxnSpPr>
        <p:spPr>
          <a:xfrm flipV="1">
            <a:off x="4457700" y="2321232"/>
            <a:ext cx="654627" cy="1722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4" idx="3"/>
          </p:cNvCxnSpPr>
          <p:nvPr/>
        </p:nvCxnSpPr>
        <p:spPr>
          <a:xfrm>
            <a:off x="4457700" y="2493499"/>
            <a:ext cx="675409" cy="6318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5" idx="3"/>
            <a:endCxn id="12" idx="1"/>
          </p:cNvCxnSpPr>
          <p:nvPr/>
        </p:nvCxnSpPr>
        <p:spPr>
          <a:xfrm flipV="1">
            <a:off x="4554682" y="3692832"/>
            <a:ext cx="557645" cy="294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5" idx="3"/>
            <a:endCxn id="13" idx="1"/>
          </p:cNvCxnSpPr>
          <p:nvPr/>
        </p:nvCxnSpPr>
        <p:spPr>
          <a:xfrm>
            <a:off x="4554682" y="3987357"/>
            <a:ext cx="578427" cy="3912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6" idx="3"/>
            <a:endCxn id="14" idx="1"/>
          </p:cNvCxnSpPr>
          <p:nvPr/>
        </p:nvCxnSpPr>
        <p:spPr>
          <a:xfrm flipV="1">
            <a:off x="4533900" y="5064432"/>
            <a:ext cx="578427" cy="294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6" idx="3"/>
            <a:endCxn id="15" idx="1"/>
          </p:cNvCxnSpPr>
          <p:nvPr/>
        </p:nvCxnSpPr>
        <p:spPr>
          <a:xfrm>
            <a:off x="4533900" y="5358957"/>
            <a:ext cx="592282" cy="6256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7" idx="3"/>
            <a:endCxn id="16" idx="1"/>
          </p:cNvCxnSpPr>
          <p:nvPr/>
        </p:nvCxnSpPr>
        <p:spPr>
          <a:xfrm flipV="1">
            <a:off x="4615295" y="6924313"/>
            <a:ext cx="497032" cy="727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7" idx="3"/>
            <a:endCxn id="18" idx="1"/>
          </p:cNvCxnSpPr>
          <p:nvPr/>
        </p:nvCxnSpPr>
        <p:spPr>
          <a:xfrm>
            <a:off x="4615295" y="7652086"/>
            <a:ext cx="490105" cy="389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7" idx="3"/>
            <a:endCxn id="19" idx="1"/>
          </p:cNvCxnSpPr>
          <p:nvPr/>
        </p:nvCxnSpPr>
        <p:spPr>
          <a:xfrm>
            <a:off x="4615295" y="7652086"/>
            <a:ext cx="469323" cy="8394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8" idx="3"/>
            <a:endCxn id="17" idx="1"/>
          </p:cNvCxnSpPr>
          <p:nvPr/>
        </p:nvCxnSpPr>
        <p:spPr>
          <a:xfrm>
            <a:off x="4457700" y="9347644"/>
            <a:ext cx="647700" cy="402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7"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3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3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40"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dirty="0">
                <a:solidFill>
                  <a:prstClr val="white"/>
                </a:solidFill>
                <a:latin typeface="Times New Roman" panose="02020603050405020304" pitchFamily="18" charset="0"/>
                <a:cs typeface="Times New Roman" panose="02020603050405020304" pitchFamily="18" charset="0"/>
              </a:rPr>
              <a:t>DẠY THEO ĐỐI TƯỢNG</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ectangle 40"/>
          <p:cNvSpPr/>
          <p:nvPr/>
        </p:nvSpPr>
        <p:spPr>
          <a:xfrm>
            <a:off x="5140036" y="2705100"/>
            <a:ext cx="10861964" cy="603864"/>
          </a:xfrm>
          <a:prstGeom prst="rect">
            <a:avLst/>
          </a:prstGeom>
          <a:solidFill>
            <a:srgbClr val="00B050"/>
          </a:solidFill>
          <a:ln>
            <a:solidFill>
              <a:srgbClr val="009644"/>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3600" b="1" dirty="0">
                <a:ln>
                  <a:solidFill>
                    <a:schemeClr val="tx1"/>
                  </a:solidFill>
                </a:ln>
                <a:solidFill>
                  <a:schemeClr val="tx1"/>
                </a:solidFill>
                <a:latin typeface="Times New Roman" pitchFamily="18" charset="0"/>
                <a:cs typeface="Times New Roman" pitchFamily="18" charset="0"/>
              </a:rPr>
              <a:t>3) Các câu hỏi sau phần rút gọn                     (0,5 điểm) </a:t>
            </a:r>
          </a:p>
        </p:txBody>
      </p:sp>
      <p:cxnSp>
        <p:nvCxnSpPr>
          <p:cNvPr id="54" name="Straight Arrow Connector 53"/>
          <p:cNvCxnSpPr/>
          <p:nvPr/>
        </p:nvCxnSpPr>
        <p:spPr>
          <a:xfrm>
            <a:off x="14173200" y="5984568"/>
            <a:ext cx="838200" cy="3019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Straight Arrow Connector 56"/>
          <p:cNvCxnSpPr>
            <a:stCxn id="15" idx="3"/>
          </p:cNvCxnSpPr>
          <p:nvPr/>
        </p:nvCxnSpPr>
        <p:spPr>
          <a:xfrm flipV="1">
            <a:off x="14173200" y="5664487"/>
            <a:ext cx="838200" cy="3200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15087600" y="5372100"/>
            <a:ext cx="2643686" cy="584775"/>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Ý 1 (</a:t>
            </a:r>
            <a:r>
              <a:rPr lang="en-US" sz="3200" b="1" dirty="0">
                <a:latin typeface="Times New Roman" pitchFamily="18" charset="0"/>
                <a:cs typeface="Times New Roman" pitchFamily="18" charset="0"/>
              </a:rPr>
              <a:t>0,5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a:t>
            </a:r>
          </a:p>
        </p:txBody>
      </p:sp>
      <p:sp>
        <p:nvSpPr>
          <p:cNvPr id="59" name="Rectangle 58"/>
          <p:cNvSpPr/>
          <p:nvPr/>
        </p:nvSpPr>
        <p:spPr>
          <a:xfrm>
            <a:off x="15086009" y="6072436"/>
            <a:ext cx="2645276" cy="58477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latin typeface="Times New Roman" panose="02020603050405020304" pitchFamily="18" charset="0"/>
                <a:cs typeface="Times New Roman" panose="02020603050405020304" pitchFamily="18" charset="0"/>
              </a:rPr>
              <a:t>Ý 2 </a:t>
            </a:r>
            <a:r>
              <a:rPr lang="en-US" sz="3200" b="1" dirty="0">
                <a:latin typeface="Times New Roman" pitchFamily="18" charset="0"/>
                <a:cs typeface="Times New Roman" pitchFamily="18" charset="0"/>
              </a:rPr>
              <a:t>(0,5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8208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00"/>
                                        <p:tgtEl>
                                          <p:spTgt spid="2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barn(inVertic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down)">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barn(inVertical)">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barn(inVertical)">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barn(inVertical)">
                                      <p:cBhvr>
                                        <p:cTn id="110" dur="500"/>
                                        <p:tgtEl>
                                          <p:spTgt spid="15"/>
                                        </p:tgtEl>
                                      </p:cBhvr>
                                    </p:animEffect>
                                  </p:childTnLst>
                                </p:cTn>
                              </p:par>
                              <p:par>
                                <p:cTn id="111" presetID="16" presetClass="entr" presetSubtype="21" fill="hold"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barn(inVertical)">
                                      <p:cBhvr>
                                        <p:cTn id="113" dur="500"/>
                                        <p:tgtEl>
                                          <p:spTgt spid="57"/>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barn(inVertical)">
                                      <p:cBhvr>
                                        <p:cTn id="116" dur="500"/>
                                        <p:tgtEl>
                                          <p:spTgt spid="58"/>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arn(inVertical)">
                                      <p:cBhvr>
                                        <p:cTn id="121" dur="500"/>
                                        <p:tgtEl>
                                          <p:spTgt spid="32"/>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barn(inVertical)">
                                      <p:cBhvr>
                                        <p:cTn id="124" dur="500"/>
                                        <p:tgtEl>
                                          <p:spTgt spid="18"/>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barn(inVertical)">
                                      <p:cBhvr>
                                        <p:cTn id="127" dur="500"/>
                                        <p:tgtEl>
                                          <p:spTgt spid="59"/>
                                        </p:tgtEl>
                                      </p:cBhvr>
                                    </p:animEffect>
                                  </p:childTnLst>
                                </p:cTn>
                              </p:par>
                              <p:par>
                                <p:cTn id="128" presetID="16" presetClass="entr" presetSubtype="21" fill="hold"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barn(inVertical)">
                                      <p:cBhvr>
                                        <p:cTn id="135" dur="500"/>
                                        <p:tgtEl>
                                          <p:spTgt spid="33"/>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9"/>
                                        </p:tgtEl>
                                        <p:attrNameLst>
                                          <p:attrName>style.visibility</p:attrName>
                                        </p:attrNameLst>
                                      </p:cBhvr>
                                      <p:to>
                                        <p:strVal val="visible"/>
                                      </p:to>
                                    </p:set>
                                    <p:animEffect transition="in" filter="barn(inVertical)">
                                      <p:cBhvr>
                                        <p:cTn id="138" dur="500"/>
                                        <p:tgtEl>
                                          <p:spTgt spid="19"/>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barn(inVertical)">
                                      <p:cBhvr>
                                        <p:cTn id="143" dur="500"/>
                                        <p:tgtEl>
                                          <p:spTgt spid="2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8"/>
                                        </p:tgtEl>
                                        <p:attrNameLst>
                                          <p:attrName>style.visibility</p:attrName>
                                        </p:attrNameLst>
                                      </p:cBhvr>
                                      <p:to>
                                        <p:strVal val="visible"/>
                                      </p:to>
                                    </p:set>
                                    <p:animEffect transition="in" filter="barn(inVertical)">
                                      <p:cBhvr>
                                        <p:cTn id="146" dur="500"/>
                                        <p:tgtEl>
                                          <p:spTgt spid="8"/>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barn(inVertical)">
                                      <p:cBhvr>
                                        <p:cTn id="151" dur="500"/>
                                        <p:tgtEl>
                                          <p:spTgt spid="3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barn(inVertical)">
                                      <p:cBhvr>
                                        <p:cTn id="1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40" grpId="0" animBg="1"/>
      <p:bldP spid="41" grpId="0" animBg="1"/>
      <p:bldP spid="58"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1257300"/>
            <a:ext cx="17526000" cy="8686801"/>
            <a:chOff x="117595" y="-546219"/>
            <a:chExt cx="9179424" cy="4658037"/>
          </a:xfrm>
        </p:grpSpPr>
        <p:sp>
          <p:nvSpPr>
            <p:cNvPr id="3" name="Freeform 3"/>
            <p:cNvSpPr/>
            <p:nvPr/>
          </p:nvSpPr>
          <p:spPr>
            <a:xfrm>
              <a:off x="117595" y="-546219"/>
              <a:ext cx="9179424" cy="465803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3" cstate="print"/>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0" y="8393645"/>
            <a:ext cx="1666000" cy="4036563"/>
          </a:xfrm>
          <a:prstGeom prst="rect">
            <a:avLst/>
          </a:prstGeom>
        </p:spPr>
      </p:pic>
      <p:sp>
        <p:nvSpPr>
          <p:cNvPr id="7"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noProof="0" dirty="0">
                <a:solidFill>
                  <a:prstClr val="white"/>
                </a:solidFill>
                <a:latin typeface="Times New Roman" panose="02020603050405020304" pitchFamily="18" charset="0"/>
                <a:cs typeface="Times New Roman" panose="02020603050405020304" pitchFamily="18" charset="0"/>
              </a:rPr>
              <a:t>DẠY THEO ĐỐI TƯỢNG</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381000" y="1866900"/>
            <a:ext cx="10363200" cy="830997"/>
          </a:xfrm>
          <a:prstGeom prst="rect">
            <a:avLst/>
          </a:prstGeom>
        </p:spPr>
        <p:txBody>
          <a:bodyPr wrap="square">
            <a:spAutoFit/>
          </a:bodyPr>
          <a:lstStyle/>
          <a:p>
            <a:pPr marL="228600" indent="-228600" algn="ctr"/>
            <a:r>
              <a:rPr lang="en-US" sz="4400" dirty="0">
                <a:latin typeface="Times New Roman" pitchFamily="18" charset="0"/>
                <a:cs typeface="Times New Roman" pitchFamily="18" charset="0"/>
              </a:rPr>
              <a:t> 1, Cho a, b dương thỏa mãn a + b = 1.CMR</a:t>
            </a:r>
            <a:r>
              <a:rPr lang="en-US" sz="4800" dirty="0">
                <a:latin typeface="Times New Roman" pitchFamily="18" charset="0"/>
                <a:cs typeface="Times New Roman" pitchFamily="18" charset="0"/>
              </a:rPr>
              <a:t>: </a:t>
            </a:r>
            <a:r>
              <a:rPr lang="en-US" sz="4800" dirty="0"/>
              <a:t>  </a:t>
            </a:r>
            <a:endParaRPr lang="en-US" sz="4800" dirty="0">
              <a:latin typeface="Times New Roman" pitchFamily="18" charset="0"/>
              <a:cs typeface="Times New Roman" pitchFamily="18" charset="0"/>
            </a:endParaRPr>
          </a:p>
        </p:txBody>
      </p:sp>
      <p:sp>
        <p:nvSpPr>
          <p:cNvPr id="10" name="Rectangle 9"/>
          <p:cNvSpPr/>
          <p:nvPr/>
        </p:nvSpPr>
        <p:spPr>
          <a:xfrm>
            <a:off x="609600" y="3162300"/>
            <a:ext cx="11582401" cy="2246769"/>
          </a:xfrm>
          <a:prstGeom prst="rect">
            <a:avLst/>
          </a:prstGeom>
        </p:spPr>
        <p:txBody>
          <a:bodyPr wrap="square">
            <a:spAutoFit/>
          </a:bodyPr>
          <a:lstStyle/>
          <a:p>
            <a:pPr>
              <a:buNone/>
            </a:pPr>
            <a:r>
              <a:rPr lang="en-US" sz="4400" dirty="0">
                <a:latin typeface="Times New Roman" pitchFamily="18" charset="0"/>
                <a:cs typeface="Times New Roman" pitchFamily="18" charset="0"/>
              </a:rPr>
              <a:t>2, Cho a, b, c dương thỏa mãn a + b + c = 1.CMR:</a:t>
            </a:r>
          </a:p>
          <a:p>
            <a:pPr>
              <a:buNone/>
            </a:pPr>
            <a:endParaRPr lang="en-US" sz="4800" dirty="0">
              <a:latin typeface="Times New Roman" pitchFamily="18" charset="0"/>
              <a:cs typeface="Times New Roman" pitchFamily="18" charset="0"/>
            </a:endParaRPr>
          </a:p>
          <a:p>
            <a:pPr>
              <a:buNone/>
            </a:pPr>
            <a:endParaRPr lang="en-US" sz="4800" dirty="0">
              <a:latin typeface="Times New Roman" pitchFamily="18" charset="0"/>
              <a:cs typeface="Times New Roman" pitchFamily="18" charset="0"/>
            </a:endParaRPr>
          </a:p>
        </p:txBody>
      </p:sp>
      <p:graphicFrame>
        <p:nvGraphicFramePr>
          <p:cNvPr id="19" name="Object 18"/>
          <p:cNvGraphicFramePr>
            <a:graphicFrameLocks noChangeAspect="1"/>
          </p:cNvGraphicFramePr>
          <p:nvPr/>
        </p:nvGraphicFramePr>
        <p:xfrm>
          <a:off x="9086850" y="5054600"/>
          <a:ext cx="114300" cy="177800"/>
        </p:xfrm>
        <a:graphic>
          <a:graphicData uri="http://schemas.openxmlformats.org/presentationml/2006/ole">
            <mc:AlternateContent xmlns:mc="http://schemas.openxmlformats.org/markup-compatibility/2006">
              <mc:Choice xmlns:v="urn:schemas-microsoft-com:vml" Requires="v">
                <p:oleObj spid="_x0000_s1714" name="Equation" r:id="rId6" imgW="114120" imgH="177480" progId="Equation.DSMT4">
                  <p:embed/>
                </p:oleObj>
              </mc:Choice>
              <mc:Fallback>
                <p:oleObj name="Equation" r:id="rId6" imgW="114120" imgH="177480" progId="Equation.DSMT4">
                  <p:embed/>
                  <p:pic>
                    <p:nvPicPr>
                      <p:cNvPr id="19"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6850" y="50546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609600" y="4457700"/>
            <a:ext cx="12344400" cy="707886"/>
          </a:xfrm>
          <a:prstGeom prst="rect">
            <a:avLst/>
          </a:prstGeom>
        </p:spPr>
        <p:txBody>
          <a:bodyPr wrap="square">
            <a:spAutoFit/>
          </a:bodyPr>
          <a:lstStyle/>
          <a:p>
            <a:pPr>
              <a:buNone/>
            </a:pPr>
            <a:r>
              <a:rPr lang="en-US" sz="4000" dirty="0">
                <a:latin typeface="Times New Roman" pitchFamily="18" charset="0"/>
                <a:cs typeface="Times New Roman" pitchFamily="18" charset="0"/>
              </a:rPr>
              <a:t>3, Cho a, b, c, d dương thỏa mãn a + b + c + d = 1.CMR:</a:t>
            </a:r>
          </a:p>
        </p:txBody>
      </p:sp>
      <p:graphicFrame>
        <p:nvGraphicFramePr>
          <p:cNvPr id="1044" name="Object 20"/>
          <p:cNvGraphicFramePr>
            <a:graphicFrameLocks noChangeAspect="1"/>
          </p:cNvGraphicFramePr>
          <p:nvPr>
            <p:extLst>
              <p:ext uri="{D42A27DB-BD31-4B8C-83A1-F6EECF244321}">
                <p14:modId xmlns:p14="http://schemas.microsoft.com/office/powerpoint/2010/main" val="3914890746"/>
              </p:ext>
            </p:extLst>
          </p:nvPr>
        </p:nvGraphicFramePr>
        <p:xfrm>
          <a:off x="10591800" y="1638300"/>
          <a:ext cx="3124200" cy="1295400"/>
        </p:xfrm>
        <a:graphic>
          <a:graphicData uri="http://schemas.openxmlformats.org/presentationml/2006/ole">
            <mc:AlternateContent xmlns:mc="http://schemas.openxmlformats.org/markup-compatibility/2006">
              <mc:Choice xmlns:v="urn:schemas-microsoft-com:vml" Requires="v">
                <p:oleObj spid="_x0000_s1715" name="Equation" r:id="rId8" imgW="1054080" imgH="393480" progId="Equation.DSMT4">
                  <p:embed/>
                </p:oleObj>
              </mc:Choice>
              <mc:Fallback>
                <p:oleObj name="Equation" r:id="rId8" imgW="1054080" imgH="393480" progId="Equation.DSMT4">
                  <p:embed/>
                  <p:pic>
                    <p:nvPicPr>
                      <p:cNvPr id="1044"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1800" y="1638300"/>
                        <a:ext cx="3124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27"/>
          <p:cNvSpPr/>
          <p:nvPr/>
        </p:nvSpPr>
        <p:spPr>
          <a:xfrm>
            <a:off x="609600" y="5524500"/>
            <a:ext cx="12801600" cy="3170099"/>
          </a:xfrm>
          <a:prstGeom prst="rect">
            <a:avLst/>
          </a:prstGeom>
        </p:spPr>
        <p:txBody>
          <a:bodyPr wrap="square">
            <a:spAutoFit/>
          </a:bodyPr>
          <a:lstStyle/>
          <a:p>
            <a:r>
              <a:rPr lang="en-US" sz="4000" dirty="0">
                <a:latin typeface="Times New Roman" pitchFamily="18" charset="0"/>
                <a:cs typeface="Times New Roman" pitchFamily="18" charset="0"/>
              </a:rPr>
              <a:t>4, Cho n số dương tùy ý                      thỏa mãn</a:t>
            </a:r>
          </a:p>
          <a:p>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CMR:</a:t>
            </a:r>
          </a:p>
          <a:p>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a:solidFill>
                  <a:srgbClr val="FF0000"/>
                </a:solidFill>
                <a:latin typeface="Times New Roman" pitchFamily="18" charset="0"/>
                <a:cs typeface="Times New Roman" pitchFamily="18" charset="0"/>
              </a:rPr>
              <a:t>Tổng Quát </a:t>
            </a:r>
            <a:r>
              <a:rPr lang="en-US" sz="4000" dirty="0">
                <a:latin typeface="Times New Roman" pitchFamily="18" charset="0"/>
                <a:cs typeface="Times New Roman" pitchFamily="18" charset="0"/>
              </a:rPr>
              <a:t>:</a:t>
            </a:r>
            <a:endParaRPr lang="en-US" sz="4000" dirty="0"/>
          </a:p>
        </p:txBody>
      </p:sp>
      <p:graphicFrame>
        <p:nvGraphicFramePr>
          <p:cNvPr id="1046" name="Object 22"/>
          <p:cNvGraphicFramePr>
            <a:graphicFrameLocks noChangeAspect="1"/>
          </p:cNvGraphicFramePr>
          <p:nvPr/>
        </p:nvGraphicFramePr>
        <p:xfrm>
          <a:off x="5638800" y="4914900"/>
          <a:ext cx="2667000" cy="1600200"/>
        </p:xfrm>
        <a:graphic>
          <a:graphicData uri="http://schemas.openxmlformats.org/presentationml/2006/ole">
            <mc:AlternateContent xmlns:mc="http://schemas.openxmlformats.org/markup-compatibility/2006">
              <mc:Choice xmlns:v="urn:schemas-microsoft-com:vml" Requires="v">
                <p:oleObj spid="_x0000_s1716" name="Equation" r:id="rId10" imgW="634680" imgH="266400" progId="Equation.DSMT4">
                  <p:embed/>
                </p:oleObj>
              </mc:Choice>
              <mc:Fallback>
                <p:oleObj name="Equation" r:id="rId10" imgW="634680" imgH="266400" progId="Equation.DSMT4">
                  <p:embed/>
                  <p:pic>
                    <p:nvPicPr>
                      <p:cNvPr id="1046" name="Object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914900"/>
                        <a:ext cx="2667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 name="Object 23"/>
          <p:cNvGraphicFramePr>
            <a:graphicFrameLocks noChangeAspect="1"/>
          </p:cNvGraphicFramePr>
          <p:nvPr/>
        </p:nvGraphicFramePr>
        <p:xfrm>
          <a:off x="10363200" y="5219700"/>
          <a:ext cx="1676400" cy="1295400"/>
        </p:xfrm>
        <a:graphic>
          <a:graphicData uri="http://schemas.openxmlformats.org/presentationml/2006/ole">
            <mc:AlternateContent xmlns:mc="http://schemas.openxmlformats.org/markup-compatibility/2006">
              <mc:Choice xmlns:v="urn:schemas-microsoft-com:vml" Requires="v">
                <p:oleObj spid="_x0000_s1717" name="Equation" r:id="rId12" imgW="545760" imgH="431640" progId="Equation.DSMT4">
                  <p:embed/>
                </p:oleObj>
              </mc:Choice>
              <mc:Fallback>
                <p:oleObj name="Equation" r:id="rId12" imgW="545760" imgH="431640" progId="Equation.DSMT4">
                  <p:embed/>
                  <p:pic>
                    <p:nvPicPr>
                      <p:cNvPr id="1047"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63200" y="5219700"/>
                        <a:ext cx="167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8" name="Object 24"/>
          <p:cNvGraphicFramePr>
            <a:graphicFrameLocks noChangeAspect="1"/>
          </p:cNvGraphicFramePr>
          <p:nvPr>
            <p:extLst>
              <p:ext uri="{D42A27DB-BD31-4B8C-83A1-F6EECF244321}">
                <p14:modId xmlns:p14="http://schemas.microsoft.com/office/powerpoint/2010/main" val="2203007355"/>
              </p:ext>
            </p:extLst>
          </p:nvPr>
        </p:nvGraphicFramePr>
        <p:xfrm>
          <a:off x="11963400" y="3009900"/>
          <a:ext cx="4191000" cy="1219200"/>
        </p:xfrm>
        <a:graphic>
          <a:graphicData uri="http://schemas.openxmlformats.org/presentationml/2006/ole">
            <mc:AlternateContent xmlns:mc="http://schemas.openxmlformats.org/markup-compatibility/2006">
              <mc:Choice xmlns:v="urn:schemas-microsoft-com:vml" Requires="v">
                <p:oleObj spid="_x0000_s1718" name="Equation" r:id="rId14" imgW="1485720" imgH="393480" progId="Equation.DSMT4">
                  <p:embed/>
                </p:oleObj>
              </mc:Choice>
              <mc:Fallback>
                <p:oleObj name="Equation" r:id="rId14" imgW="1485720" imgH="393480" progId="Equation.DSMT4">
                  <p:embed/>
                  <p:pic>
                    <p:nvPicPr>
                      <p:cNvPr id="1048" name="Object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63400" y="3009900"/>
                        <a:ext cx="4191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9" name="Object 25"/>
          <p:cNvGraphicFramePr>
            <a:graphicFrameLocks noChangeAspect="1"/>
          </p:cNvGraphicFramePr>
          <p:nvPr>
            <p:extLst>
              <p:ext uri="{D42A27DB-BD31-4B8C-83A1-F6EECF244321}">
                <p14:modId xmlns:p14="http://schemas.microsoft.com/office/powerpoint/2010/main" val="1075517509"/>
              </p:ext>
            </p:extLst>
          </p:nvPr>
        </p:nvGraphicFramePr>
        <p:xfrm>
          <a:off x="2667000" y="6438900"/>
          <a:ext cx="6858000" cy="1447800"/>
        </p:xfrm>
        <a:graphic>
          <a:graphicData uri="http://schemas.openxmlformats.org/presentationml/2006/ole">
            <mc:AlternateContent xmlns:mc="http://schemas.openxmlformats.org/markup-compatibility/2006">
              <mc:Choice xmlns:v="urn:schemas-microsoft-com:vml" Requires="v">
                <p:oleObj spid="_x0000_s1719" name="Equation" r:id="rId16" imgW="2286000" imgH="457200" progId="Equation.DSMT4">
                  <p:embed/>
                </p:oleObj>
              </mc:Choice>
              <mc:Fallback>
                <p:oleObj name="Equation" r:id="rId16" imgW="2286000" imgH="457200" progId="Equation.DSMT4">
                  <p:embed/>
                  <p:pic>
                    <p:nvPicPr>
                      <p:cNvPr id="1049" name="Object 2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67000" y="6438900"/>
                        <a:ext cx="6858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0" name="Object 26"/>
          <p:cNvGraphicFramePr>
            <a:graphicFrameLocks noChangeAspect="1"/>
          </p:cNvGraphicFramePr>
          <p:nvPr/>
        </p:nvGraphicFramePr>
        <p:xfrm>
          <a:off x="6172200" y="7734300"/>
          <a:ext cx="6553200" cy="1371600"/>
        </p:xfrm>
        <a:graphic>
          <a:graphicData uri="http://schemas.openxmlformats.org/presentationml/2006/ole">
            <mc:AlternateContent xmlns:mc="http://schemas.openxmlformats.org/markup-compatibility/2006">
              <mc:Choice xmlns:v="urn:schemas-microsoft-com:vml" Requires="v">
                <p:oleObj spid="_x0000_s1720" name="Equation" r:id="rId18" imgW="2323800" imgH="457200" progId="Equation.DSMT4">
                  <p:embed/>
                </p:oleObj>
              </mc:Choice>
              <mc:Fallback>
                <p:oleObj name="Equation" r:id="rId18" imgW="2323800" imgH="457200" progId="Equation.DSMT4">
                  <p:embed/>
                  <p:pic>
                    <p:nvPicPr>
                      <p:cNvPr id="1050" name="Object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200" y="7734300"/>
                        <a:ext cx="6553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6" name="Picture 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342900"/>
            <a:ext cx="802022" cy="1621736"/>
          </a:xfrm>
          <a:prstGeom prst="rect">
            <a:avLst/>
          </a:prstGeom>
        </p:spPr>
      </p:pic>
      <p:graphicFrame>
        <p:nvGraphicFramePr>
          <p:cNvPr id="1052" name="Object 28"/>
          <p:cNvGraphicFramePr>
            <a:graphicFrameLocks noChangeAspect="1"/>
          </p:cNvGraphicFramePr>
          <p:nvPr/>
        </p:nvGraphicFramePr>
        <p:xfrm>
          <a:off x="12268200" y="4229100"/>
          <a:ext cx="5029200" cy="1219200"/>
        </p:xfrm>
        <a:graphic>
          <a:graphicData uri="http://schemas.openxmlformats.org/presentationml/2006/ole">
            <mc:AlternateContent xmlns:mc="http://schemas.openxmlformats.org/markup-compatibility/2006">
              <mc:Choice xmlns:v="urn:schemas-microsoft-com:vml" Requires="v">
                <p:oleObj spid="_x0000_s1721" name="Equation" r:id="rId22" imgW="1968480" imgH="393480" progId="Equation.DSMT4">
                  <p:embed/>
                </p:oleObj>
              </mc:Choice>
              <mc:Fallback>
                <p:oleObj name="Equation" r:id="rId22" imgW="1968480" imgH="393480" progId="Equation.DSMT4">
                  <p:embed/>
                  <p:pic>
                    <p:nvPicPr>
                      <p:cNvPr id="1052" name="Object 2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268200" y="4229100"/>
                        <a:ext cx="502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332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blinds(horizontal)">
                                      <p:cBhvr>
                                        <p:cTn id="19" dur="500"/>
                                        <p:tgtEl>
                                          <p:spTgt spid="104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linds(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048"/>
                                        </p:tgtEl>
                                        <p:attrNameLst>
                                          <p:attrName>style.visibility</p:attrName>
                                        </p:attrNameLst>
                                      </p:cBhvr>
                                      <p:to>
                                        <p:strVal val="visible"/>
                                      </p:to>
                                    </p:set>
                                    <p:animEffect transition="in" filter="blinds(horizontal)">
                                      <p:cBhvr>
                                        <p:cTn id="29" dur="500"/>
                                        <p:tgtEl>
                                          <p:spTgt spid="104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blinds(horizontal)">
                                      <p:cBhvr>
                                        <p:cTn id="34" dur="500"/>
                                        <p:tgtEl>
                                          <p:spTgt spid="2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052"/>
                                        </p:tgtEl>
                                        <p:attrNameLst>
                                          <p:attrName>style.visibility</p:attrName>
                                        </p:attrNameLst>
                                      </p:cBhvr>
                                      <p:to>
                                        <p:strVal val="visible"/>
                                      </p:to>
                                    </p:set>
                                    <p:animEffect transition="in" filter="blinds(horizontal)">
                                      <p:cBhvr>
                                        <p:cTn id="39" dur="500"/>
                                        <p:tgtEl>
                                          <p:spTgt spid="105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8">
                                            <p:txEl>
                                              <p:pRg st="0" end="0"/>
                                            </p:txEl>
                                          </p:spTgt>
                                        </p:tgtEl>
                                        <p:attrNameLst>
                                          <p:attrName>style.visibility</p:attrName>
                                        </p:attrNameLst>
                                      </p:cBhvr>
                                      <p:to>
                                        <p:strVal val="visible"/>
                                      </p:to>
                                    </p:set>
                                    <p:animEffect transition="in" filter="blinds(horizontal)">
                                      <p:cBhvr>
                                        <p:cTn id="44" dur="500"/>
                                        <p:tgtEl>
                                          <p:spTgt spid="2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046"/>
                                        </p:tgtEl>
                                        <p:attrNameLst>
                                          <p:attrName>style.visibility</p:attrName>
                                        </p:attrNameLst>
                                      </p:cBhvr>
                                      <p:to>
                                        <p:strVal val="visible"/>
                                      </p:to>
                                    </p:set>
                                    <p:animEffect transition="in" filter="blinds(horizontal)">
                                      <p:cBhvr>
                                        <p:cTn id="49" dur="500"/>
                                        <p:tgtEl>
                                          <p:spTgt spid="104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047"/>
                                        </p:tgtEl>
                                        <p:attrNameLst>
                                          <p:attrName>style.visibility</p:attrName>
                                        </p:attrNameLst>
                                      </p:cBhvr>
                                      <p:to>
                                        <p:strVal val="visible"/>
                                      </p:to>
                                    </p:set>
                                    <p:animEffect transition="in" filter="blinds(horizontal)">
                                      <p:cBhvr>
                                        <p:cTn id="54" dur="500"/>
                                        <p:tgtEl>
                                          <p:spTgt spid="104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8">
                                            <p:txEl>
                                              <p:pRg st="2" end="2"/>
                                            </p:txEl>
                                          </p:spTgt>
                                        </p:tgtEl>
                                        <p:attrNameLst>
                                          <p:attrName>style.visibility</p:attrName>
                                        </p:attrNameLst>
                                      </p:cBhvr>
                                      <p:to>
                                        <p:strVal val="visible"/>
                                      </p:to>
                                    </p:set>
                                    <p:animEffect transition="in" filter="blinds(horizontal)">
                                      <p:cBhvr>
                                        <p:cTn id="59" dur="500"/>
                                        <p:tgtEl>
                                          <p:spTgt spid="2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049"/>
                                        </p:tgtEl>
                                        <p:attrNameLst>
                                          <p:attrName>style.visibility</p:attrName>
                                        </p:attrNameLst>
                                      </p:cBhvr>
                                      <p:to>
                                        <p:strVal val="visible"/>
                                      </p:to>
                                    </p:set>
                                    <p:animEffect transition="in" filter="blinds(horizontal)">
                                      <p:cBhvr>
                                        <p:cTn id="64" dur="500"/>
                                        <p:tgtEl>
                                          <p:spTgt spid="1049"/>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8">
                                            <p:txEl>
                                              <p:pRg st="4" end="4"/>
                                            </p:txEl>
                                          </p:spTgt>
                                        </p:tgtEl>
                                        <p:attrNameLst>
                                          <p:attrName>style.visibility</p:attrName>
                                        </p:attrNameLst>
                                      </p:cBhvr>
                                      <p:to>
                                        <p:strVal val="visible"/>
                                      </p:to>
                                    </p:set>
                                    <p:animEffect transition="in" filter="blinds(horizontal)">
                                      <p:cBhvr>
                                        <p:cTn id="69" dur="500"/>
                                        <p:tgtEl>
                                          <p:spTgt spid="28">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1050"/>
                                        </p:tgtEl>
                                        <p:attrNameLst>
                                          <p:attrName>style.visibility</p:attrName>
                                        </p:attrNameLst>
                                      </p:cBhvr>
                                      <p:to>
                                        <p:strVal val="visible"/>
                                      </p:to>
                                    </p:set>
                                    <p:animEffect transition="in" filter="blinds(horizontal)">
                                      <p:cBhvr>
                                        <p:cTn id="74"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322436"/>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b="1" dirty="0">
                <a:solidFill>
                  <a:prstClr val="white"/>
                </a:solidFill>
                <a:latin typeface="Times New Roman" panose="02020603050405020304" pitchFamily="18" charset="0"/>
                <a:cs typeface="Times New Roman" panose="02020603050405020304" pitchFamily="18" charset="0"/>
              </a:rPr>
              <a:t>DẠY THEO ĐỐI TƯỢNG</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Rectangle 9"/>
          <p:cNvSpPr/>
          <p:nvPr/>
        </p:nvSpPr>
        <p:spPr>
          <a:xfrm>
            <a:off x="358177" y="4259026"/>
            <a:ext cx="3527308" cy="175432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a:r>
              <a:rPr lang="en-US" sz="5400" b="1" dirty="0" err="1">
                <a:ln>
                  <a:solidFill>
                    <a:srgbClr val="C00000"/>
                  </a:solidFill>
                </a:ln>
                <a:solidFill>
                  <a:srgbClr val="C00000"/>
                </a:solidFill>
                <a:latin typeface="Times New Roman" panose="02020603050405020304" pitchFamily="18" charset="0"/>
                <a:cs typeface="Times New Roman" panose="02020603050405020304" pitchFamily="18" charset="0"/>
              </a:rPr>
              <a:t>Phân</a:t>
            </a:r>
            <a:r>
              <a:rPr lang="en-US" sz="5400" b="1" dirty="0">
                <a:ln>
                  <a:solidFill>
                    <a:srgbClr val="C00000"/>
                  </a:solidFill>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n>
                <a:solidFill>
                  <a:srgbClr val="C00000"/>
                </a:solidFill>
                <a:latin typeface="Times New Roman" panose="02020603050405020304" pitchFamily="18" charset="0"/>
                <a:cs typeface="Times New Roman" panose="02020603050405020304" pitchFamily="18" charset="0"/>
              </a:rPr>
              <a:t>loại</a:t>
            </a:r>
            <a:r>
              <a:rPr lang="en-US" sz="5400" b="1" dirty="0">
                <a:ln>
                  <a:solidFill>
                    <a:srgbClr val="C00000"/>
                  </a:solidFill>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n>
                <a:solidFill>
                  <a:srgbClr val="C00000"/>
                </a:solidFill>
                <a:latin typeface="Times New Roman" panose="02020603050405020304" pitchFamily="18" charset="0"/>
                <a:cs typeface="Times New Roman" panose="02020603050405020304" pitchFamily="18" charset="0"/>
              </a:rPr>
              <a:t>đối</a:t>
            </a:r>
            <a:r>
              <a:rPr lang="en-US" sz="5400" b="1" dirty="0">
                <a:ln>
                  <a:solidFill>
                    <a:srgbClr val="C00000"/>
                  </a:solidFill>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n>
                <a:solidFill>
                  <a:srgbClr val="C00000"/>
                </a:solidFill>
                <a:latin typeface="Times New Roman" panose="02020603050405020304" pitchFamily="18" charset="0"/>
                <a:cs typeface="Times New Roman" panose="02020603050405020304" pitchFamily="18" charset="0"/>
              </a:rPr>
              <a:t>tượng</a:t>
            </a:r>
            <a:endParaRPr lang="en-US" sz="5400" b="1" dirty="0">
              <a:ln>
                <a:solidFill>
                  <a:srgbClr val="C00000"/>
                </a:solidFill>
              </a:ln>
              <a:solidFill>
                <a:srgbClr val="C00000"/>
              </a:solidFill>
              <a:latin typeface="Times New Roman" panose="02020603050405020304" pitchFamily="18" charset="0"/>
              <a:cs typeface="Times New Roman" panose="02020603050405020304" pitchFamily="18" charset="0"/>
            </a:endParaRPr>
          </a:p>
        </p:txBody>
      </p:sp>
      <p:cxnSp>
        <p:nvCxnSpPr>
          <p:cNvPr id="12" name="Straight Arrow Connector 11"/>
          <p:cNvCxnSpPr>
            <a:cxnSpLocks/>
          </p:cNvCxnSpPr>
          <p:nvPr/>
        </p:nvCxnSpPr>
        <p:spPr>
          <a:xfrm flipV="1">
            <a:off x="3904452" y="2380476"/>
            <a:ext cx="1363981" cy="2664159"/>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cxnSpLocks/>
          </p:cNvCxnSpPr>
          <p:nvPr/>
        </p:nvCxnSpPr>
        <p:spPr>
          <a:xfrm flipV="1">
            <a:off x="3961229" y="4133987"/>
            <a:ext cx="1227788" cy="9020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cxnSpLocks/>
          </p:cNvCxnSpPr>
          <p:nvPr/>
        </p:nvCxnSpPr>
        <p:spPr>
          <a:xfrm>
            <a:off x="3929896" y="5038539"/>
            <a:ext cx="1286748" cy="9748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cxnSpLocks/>
          </p:cNvCxnSpPr>
          <p:nvPr/>
        </p:nvCxnSpPr>
        <p:spPr>
          <a:xfrm>
            <a:off x="3905024" y="5074707"/>
            <a:ext cx="1208214" cy="25833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5276055" y="1531916"/>
            <a:ext cx="10478573" cy="1656195"/>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lgn="just">
              <a:tabLst>
                <a:tab pos="61913" algn="l"/>
              </a:tabLst>
            </a:pPr>
            <a:r>
              <a:rPr lang="en-US" sz="6000" b="1" dirty="0" err="1">
                <a:ln/>
                <a:solidFill>
                  <a:schemeClr val="tx1"/>
                </a:solidFill>
                <a:latin typeface="Times New Roman" panose="02020603050405020304" pitchFamily="18" charset="0"/>
                <a:cs typeface="Times New Roman" panose="02020603050405020304" pitchFamily="18" charset="0"/>
              </a:rPr>
              <a:t>Đối</a:t>
            </a:r>
            <a:r>
              <a:rPr lang="en-US" sz="6000" b="1" dirty="0">
                <a:ln/>
                <a:solidFill>
                  <a:schemeClr val="tx1"/>
                </a:solidFill>
                <a:latin typeface="Times New Roman" panose="02020603050405020304" pitchFamily="18" charset="0"/>
                <a:cs typeface="Times New Roman" panose="02020603050405020304" pitchFamily="18" charset="0"/>
              </a:rPr>
              <a:t> </a:t>
            </a:r>
            <a:r>
              <a:rPr lang="en-US" sz="6000" b="1" dirty="0" err="1">
                <a:ln/>
                <a:solidFill>
                  <a:schemeClr val="tx1"/>
                </a:solidFill>
                <a:latin typeface="Times New Roman" panose="02020603050405020304" pitchFamily="18" charset="0"/>
                <a:cs typeface="Times New Roman" panose="02020603050405020304" pitchFamily="18" charset="0"/>
              </a:rPr>
              <a:t>tượng</a:t>
            </a:r>
            <a:r>
              <a:rPr lang="en-US" sz="6000" b="1" dirty="0">
                <a:ln/>
                <a:solidFill>
                  <a:schemeClr val="tx1"/>
                </a:solidFill>
                <a:latin typeface="Times New Roman" panose="02020603050405020304" pitchFamily="18" charset="0"/>
                <a:cs typeface="Times New Roman" panose="02020603050405020304" pitchFamily="18" charset="0"/>
              </a:rPr>
              <a:t> 1: </a:t>
            </a:r>
            <a:r>
              <a:rPr lang="en-US" sz="6000" b="1" dirty="0" err="1">
                <a:ln/>
                <a:solidFill>
                  <a:schemeClr val="tx1"/>
                </a:solidFill>
                <a:latin typeface="Times New Roman" panose="02020603050405020304" pitchFamily="18" charset="0"/>
                <a:cs typeface="Times New Roman" panose="02020603050405020304" pitchFamily="18" charset="0"/>
              </a:rPr>
              <a:t>tối</a:t>
            </a:r>
            <a:r>
              <a:rPr lang="en-US" sz="6000" b="1" dirty="0">
                <a:ln/>
                <a:solidFill>
                  <a:schemeClr val="tx1"/>
                </a:solidFill>
                <a:latin typeface="Times New Roman" panose="02020603050405020304" pitchFamily="18" charset="0"/>
                <a:cs typeface="Times New Roman" panose="02020603050405020304" pitchFamily="18" charset="0"/>
              </a:rPr>
              <a:t> </a:t>
            </a:r>
            <a:r>
              <a:rPr lang="en-US" sz="6000" b="1" dirty="0" err="1">
                <a:ln/>
                <a:solidFill>
                  <a:schemeClr val="tx1"/>
                </a:solidFill>
                <a:latin typeface="Times New Roman" panose="02020603050405020304" pitchFamily="18" charset="0"/>
                <a:cs typeface="Times New Roman" panose="02020603050405020304" pitchFamily="18" charset="0"/>
              </a:rPr>
              <a:t>đa</a:t>
            </a:r>
            <a:r>
              <a:rPr lang="en-US" sz="6000" b="1" dirty="0">
                <a:ln/>
                <a:solidFill>
                  <a:schemeClr val="tx1"/>
                </a:solidFill>
                <a:latin typeface="Times New Roman" panose="02020603050405020304" pitchFamily="18" charset="0"/>
                <a:cs typeface="Times New Roman" panose="02020603050405020304" pitchFamily="18" charset="0"/>
              </a:rPr>
              <a:t> 6 </a:t>
            </a:r>
            <a:r>
              <a:rPr lang="en-US" sz="6000" b="1" dirty="0" err="1">
                <a:ln/>
                <a:solidFill>
                  <a:schemeClr val="tx1"/>
                </a:solidFill>
                <a:latin typeface="Times New Roman" panose="02020603050405020304" pitchFamily="18" charset="0"/>
                <a:cs typeface="Times New Roman" panose="02020603050405020304" pitchFamily="18" charset="0"/>
              </a:rPr>
              <a:t>điểm</a:t>
            </a:r>
            <a:endParaRPr lang="en-US" sz="6000" b="1" dirty="0">
              <a:ln/>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241050" y="3521553"/>
            <a:ext cx="10525036" cy="1536829"/>
          </a:xfrm>
          <a:prstGeom prst="rect">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just"/>
            <a:endParaRPr lang="en-US" sz="6000" b="1" dirty="0">
              <a:ln/>
              <a:solidFill>
                <a:schemeClr val="tx1"/>
              </a:solidFill>
              <a:latin typeface="Times New Roman" panose="02020603050405020304" pitchFamily="18" charset="0"/>
              <a:cs typeface="Times New Roman" panose="02020603050405020304" pitchFamily="18" charset="0"/>
            </a:endParaRPr>
          </a:p>
          <a:p>
            <a:pPr algn="just"/>
            <a:r>
              <a:rPr lang="en-US" sz="6000" b="1" dirty="0" err="1">
                <a:ln/>
                <a:solidFill>
                  <a:schemeClr val="tx1"/>
                </a:solidFill>
                <a:latin typeface="Times New Roman" panose="02020603050405020304" pitchFamily="18" charset="0"/>
                <a:cs typeface="Times New Roman" panose="02020603050405020304" pitchFamily="18" charset="0"/>
              </a:rPr>
              <a:t>Đối</a:t>
            </a:r>
            <a:r>
              <a:rPr lang="en-US" sz="6000" b="1" dirty="0">
                <a:ln/>
                <a:solidFill>
                  <a:schemeClr val="tx1"/>
                </a:solidFill>
                <a:latin typeface="Times New Roman" panose="02020603050405020304" pitchFamily="18" charset="0"/>
                <a:cs typeface="Times New Roman" panose="02020603050405020304" pitchFamily="18" charset="0"/>
              </a:rPr>
              <a:t> </a:t>
            </a:r>
            <a:r>
              <a:rPr lang="en-US" sz="6000" b="1" dirty="0" err="1">
                <a:ln/>
                <a:solidFill>
                  <a:schemeClr val="tx1"/>
                </a:solidFill>
                <a:latin typeface="Times New Roman" panose="02020603050405020304" pitchFamily="18" charset="0"/>
                <a:cs typeface="Times New Roman" panose="02020603050405020304" pitchFamily="18" charset="0"/>
              </a:rPr>
              <a:t>tượng</a:t>
            </a:r>
            <a:r>
              <a:rPr lang="en-US" sz="6000" b="1" dirty="0">
                <a:ln/>
                <a:solidFill>
                  <a:schemeClr val="tx1"/>
                </a:solidFill>
                <a:latin typeface="Times New Roman" panose="02020603050405020304" pitchFamily="18" charset="0"/>
                <a:cs typeface="Times New Roman" panose="02020603050405020304" pitchFamily="18" charset="0"/>
              </a:rPr>
              <a:t> 2: </a:t>
            </a:r>
            <a:r>
              <a:rPr lang="en-US" sz="6000" b="1" dirty="0" err="1">
                <a:ln/>
                <a:solidFill>
                  <a:schemeClr val="tx1"/>
                </a:solidFill>
                <a:latin typeface="Times New Roman" panose="02020603050405020304" pitchFamily="18" charset="0"/>
                <a:cs typeface="Times New Roman" panose="02020603050405020304" pitchFamily="18" charset="0"/>
              </a:rPr>
              <a:t>tối</a:t>
            </a:r>
            <a:r>
              <a:rPr lang="en-US" sz="6000" b="1" dirty="0">
                <a:ln/>
                <a:solidFill>
                  <a:schemeClr val="tx1"/>
                </a:solidFill>
                <a:latin typeface="Times New Roman" panose="02020603050405020304" pitchFamily="18" charset="0"/>
                <a:cs typeface="Times New Roman" panose="02020603050405020304" pitchFamily="18" charset="0"/>
              </a:rPr>
              <a:t> </a:t>
            </a:r>
            <a:r>
              <a:rPr lang="en-US" sz="6000" b="1" dirty="0" err="1">
                <a:ln/>
                <a:solidFill>
                  <a:schemeClr val="tx1"/>
                </a:solidFill>
                <a:latin typeface="Times New Roman" panose="02020603050405020304" pitchFamily="18" charset="0"/>
                <a:cs typeface="Times New Roman" panose="02020603050405020304" pitchFamily="18" charset="0"/>
              </a:rPr>
              <a:t>đa</a:t>
            </a:r>
            <a:r>
              <a:rPr lang="en-US" sz="6000" b="1" dirty="0">
                <a:ln/>
                <a:solidFill>
                  <a:schemeClr val="tx1"/>
                </a:solidFill>
                <a:latin typeface="Times New Roman" panose="02020603050405020304" pitchFamily="18" charset="0"/>
                <a:cs typeface="Times New Roman" panose="02020603050405020304" pitchFamily="18" charset="0"/>
              </a:rPr>
              <a:t> 7 </a:t>
            </a:r>
            <a:r>
              <a:rPr lang="en-US" sz="6000" b="1" dirty="0" err="1">
                <a:ln/>
                <a:solidFill>
                  <a:schemeClr val="tx1"/>
                </a:solidFill>
                <a:latin typeface="Times New Roman" panose="02020603050405020304" pitchFamily="18" charset="0"/>
                <a:cs typeface="Times New Roman" panose="02020603050405020304" pitchFamily="18" charset="0"/>
              </a:rPr>
              <a:t>điểm</a:t>
            </a:r>
            <a:endParaRPr lang="en-US" sz="6000" b="1" dirty="0">
              <a:ln/>
              <a:solidFill>
                <a:schemeClr val="tx1"/>
              </a:solidFill>
              <a:latin typeface="Times New Roman" panose="02020603050405020304" pitchFamily="18" charset="0"/>
              <a:cs typeface="Times New Roman" panose="02020603050405020304" pitchFamily="18" charset="0"/>
            </a:endParaRPr>
          </a:p>
          <a:p>
            <a:pPr lvl="0"/>
            <a:endParaRPr lang="en-US" sz="3800" b="1" dirty="0">
              <a:ln/>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165353" y="5391824"/>
            <a:ext cx="10525036" cy="1672529"/>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r>
              <a:rPr lang="en-US" sz="6000" b="1" dirty="0" err="1">
                <a:ln/>
                <a:solidFill>
                  <a:schemeClr val="accent3">
                    <a:lumMod val="20000"/>
                    <a:lumOff val="80000"/>
                  </a:schemeClr>
                </a:solidFill>
                <a:latin typeface="Times New Roman" panose="02020603050405020304" pitchFamily="18" charset="0"/>
                <a:cs typeface="Times New Roman" panose="02020603050405020304" pitchFamily="18" charset="0"/>
              </a:rPr>
              <a:t>Đối</a:t>
            </a:r>
            <a:r>
              <a:rPr lang="en-US" sz="6000" b="1" dirty="0">
                <a:ln/>
                <a:solidFill>
                  <a:schemeClr val="accent3">
                    <a:lumMod val="20000"/>
                    <a:lumOff val="80000"/>
                  </a:schemeClr>
                </a:solidFill>
                <a:latin typeface="Times New Roman" panose="02020603050405020304" pitchFamily="18" charset="0"/>
                <a:cs typeface="Times New Roman" panose="02020603050405020304" pitchFamily="18" charset="0"/>
              </a:rPr>
              <a:t> </a:t>
            </a:r>
            <a:r>
              <a:rPr lang="en-US" sz="6000" b="1" dirty="0" err="1">
                <a:ln/>
                <a:solidFill>
                  <a:schemeClr val="accent3">
                    <a:lumMod val="20000"/>
                    <a:lumOff val="80000"/>
                  </a:schemeClr>
                </a:solidFill>
                <a:latin typeface="Times New Roman" panose="02020603050405020304" pitchFamily="18" charset="0"/>
                <a:cs typeface="Times New Roman" panose="02020603050405020304" pitchFamily="18" charset="0"/>
              </a:rPr>
              <a:t>tượng</a:t>
            </a:r>
            <a:r>
              <a:rPr lang="en-US" sz="6000" b="1" dirty="0">
                <a:ln/>
                <a:solidFill>
                  <a:schemeClr val="accent3">
                    <a:lumMod val="20000"/>
                    <a:lumOff val="80000"/>
                  </a:schemeClr>
                </a:solidFill>
                <a:latin typeface="Times New Roman" panose="02020603050405020304" pitchFamily="18" charset="0"/>
                <a:cs typeface="Times New Roman" panose="02020603050405020304" pitchFamily="18" charset="0"/>
              </a:rPr>
              <a:t> 3: </a:t>
            </a:r>
            <a:r>
              <a:rPr lang="en-US" sz="6000" b="1" dirty="0" err="1">
                <a:ln/>
                <a:solidFill>
                  <a:schemeClr val="accent3">
                    <a:lumMod val="20000"/>
                    <a:lumOff val="80000"/>
                  </a:schemeClr>
                </a:solidFill>
                <a:latin typeface="Times New Roman" panose="02020603050405020304" pitchFamily="18" charset="0"/>
                <a:cs typeface="Times New Roman" panose="02020603050405020304" pitchFamily="18" charset="0"/>
              </a:rPr>
              <a:t>tối</a:t>
            </a:r>
            <a:r>
              <a:rPr lang="en-US" sz="6000" b="1" dirty="0">
                <a:ln/>
                <a:solidFill>
                  <a:schemeClr val="accent3">
                    <a:lumMod val="20000"/>
                    <a:lumOff val="80000"/>
                  </a:schemeClr>
                </a:solidFill>
                <a:latin typeface="Times New Roman" panose="02020603050405020304" pitchFamily="18" charset="0"/>
                <a:cs typeface="Times New Roman" panose="02020603050405020304" pitchFamily="18" charset="0"/>
              </a:rPr>
              <a:t> </a:t>
            </a:r>
            <a:r>
              <a:rPr lang="en-US" sz="6000" b="1" dirty="0" err="1">
                <a:ln/>
                <a:solidFill>
                  <a:schemeClr val="accent3">
                    <a:lumMod val="20000"/>
                    <a:lumOff val="80000"/>
                  </a:schemeClr>
                </a:solidFill>
                <a:latin typeface="Times New Roman" panose="02020603050405020304" pitchFamily="18" charset="0"/>
                <a:cs typeface="Times New Roman" panose="02020603050405020304" pitchFamily="18" charset="0"/>
              </a:rPr>
              <a:t>đa</a:t>
            </a:r>
            <a:r>
              <a:rPr lang="en-US" sz="6000" b="1" dirty="0">
                <a:ln/>
                <a:solidFill>
                  <a:schemeClr val="accent3">
                    <a:lumMod val="20000"/>
                    <a:lumOff val="80000"/>
                  </a:schemeClr>
                </a:solidFill>
                <a:latin typeface="Times New Roman" panose="02020603050405020304" pitchFamily="18" charset="0"/>
                <a:cs typeface="Times New Roman" panose="02020603050405020304" pitchFamily="18" charset="0"/>
              </a:rPr>
              <a:t> 9 </a:t>
            </a:r>
            <a:r>
              <a:rPr lang="en-US" sz="6000" b="1" dirty="0" err="1">
                <a:ln/>
                <a:solidFill>
                  <a:schemeClr val="accent3">
                    <a:lumMod val="20000"/>
                    <a:lumOff val="80000"/>
                  </a:schemeClr>
                </a:solidFill>
                <a:latin typeface="Times New Roman" panose="02020603050405020304" pitchFamily="18" charset="0"/>
                <a:cs typeface="Times New Roman" panose="02020603050405020304" pitchFamily="18" charset="0"/>
              </a:rPr>
              <a:t>điểm</a:t>
            </a:r>
            <a:endParaRPr lang="en-US" sz="6000" b="1" dirty="0">
              <a:ln/>
              <a:solidFill>
                <a:schemeClr val="accent3">
                  <a:lumMod val="20000"/>
                  <a:lumOff val="8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137644" y="7410587"/>
            <a:ext cx="10593536" cy="1719618"/>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endParaRPr lang="en-US" sz="6000" b="1" dirty="0">
              <a:ln/>
              <a:solidFill>
                <a:schemeClr val="tx1"/>
              </a:solidFill>
              <a:latin typeface="Times New Roman" panose="02020603050405020304" pitchFamily="18" charset="0"/>
              <a:cs typeface="Times New Roman" panose="02020603050405020304" pitchFamily="18" charset="0"/>
            </a:endParaRPr>
          </a:p>
          <a:p>
            <a:pPr algn="just"/>
            <a:r>
              <a:rPr lang="en-US" sz="6000" b="1" dirty="0" err="1">
                <a:ln/>
                <a:solidFill>
                  <a:schemeClr val="accent1">
                    <a:lumMod val="20000"/>
                    <a:lumOff val="80000"/>
                  </a:schemeClr>
                </a:solidFill>
                <a:latin typeface="Times New Roman" panose="02020603050405020304" pitchFamily="18" charset="0"/>
                <a:cs typeface="Times New Roman" panose="02020603050405020304" pitchFamily="18" charset="0"/>
              </a:rPr>
              <a:t>Đối</a:t>
            </a:r>
            <a:r>
              <a:rPr lang="en-US" sz="6000" b="1" dirty="0">
                <a:ln/>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sz="6000" b="1" dirty="0" err="1">
                <a:ln/>
                <a:solidFill>
                  <a:schemeClr val="accent1">
                    <a:lumMod val="20000"/>
                    <a:lumOff val="80000"/>
                  </a:schemeClr>
                </a:solidFill>
                <a:latin typeface="Times New Roman" panose="02020603050405020304" pitchFamily="18" charset="0"/>
                <a:cs typeface="Times New Roman" panose="02020603050405020304" pitchFamily="18" charset="0"/>
              </a:rPr>
              <a:t>tượng</a:t>
            </a:r>
            <a:r>
              <a:rPr lang="en-US" sz="6000" b="1" dirty="0">
                <a:ln/>
                <a:solidFill>
                  <a:schemeClr val="accent1">
                    <a:lumMod val="20000"/>
                    <a:lumOff val="80000"/>
                  </a:schemeClr>
                </a:solidFill>
                <a:latin typeface="Times New Roman" panose="02020603050405020304" pitchFamily="18" charset="0"/>
                <a:cs typeface="Times New Roman" panose="02020603050405020304" pitchFamily="18" charset="0"/>
              </a:rPr>
              <a:t> 4: </a:t>
            </a:r>
            <a:r>
              <a:rPr lang="en-US" sz="6000" b="1" dirty="0" err="1">
                <a:ln/>
                <a:solidFill>
                  <a:schemeClr val="accent1">
                    <a:lumMod val="20000"/>
                    <a:lumOff val="80000"/>
                  </a:schemeClr>
                </a:solidFill>
                <a:latin typeface="Times New Roman" panose="02020603050405020304" pitchFamily="18" charset="0"/>
                <a:cs typeface="Times New Roman" panose="02020603050405020304" pitchFamily="18" charset="0"/>
              </a:rPr>
              <a:t>tối</a:t>
            </a:r>
            <a:r>
              <a:rPr lang="en-US" sz="6000" b="1" dirty="0">
                <a:ln/>
                <a:solidFill>
                  <a:schemeClr val="accent1">
                    <a:lumMod val="20000"/>
                    <a:lumOff val="80000"/>
                  </a:schemeClr>
                </a:solidFill>
                <a:latin typeface="Times New Roman" panose="02020603050405020304" pitchFamily="18" charset="0"/>
                <a:cs typeface="Times New Roman" panose="02020603050405020304" pitchFamily="18" charset="0"/>
              </a:rPr>
              <a:t> </a:t>
            </a:r>
            <a:r>
              <a:rPr lang="en-US" sz="6000" b="1" dirty="0" err="1">
                <a:ln/>
                <a:solidFill>
                  <a:schemeClr val="accent1">
                    <a:lumMod val="20000"/>
                    <a:lumOff val="80000"/>
                  </a:schemeClr>
                </a:solidFill>
                <a:latin typeface="Times New Roman" panose="02020603050405020304" pitchFamily="18" charset="0"/>
                <a:cs typeface="Times New Roman" panose="02020603050405020304" pitchFamily="18" charset="0"/>
              </a:rPr>
              <a:t>đa</a:t>
            </a:r>
            <a:r>
              <a:rPr lang="en-US" sz="6000" b="1" dirty="0">
                <a:ln/>
                <a:solidFill>
                  <a:schemeClr val="accent1">
                    <a:lumMod val="20000"/>
                    <a:lumOff val="80000"/>
                  </a:schemeClr>
                </a:solidFill>
                <a:latin typeface="Times New Roman" panose="02020603050405020304" pitchFamily="18" charset="0"/>
                <a:cs typeface="Times New Roman" panose="02020603050405020304" pitchFamily="18" charset="0"/>
              </a:rPr>
              <a:t> 10 </a:t>
            </a:r>
            <a:r>
              <a:rPr lang="en-US" sz="6000" b="1" dirty="0" err="1">
                <a:ln/>
                <a:solidFill>
                  <a:schemeClr val="accent1">
                    <a:lumMod val="20000"/>
                    <a:lumOff val="80000"/>
                  </a:schemeClr>
                </a:solidFill>
                <a:latin typeface="Times New Roman" panose="02020603050405020304" pitchFamily="18" charset="0"/>
                <a:cs typeface="Times New Roman" panose="02020603050405020304" pitchFamily="18" charset="0"/>
              </a:rPr>
              <a:t>điểm</a:t>
            </a:r>
            <a:endParaRPr lang="en-US" sz="6000" b="1" dirty="0">
              <a:ln/>
              <a:solidFill>
                <a:schemeClr val="accent1">
                  <a:lumMod val="20000"/>
                  <a:lumOff val="80000"/>
                </a:schemeClr>
              </a:solidFill>
              <a:latin typeface="Times New Roman" panose="02020603050405020304" pitchFamily="18" charset="0"/>
              <a:cs typeface="Times New Roman" panose="02020603050405020304" pitchFamily="18" charset="0"/>
            </a:endParaRPr>
          </a:p>
          <a:p>
            <a:pPr lvl="0"/>
            <a:endParaRPr lang="en-US" sz="3700" b="1" dirty="0">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4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8C66A7C4-6822-4B17-9AC2-E703509A281C}"/>
              </a:ext>
            </a:extLst>
          </p:cNvPr>
          <p:cNvGrpSpPr/>
          <p:nvPr/>
        </p:nvGrpSpPr>
        <p:grpSpPr>
          <a:xfrm>
            <a:off x="255006" y="620918"/>
            <a:ext cx="17489228" cy="8810267"/>
            <a:chOff x="-106557" y="5261"/>
            <a:chExt cx="9138657" cy="4494597"/>
          </a:xfrm>
        </p:grpSpPr>
        <p:sp>
          <p:nvSpPr>
            <p:cNvPr id="8" name="Freeform 3">
              <a:extLst>
                <a:ext uri="{FF2B5EF4-FFF2-40B4-BE49-F238E27FC236}">
                  <a16:creationId xmlns:a16="http://schemas.microsoft.com/office/drawing/2014/main" id="{F245C3EB-18F2-4A98-8C29-5670EAE17FBA}"/>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233AAF60-4EC0-4236-AEA5-F1C74E88AA83}"/>
              </a:ext>
            </a:extLst>
          </p:cNvPr>
          <p:cNvPicPr>
            <a:picLocks noChangeAspect="1"/>
          </p:cNvPicPr>
          <p:nvPr/>
        </p:nvPicPr>
        <p:blipFill>
          <a:blip r:embed="rId2"/>
          <a:srcRect/>
          <a:stretch>
            <a:fillRect/>
          </a:stretch>
        </p:blipFill>
        <p:spPr>
          <a:xfrm>
            <a:off x="16416316" y="8648701"/>
            <a:ext cx="1558862" cy="1638299"/>
          </a:xfrm>
          <a:prstGeom prst="rect">
            <a:avLst/>
          </a:prstGeom>
        </p:spPr>
      </p:pic>
      <p:pic>
        <p:nvPicPr>
          <p:cNvPr id="10" name="Picture 5">
            <a:extLst>
              <a:ext uri="{FF2B5EF4-FFF2-40B4-BE49-F238E27FC236}">
                <a16:creationId xmlns:a16="http://schemas.microsoft.com/office/drawing/2014/main" id="{1D580F09-460F-4DD9-BCE5-110DFF73B8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1290202" y="8393646"/>
            <a:ext cx="1666000" cy="4036563"/>
          </a:xfrm>
          <a:prstGeom prst="rect">
            <a:avLst/>
          </a:prstGeom>
        </p:spPr>
      </p:pic>
      <p:pic>
        <p:nvPicPr>
          <p:cNvPr id="12" name="Picture 6">
            <a:extLst>
              <a:ext uri="{FF2B5EF4-FFF2-40B4-BE49-F238E27FC236}">
                <a16:creationId xmlns:a16="http://schemas.microsoft.com/office/drawing/2014/main" id="{8BF5B0EA-53D5-4959-A905-82B1385912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20" y="22300"/>
            <a:ext cx="802022" cy="1621736"/>
          </a:xfrm>
          <a:prstGeom prst="rect">
            <a:avLst/>
          </a:prstGeom>
        </p:spPr>
      </p:pic>
      <p:sp>
        <p:nvSpPr>
          <p:cNvPr id="17" name="TextBox 16">
            <a:extLst>
              <a:ext uri="{FF2B5EF4-FFF2-40B4-BE49-F238E27FC236}">
                <a16:creationId xmlns:a16="http://schemas.microsoft.com/office/drawing/2014/main" id="{234F600A-A2B9-45BF-9642-544C5B8D1BF7}"/>
              </a:ext>
            </a:extLst>
          </p:cNvPr>
          <p:cNvSpPr txBox="1"/>
          <p:nvPr/>
        </p:nvSpPr>
        <p:spPr>
          <a:xfrm>
            <a:off x="2209800" y="3390900"/>
            <a:ext cx="13868400" cy="1938992"/>
          </a:xfrm>
          <a:prstGeom prst="rect">
            <a:avLst/>
          </a:prstGeom>
          <a:noFill/>
        </p:spPr>
        <p:txBody>
          <a:bodyPr wrap="square">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KINH NGHIỆM THỰC HIỆN </a:t>
            </a:r>
          </a:p>
          <a:p>
            <a:pPr algn="ctr"/>
            <a:r>
              <a:rPr lang="en-US" sz="6000" b="1" dirty="0">
                <a:solidFill>
                  <a:srgbClr val="FF0000"/>
                </a:solidFill>
                <a:latin typeface="Times New Roman" panose="02020603050405020304" pitchFamily="18" charset="0"/>
                <a:cs typeface="Times New Roman" panose="02020603050405020304" pitchFamily="18" charset="0"/>
              </a:rPr>
              <a:t>DẠY ÔN THI MÔN TOÁN VÀO LỚP 10</a:t>
            </a:r>
          </a:p>
        </p:txBody>
      </p:sp>
    </p:spTree>
    <p:extLst>
      <p:ext uri="{BB962C8B-B14F-4D97-AF65-F5344CB8AC3E}">
        <p14:creationId xmlns:p14="http://schemas.microsoft.com/office/powerpoint/2010/main" val="118439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786" y="4953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0" name="WordArt 37"/>
          <p:cNvSpPr>
            <a:spLocks noChangeArrowheads="1" noChangeShapeType="1" noTextEdit="1"/>
          </p:cNvSpPr>
          <p:nvPr/>
        </p:nvSpPr>
        <p:spPr bwMode="auto">
          <a:xfrm>
            <a:off x="2209800" y="1479331"/>
            <a:ext cx="14173200" cy="1828800"/>
          </a:xfrm>
          <a:prstGeom prst="rect">
            <a:avLst/>
          </a:prstGeom>
        </p:spPr>
        <p:txBody>
          <a:bodyPr wrap="none" fromWordArt="1">
            <a:prstTxWarp prst="textPlain">
              <a:avLst>
                <a:gd name="adj" fmla="val 50287"/>
              </a:avLst>
            </a:prstTxWarp>
          </a:bodyPr>
          <a:lstStyle/>
          <a:p>
            <a:r>
              <a:rPr lang="vi-VN" sz="4400" b="1" i="1" kern="10" dirty="0">
                <a:ln w="9525">
                  <a:solidFill>
                    <a:srgbClr val="FFFF99"/>
                  </a:solidFill>
                  <a:round/>
                  <a:headEnd/>
                  <a:tailEnd/>
                </a:ln>
                <a:solidFill>
                  <a:srgbClr val="CC0000"/>
                </a:solidFill>
                <a:effectLst>
                  <a:outerShdw dist="45791" dir="2021404" algn="ctr" rotWithShape="0">
                    <a:srgbClr val="B2B2B2">
                      <a:alpha val="79999"/>
                    </a:srgbClr>
                  </a:outerShdw>
                </a:effectLst>
                <a:latin typeface="Times New Roman"/>
                <a:cs typeface="Times New Roman"/>
              </a:rPr>
              <a:t>Quy trình thực hiện </a:t>
            </a:r>
            <a:r>
              <a:rPr lang="en-US" sz="4400" b="1" i="1" kern="10" dirty="0" err="1">
                <a:ln w="9525">
                  <a:solidFill>
                    <a:srgbClr val="FFFF99"/>
                  </a:solidFill>
                  <a:round/>
                  <a:headEnd/>
                  <a:tailEnd/>
                </a:ln>
                <a:solidFill>
                  <a:srgbClr val="CC0000"/>
                </a:solidFill>
                <a:effectLst>
                  <a:outerShdw dist="45791" dir="2021404" algn="ctr" rotWithShape="0">
                    <a:srgbClr val="B2B2B2">
                      <a:alpha val="79999"/>
                    </a:srgbClr>
                  </a:outerShdw>
                </a:effectLst>
                <a:latin typeface="Times New Roman"/>
                <a:cs typeface="Times New Roman"/>
              </a:rPr>
              <a:t>dạy</a:t>
            </a:r>
            <a:r>
              <a:rPr lang="en-US" sz="4400" b="1" i="1" kern="10" dirty="0">
                <a:ln w="9525">
                  <a:solidFill>
                    <a:srgbClr val="FFFF99"/>
                  </a:solidFill>
                  <a:round/>
                  <a:headEnd/>
                  <a:tailEnd/>
                </a:ln>
                <a:solidFill>
                  <a:srgbClr val="CC0000"/>
                </a:solidFill>
                <a:effectLst>
                  <a:outerShdw dist="45791" dir="2021404" algn="ctr" rotWithShape="0">
                    <a:srgbClr val="B2B2B2">
                      <a:alpha val="79999"/>
                    </a:srgbClr>
                  </a:outerShdw>
                </a:effectLst>
                <a:latin typeface="Times New Roman"/>
                <a:cs typeface="Times New Roman"/>
              </a:rPr>
              <a:t> </a:t>
            </a:r>
            <a:r>
              <a:rPr lang="vi-VN" sz="4400" b="1" i="1" kern="10" dirty="0">
                <a:ln w="9525">
                  <a:solidFill>
                    <a:srgbClr val="FFFF99"/>
                  </a:solidFill>
                  <a:round/>
                  <a:headEnd/>
                  <a:tailEnd/>
                </a:ln>
                <a:solidFill>
                  <a:srgbClr val="CC0000"/>
                </a:solidFill>
                <a:effectLst>
                  <a:outerShdw dist="45791" dir="2021404" algn="ctr" rotWithShape="0">
                    <a:srgbClr val="B2B2B2">
                      <a:alpha val="79999"/>
                    </a:srgbClr>
                  </a:outerShdw>
                </a:effectLst>
                <a:latin typeface="Times New Roman"/>
                <a:cs typeface="Times New Roman"/>
              </a:rPr>
              <a:t>ôn thi vào lớp 10 </a:t>
            </a:r>
          </a:p>
        </p:txBody>
      </p:sp>
      <p:sp>
        <p:nvSpPr>
          <p:cNvPr id="12" name="Text Box 38"/>
          <p:cNvSpPr txBox="1">
            <a:spLocks noChangeArrowheads="1"/>
          </p:cNvSpPr>
          <p:nvPr/>
        </p:nvSpPr>
        <p:spPr bwMode="auto">
          <a:xfrm>
            <a:off x="2743200" y="3848100"/>
            <a:ext cx="15087600" cy="375487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buFontTx/>
              <a:buChar char="-"/>
              <a:defRPr/>
            </a:pPr>
            <a:r>
              <a:rPr lang="en-US" altLang="vi-VN" sz="4000" b="1" dirty="0">
                <a:solidFill>
                  <a:srgbClr val="000099"/>
                </a:solidFill>
                <a:effectLst>
                  <a:outerShdw blurRad="38100" dist="38100" dir="2700000" algn="tl">
                    <a:srgbClr val="C0C0C0"/>
                  </a:outerShdw>
                </a:effectLst>
                <a:latin typeface="Times New Roman" panose="02020603050405020304" pitchFamily="18" charset="0"/>
              </a:rPr>
              <a:t> </a:t>
            </a:r>
            <a:r>
              <a:rPr lang="en-US" altLang="vi-VN" sz="4000" b="1" dirty="0" err="1">
                <a:solidFill>
                  <a:srgbClr val="000099"/>
                </a:solidFill>
                <a:effectLst>
                  <a:outerShdw blurRad="38100" dist="38100" dir="2700000" algn="tl">
                    <a:srgbClr val="C0C0C0"/>
                  </a:outerShdw>
                </a:effectLst>
              </a:rPr>
              <a:t>Bước</a:t>
            </a:r>
            <a:r>
              <a:rPr lang="en-US" altLang="vi-VN" sz="4000" b="1" dirty="0">
                <a:solidFill>
                  <a:srgbClr val="000099"/>
                </a:solidFill>
                <a:effectLst>
                  <a:outerShdw blurRad="38100" dist="38100" dir="2700000" algn="tl">
                    <a:srgbClr val="C0C0C0"/>
                  </a:outerShdw>
                </a:effectLst>
              </a:rPr>
              <a:t> 1: </a:t>
            </a:r>
            <a:r>
              <a:rPr lang="en-US" altLang="vi-VN" sz="4000" b="1" dirty="0" err="1">
                <a:solidFill>
                  <a:srgbClr val="000099"/>
                </a:solidFill>
                <a:effectLst>
                  <a:outerShdw blurRad="38100" dist="38100" dir="2700000" algn="tl">
                    <a:srgbClr val="C0C0C0"/>
                  </a:outerShdw>
                </a:effectLst>
              </a:rPr>
              <a:t>Ôn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tập</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kiến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thức</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cũ</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và</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tiếp</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cận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kiến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thức</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mới</a:t>
            </a:r>
            <a:endParaRPr lang="en-US" altLang="vi-VN" sz="4000" b="1" dirty="0">
              <a:solidFill>
                <a:srgbClr val="000099"/>
              </a:solidFill>
              <a:effectLst>
                <a:outerShdw blurRad="38100" dist="38100" dir="2700000" algn="tl">
                  <a:srgbClr val="C0C0C0"/>
                </a:outerShdw>
              </a:effectLst>
            </a:endParaRPr>
          </a:p>
          <a:p>
            <a:pPr eaLnBrk="1" hangingPunct="1">
              <a:spcBef>
                <a:spcPct val="65000"/>
              </a:spcBef>
              <a:buFontTx/>
              <a:buChar char="-"/>
              <a:defRPr/>
            </a:pP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Bước</a:t>
            </a:r>
            <a:r>
              <a:rPr lang="en-US" altLang="vi-VN" sz="4000" b="1" dirty="0">
                <a:solidFill>
                  <a:srgbClr val="000099"/>
                </a:solidFill>
                <a:effectLst>
                  <a:outerShdw blurRad="38100" dist="38100" dir="2700000" algn="tl">
                    <a:srgbClr val="C0C0C0"/>
                  </a:outerShdw>
                </a:effectLst>
              </a:rPr>
              <a:t> 2: </a:t>
            </a:r>
            <a:r>
              <a:rPr lang="en-US" altLang="vi-VN" sz="4000" b="1" dirty="0" err="1">
                <a:solidFill>
                  <a:srgbClr val="000099"/>
                </a:solidFill>
                <a:effectLst>
                  <a:outerShdw blurRad="38100" dist="38100" dir="2700000" algn="tl">
                    <a:srgbClr val="C0C0C0"/>
                  </a:outerShdw>
                </a:effectLst>
              </a:rPr>
              <a:t>Dạy</a:t>
            </a:r>
            <a:r>
              <a:rPr lang="en-US" altLang="vi-VN" sz="4000" b="1" dirty="0">
                <a:solidFill>
                  <a:srgbClr val="000099"/>
                </a:solidFill>
                <a:effectLst>
                  <a:outerShdw blurRad="38100" dist="38100" dir="2700000" algn="tl">
                    <a:srgbClr val="C0C0C0"/>
                  </a:outerShdw>
                </a:effectLst>
              </a:rPr>
              <a:t> - </a:t>
            </a:r>
            <a:r>
              <a:rPr lang="en-US" altLang="vi-VN" sz="4000" b="1" dirty="0" err="1">
                <a:solidFill>
                  <a:srgbClr val="000099"/>
                </a:solidFill>
                <a:effectLst>
                  <a:outerShdw blurRad="38100" dist="38100" dir="2700000" algn="tl">
                    <a:srgbClr val="C0C0C0"/>
                  </a:outerShdw>
                </a:effectLst>
              </a:rPr>
              <a:t>học</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chính</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khóa</a:t>
            </a:r>
            <a:endParaRPr lang="en-US" altLang="vi-VN" sz="4000" b="1" dirty="0">
              <a:solidFill>
                <a:srgbClr val="000099"/>
              </a:solidFill>
              <a:effectLst>
                <a:outerShdw blurRad="38100" dist="38100" dir="2700000" algn="tl">
                  <a:srgbClr val="C0C0C0"/>
                </a:outerShdw>
              </a:effectLst>
            </a:endParaRPr>
          </a:p>
          <a:p>
            <a:pPr eaLnBrk="1" hangingPunct="1">
              <a:spcBef>
                <a:spcPct val="65000"/>
              </a:spcBef>
              <a:buFontTx/>
              <a:buChar char="-"/>
              <a:defRPr/>
            </a:pP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Bước</a:t>
            </a:r>
            <a:r>
              <a:rPr lang="en-US" altLang="vi-VN" sz="4000" b="1" dirty="0">
                <a:solidFill>
                  <a:srgbClr val="000099"/>
                </a:solidFill>
                <a:effectLst>
                  <a:outerShdw blurRad="38100" dist="38100" dir="2700000" algn="tl">
                    <a:srgbClr val="C0C0C0"/>
                  </a:outerShdw>
                </a:effectLst>
              </a:rPr>
              <a:t> 3: </a:t>
            </a:r>
            <a:r>
              <a:rPr lang="en-US" altLang="vi-VN" sz="4000" b="1" dirty="0" err="1">
                <a:solidFill>
                  <a:srgbClr val="000099"/>
                </a:solidFill>
                <a:effectLst>
                  <a:outerShdw blurRad="38100" dist="38100" dir="2700000" algn="tl">
                    <a:srgbClr val="C0C0C0"/>
                  </a:outerShdw>
                </a:effectLst>
              </a:rPr>
              <a:t>Ôn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tập</a:t>
            </a:r>
            <a:r>
              <a:rPr lang="en-US" altLang="vi-VN" sz="4000" b="1" dirty="0">
                <a:solidFill>
                  <a:srgbClr val="000099"/>
                </a:solidFill>
                <a:effectLst>
                  <a:outerShdw blurRad="38100" dist="38100" dir="2700000" algn="tl">
                    <a:srgbClr val="C0C0C0"/>
                  </a:outerShdw>
                </a:effectLst>
              </a:rPr>
              <a:t> ( </a:t>
            </a:r>
            <a:r>
              <a:rPr lang="en-US" altLang="vi-VN" sz="4000" b="1" dirty="0" err="1">
                <a:solidFill>
                  <a:srgbClr val="000099"/>
                </a:solidFill>
                <a:effectLst>
                  <a:outerShdw blurRad="38100" dist="38100" dir="2700000" algn="tl">
                    <a:srgbClr val="C0C0C0"/>
                  </a:outerShdw>
                </a:effectLst>
              </a:rPr>
              <a:t>Dạy</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buổi</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chiều</a:t>
            </a:r>
            <a:r>
              <a:rPr lang="en-US" altLang="vi-VN" sz="4000" b="1" dirty="0">
                <a:solidFill>
                  <a:srgbClr val="000099"/>
                </a:solidFill>
                <a:effectLst>
                  <a:outerShdw blurRad="38100" dist="38100" dir="2700000" algn="tl">
                    <a:srgbClr val="C0C0C0"/>
                  </a:outerShdw>
                </a:effectLst>
              </a:rPr>
              <a:t>)</a:t>
            </a:r>
          </a:p>
          <a:p>
            <a:pPr eaLnBrk="1" hangingPunct="1">
              <a:spcBef>
                <a:spcPct val="65000"/>
              </a:spcBef>
              <a:buFontTx/>
              <a:buChar char="-"/>
              <a:defRPr/>
            </a:pP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Bước</a:t>
            </a:r>
            <a:r>
              <a:rPr lang="en-US" altLang="vi-VN" sz="4000" b="1" dirty="0">
                <a:solidFill>
                  <a:srgbClr val="000099"/>
                </a:solidFill>
                <a:effectLst>
                  <a:outerShdw blurRad="38100" dist="38100" dir="2700000" algn="tl">
                    <a:srgbClr val="C0C0C0"/>
                  </a:outerShdw>
                </a:effectLst>
              </a:rPr>
              <a:t> 4: </a:t>
            </a:r>
            <a:r>
              <a:rPr lang="en-US" altLang="vi-VN" sz="4000" b="1" dirty="0" err="1">
                <a:solidFill>
                  <a:srgbClr val="000099"/>
                </a:solidFill>
                <a:effectLst>
                  <a:outerShdw blurRad="38100" dist="38100" dir="2700000" algn="tl">
                    <a:srgbClr val="C0C0C0"/>
                  </a:outerShdw>
                </a:effectLst>
              </a:rPr>
              <a:t>Luyện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đề</a:t>
            </a:r>
            <a:r>
              <a:rPr lang="en-US" altLang="vi-VN" sz="4000" b="1" dirty="0">
                <a:solidFill>
                  <a:srgbClr val="000099"/>
                </a:solidFill>
                <a:effectLst>
                  <a:outerShdw blurRad="38100" dist="38100" dir="2700000" algn="tl">
                    <a:srgbClr val="C0C0C0"/>
                  </a:outerShdw>
                </a:effectLst>
              </a:rPr>
              <a:t> ( </a:t>
            </a:r>
            <a:r>
              <a:rPr lang="en-US" altLang="vi-VN" sz="4000" b="1" dirty="0" err="1">
                <a:solidFill>
                  <a:srgbClr val="000099"/>
                </a:solidFill>
                <a:effectLst>
                  <a:outerShdw blurRad="38100" dist="38100" dir="2700000" algn="tl">
                    <a:srgbClr val="C0C0C0"/>
                  </a:outerShdw>
                </a:effectLst>
              </a:rPr>
              <a:t>Áp</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dụng</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trong</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giai</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đoạn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ôn</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cuối</a:t>
            </a:r>
            <a:r>
              <a:rPr lang="en-US" altLang="vi-VN" sz="4000" b="1" dirty="0">
                <a:solidFill>
                  <a:srgbClr val="000099"/>
                </a:solidFill>
                <a:effectLst>
                  <a:outerShdw blurRad="38100" dist="38100" dir="2700000" algn="tl">
                    <a:srgbClr val="C0C0C0"/>
                  </a:outerShdw>
                </a:effectLst>
              </a:rPr>
              <a:t> </a:t>
            </a:r>
            <a:r>
              <a:rPr lang="en-US" altLang="vi-VN" sz="4000" b="1" dirty="0" err="1">
                <a:solidFill>
                  <a:srgbClr val="000099"/>
                </a:solidFill>
                <a:effectLst>
                  <a:outerShdw blurRad="38100" dist="38100" dir="2700000" algn="tl">
                    <a:srgbClr val="C0C0C0"/>
                  </a:outerShdw>
                </a:effectLst>
              </a:rPr>
              <a:t>năm</a:t>
            </a:r>
            <a:r>
              <a:rPr lang="en-US" altLang="vi-VN" sz="4000" b="1" dirty="0">
                <a:solidFill>
                  <a:srgbClr val="000099"/>
                </a:solidFill>
                <a:effectLst>
                  <a:outerShdw blurRad="38100" dist="38100" dir="2700000" algn="tl">
                    <a:srgbClr val="C0C0C0"/>
                  </a:outerShdw>
                </a:effectLst>
              </a:rPr>
              <a:t>)</a:t>
            </a:r>
          </a:p>
        </p:txBody>
      </p:sp>
    </p:spTree>
    <p:extLst>
      <p:ext uri="{BB962C8B-B14F-4D97-AF65-F5344CB8AC3E}">
        <p14:creationId xmlns:p14="http://schemas.microsoft.com/office/powerpoint/2010/main" val="35323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036" y="471666"/>
            <a:ext cx="17489228" cy="93436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324207" y="952500"/>
            <a:ext cx="14184362" cy="1638299"/>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KẾT</a:t>
            </a:r>
            <a:r>
              <a:rPr kumimoji="0" lang="en-US" sz="4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QUẢ BỘ MÔN TOÁN TRƯỜNG THCS LIÊN NINH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b="1" baseline="0" dirty="0" err="1">
                <a:solidFill>
                  <a:prstClr val="white"/>
                </a:solidFill>
                <a:latin typeface="Times New Roman" panose="02020603050405020304" pitchFamily="18" charset="0"/>
                <a:cs typeface="Times New Roman" panose="02020603050405020304" pitchFamily="18" charset="0"/>
              </a:rPr>
              <a:t>Năm</a:t>
            </a:r>
            <a:r>
              <a:rPr lang="en-US" sz="4200" b="1" dirty="0">
                <a:solidFill>
                  <a:prstClr val="white"/>
                </a:solidFill>
                <a:latin typeface="Times New Roman" panose="02020603050405020304" pitchFamily="18" charset="0"/>
                <a:cs typeface="Times New Roman" panose="02020603050405020304" pitchFamily="18" charset="0"/>
              </a:rPr>
              <a:t> </a:t>
            </a:r>
            <a:r>
              <a:rPr lang="en-US" sz="4200" b="1" dirty="0" err="1">
                <a:solidFill>
                  <a:prstClr val="white"/>
                </a:solidFill>
                <a:latin typeface="Times New Roman" panose="02020603050405020304" pitchFamily="18" charset="0"/>
                <a:cs typeface="Times New Roman" panose="02020603050405020304" pitchFamily="18" charset="0"/>
              </a:rPr>
              <a:t>học</a:t>
            </a:r>
            <a:r>
              <a:rPr lang="en-US" sz="4200" b="1" dirty="0">
                <a:solidFill>
                  <a:prstClr val="white"/>
                </a:solidFill>
                <a:latin typeface="Times New Roman" panose="02020603050405020304" pitchFamily="18" charset="0"/>
                <a:cs typeface="Times New Roman" panose="02020603050405020304" pitchFamily="18" charset="0"/>
              </a:rPr>
              <a:t> 2020 - 2021</a:t>
            </a:r>
            <a:endParaRPr kumimoji="0" lang="en-US" sz="4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B9A2FA96-6543-4DCA-9871-7EEA2C78D090}"/>
              </a:ext>
            </a:extLst>
          </p:cNvPr>
          <p:cNvGraphicFramePr>
            <a:graphicFrameLocks noGrp="1"/>
          </p:cNvGraphicFramePr>
          <p:nvPr>
            <p:extLst>
              <p:ext uri="{D42A27DB-BD31-4B8C-83A1-F6EECF244321}">
                <p14:modId xmlns:p14="http://schemas.microsoft.com/office/powerpoint/2010/main" val="2575148210"/>
              </p:ext>
            </p:extLst>
          </p:nvPr>
        </p:nvGraphicFramePr>
        <p:xfrm>
          <a:off x="5038021" y="3423783"/>
          <a:ext cx="8700191" cy="4329588"/>
        </p:xfrm>
        <a:graphic>
          <a:graphicData uri="http://schemas.openxmlformats.org/drawingml/2006/table">
            <a:tbl>
              <a:tblPr firstRow="1" firstCol="1" bandRow="1">
                <a:tableStyleId>{BDBED569-4797-4DF1-A0F4-6AAB3CD982D8}</a:tableStyleId>
              </a:tblPr>
              <a:tblGrid>
                <a:gridCol w="5986157">
                  <a:extLst>
                    <a:ext uri="{9D8B030D-6E8A-4147-A177-3AD203B41FA5}">
                      <a16:colId xmlns:a16="http://schemas.microsoft.com/office/drawing/2014/main" val="684078833"/>
                    </a:ext>
                  </a:extLst>
                </a:gridCol>
                <a:gridCol w="2714034">
                  <a:extLst>
                    <a:ext uri="{9D8B030D-6E8A-4147-A177-3AD203B41FA5}">
                      <a16:colId xmlns:a16="http://schemas.microsoft.com/office/drawing/2014/main" val="3458508870"/>
                    </a:ext>
                  </a:extLst>
                </a:gridCol>
              </a:tblGrid>
              <a:tr h="904790">
                <a:tc>
                  <a:txBody>
                    <a:bodyPr/>
                    <a:lstStyle/>
                    <a:p>
                      <a:pPr marL="0" marR="0" algn="just" fontAlgn="t">
                        <a:lnSpc>
                          <a:spcPct val="120000"/>
                        </a:lnSpc>
                        <a:spcBef>
                          <a:spcPts val="600"/>
                        </a:spcBef>
                        <a:spcAft>
                          <a:spcPts val="0"/>
                        </a:spcAft>
                        <a:tabLst>
                          <a:tab pos="457200" algn="l"/>
                        </a:tabLst>
                      </a:pPr>
                      <a:r>
                        <a:rPr lang="en-US" sz="4000" dirty="0" err="1">
                          <a:effectLst/>
                        </a:rPr>
                        <a:t>Học</a:t>
                      </a:r>
                      <a:r>
                        <a:rPr lang="en-US" sz="4000" dirty="0">
                          <a:effectLst/>
                        </a:rPr>
                        <a:t> sinh </a:t>
                      </a:r>
                      <a:r>
                        <a:rPr lang="en-US" sz="4000" dirty="0" err="1">
                          <a:effectLst/>
                        </a:rPr>
                        <a:t>giỏi</a:t>
                      </a:r>
                      <a:r>
                        <a:rPr lang="en-US" sz="4000" dirty="0">
                          <a:effectLst/>
                        </a:rPr>
                        <a:t> </a:t>
                      </a:r>
                      <a:r>
                        <a:rPr lang="en-US" sz="4000" dirty="0" err="1">
                          <a:effectLst/>
                        </a:rPr>
                        <a:t>Thành</a:t>
                      </a:r>
                      <a:r>
                        <a:rPr lang="en-US" sz="4000" dirty="0">
                          <a:effectLst/>
                        </a:rPr>
                        <a:t> </a:t>
                      </a:r>
                      <a:r>
                        <a:rPr lang="en-US" sz="4000" dirty="0" err="1">
                          <a:effectLst/>
                        </a:rPr>
                        <a:t>phố</a:t>
                      </a:r>
                      <a:endParaRPr lang="en-US" sz="4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fontAlgn="t">
                        <a:lnSpc>
                          <a:spcPct val="120000"/>
                        </a:lnSpc>
                        <a:spcBef>
                          <a:spcPts val="600"/>
                        </a:spcBef>
                        <a:spcAft>
                          <a:spcPts val="0"/>
                        </a:spcAft>
                        <a:tabLst>
                          <a:tab pos="457200" algn="l"/>
                        </a:tabLst>
                      </a:pPr>
                      <a:r>
                        <a:rPr lang="en-US" sz="4000" dirty="0">
                          <a:effectLst/>
                        </a:rPr>
                        <a:t>02 HS</a:t>
                      </a:r>
                      <a:endParaRPr lang="en-US" sz="4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700405"/>
                  </a:ext>
                </a:extLst>
              </a:tr>
              <a:tr h="904790">
                <a:tc>
                  <a:txBody>
                    <a:bodyPr/>
                    <a:lstStyle/>
                    <a:p>
                      <a:pPr marL="0" marR="0" algn="just" fontAlgn="t">
                        <a:lnSpc>
                          <a:spcPct val="120000"/>
                        </a:lnSpc>
                        <a:spcBef>
                          <a:spcPts val="600"/>
                        </a:spcBef>
                        <a:spcAft>
                          <a:spcPts val="0"/>
                        </a:spcAft>
                        <a:tabLst>
                          <a:tab pos="457200" algn="l"/>
                        </a:tabLst>
                      </a:pPr>
                      <a:r>
                        <a:rPr lang="en-US" sz="4000">
                          <a:effectLst/>
                        </a:rPr>
                        <a:t>Học sinh giỏi cấp huyện</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fontAlgn="t">
                        <a:lnSpc>
                          <a:spcPct val="120000"/>
                        </a:lnSpc>
                        <a:spcBef>
                          <a:spcPts val="600"/>
                        </a:spcBef>
                        <a:spcAft>
                          <a:spcPts val="0"/>
                        </a:spcAft>
                        <a:tabLst>
                          <a:tab pos="457200" algn="l"/>
                        </a:tabLst>
                      </a:pPr>
                      <a:r>
                        <a:rPr lang="en-US" sz="4000" dirty="0">
                          <a:effectLst/>
                        </a:rPr>
                        <a:t>11 HS</a:t>
                      </a:r>
                      <a:endParaRPr lang="en-US" sz="40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9775829"/>
                  </a:ext>
                </a:extLst>
              </a:tr>
              <a:tr h="904790">
                <a:tc>
                  <a:txBody>
                    <a:bodyPr/>
                    <a:lstStyle/>
                    <a:p>
                      <a:pPr marL="0" marR="0" algn="just" fontAlgn="t">
                        <a:lnSpc>
                          <a:spcPct val="120000"/>
                        </a:lnSpc>
                        <a:spcBef>
                          <a:spcPts val="600"/>
                        </a:spcBef>
                        <a:spcAft>
                          <a:spcPts val="0"/>
                        </a:spcAft>
                        <a:tabLst>
                          <a:tab pos="457200" algn="l"/>
                        </a:tabLst>
                      </a:pPr>
                      <a:r>
                        <a:rPr lang="en-US" sz="4000">
                          <a:effectLst/>
                        </a:rPr>
                        <a:t>Học sinh năng khiếu</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fontAlgn="t">
                        <a:lnSpc>
                          <a:spcPct val="120000"/>
                        </a:lnSpc>
                        <a:spcBef>
                          <a:spcPts val="600"/>
                        </a:spcBef>
                        <a:spcAft>
                          <a:spcPts val="0"/>
                        </a:spcAft>
                        <a:tabLst>
                          <a:tab pos="457200" algn="l"/>
                        </a:tabLst>
                      </a:pPr>
                      <a:r>
                        <a:rPr lang="en-US" sz="4000" dirty="0">
                          <a:effectLst/>
                        </a:rPr>
                        <a:t>49 HS</a:t>
                      </a:r>
                      <a:endParaRPr lang="en-US" sz="40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4417779"/>
                  </a:ext>
                </a:extLst>
              </a:tr>
              <a:tr h="1615218">
                <a:tc>
                  <a:txBody>
                    <a:bodyPr/>
                    <a:lstStyle/>
                    <a:p>
                      <a:pPr marL="0" marR="0" algn="ctr" fontAlgn="t">
                        <a:lnSpc>
                          <a:spcPct val="120000"/>
                        </a:lnSpc>
                        <a:spcBef>
                          <a:spcPts val="600"/>
                        </a:spcBef>
                        <a:spcAft>
                          <a:spcPts val="0"/>
                        </a:spcAft>
                        <a:tabLst>
                          <a:tab pos="457200" algn="l"/>
                        </a:tabLst>
                      </a:pPr>
                      <a:r>
                        <a:rPr lang="en-US" sz="4000" dirty="0" err="1">
                          <a:effectLst/>
                        </a:rPr>
                        <a:t>Điểm</a:t>
                      </a:r>
                      <a:r>
                        <a:rPr lang="en-US" sz="4000" dirty="0">
                          <a:effectLst/>
                        </a:rPr>
                        <a:t> </a:t>
                      </a:r>
                      <a:r>
                        <a:rPr lang="en-US" sz="4000" dirty="0" err="1">
                          <a:effectLst/>
                        </a:rPr>
                        <a:t>trung</a:t>
                      </a:r>
                      <a:r>
                        <a:rPr lang="en-US" sz="4000" dirty="0">
                          <a:effectLst/>
                        </a:rPr>
                        <a:t> </a:t>
                      </a:r>
                      <a:r>
                        <a:rPr lang="en-US" sz="4000" dirty="0" err="1">
                          <a:effectLst/>
                        </a:rPr>
                        <a:t>bình</a:t>
                      </a:r>
                      <a:r>
                        <a:rPr lang="en-US" sz="4000" dirty="0">
                          <a:effectLst/>
                        </a:rPr>
                        <a:t> </a:t>
                      </a:r>
                      <a:r>
                        <a:rPr lang="en-US" sz="4000" dirty="0" err="1">
                          <a:effectLst/>
                        </a:rPr>
                        <a:t>chung</a:t>
                      </a:r>
                      <a:r>
                        <a:rPr lang="en-US" sz="4000" dirty="0">
                          <a:effectLst/>
                        </a:rPr>
                        <a:t> </a:t>
                      </a:r>
                      <a:r>
                        <a:rPr lang="en-US" sz="4000" dirty="0" err="1">
                          <a:effectLst/>
                        </a:rPr>
                        <a:t>môn</a:t>
                      </a:r>
                      <a:r>
                        <a:rPr lang="en-US" sz="4000" dirty="0">
                          <a:effectLst/>
                        </a:rPr>
                        <a:t> </a:t>
                      </a:r>
                      <a:r>
                        <a:rPr lang="en-US" sz="4000" dirty="0" err="1">
                          <a:effectLst/>
                        </a:rPr>
                        <a:t>toán</a:t>
                      </a:r>
                      <a:r>
                        <a:rPr lang="en-US" sz="4000" dirty="0">
                          <a:effectLst/>
                        </a:rPr>
                        <a:t> </a:t>
                      </a:r>
                      <a:r>
                        <a:rPr lang="en-US" sz="4000" dirty="0" err="1">
                          <a:effectLst/>
                        </a:rPr>
                        <a:t>thi</a:t>
                      </a:r>
                      <a:r>
                        <a:rPr lang="en-US" sz="4000" dirty="0">
                          <a:effectLst/>
                        </a:rPr>
                        <a:t> </a:t>
                      </a:r>
                      <a:r>
                        <a:rPr lang="en-US" sz="4000" dirty="0" err="1">
                          <a:effectLst/>
                        </a:rPr>
                        <a:t>vào</a:t>
                      </a:r>
                      <a:r>
                        <a:rPr lang="en-US" sz="4000" dirty="0">
                          <a:effectLst/>
                        </a:rPr>
                        <a:t> 10</a:t>
                      </a:r>
                      <a:endParaRPr lang="en-US" sz="4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fontAlgn="t">
                        <a:lnSpc>
                          <a:spcPct val="150000"/>
                        </a:lnSpc>
                        <a:spcBef>
                          <a:spcPts val="1200"/>
                        </a:spcBef>
                        <a:spcAft>
                          <a:spcPts val="0"/>
                        </a:spcAft>
                        <a:tabLst>
                          <a:tab pos="457200" algn="l"/>
                        </a:tabLst>
                      </a:pPr>
                      <a:r>
                        <a:rPr lang="en-US" sz="4000" dirty="0">
                          <a:effectLst/>
                        </a:rPr>
                        <a:t>7,86</a:t>
                      </a:r>
                      <a:endParaRPr lang="en-US" sz="40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1647027"/>
                  </a:ext>
                </a:extLst>
              </a:tr>
            </a:tbl>
          </a:graphicData>
        </a:graphic>
      </p:graphicFrame>
      <p:pic>
        <p:nvPicPr>
          <p:cNvPr id="9" name="Picture 8">
            <a:extLst>
              <a:ext uri="{FF2B5EF4-FFF2-40B4-BE49-F238E27FC236}">
                <a16:creationId xmlns:a16="http://schemas.microsoft.com/office/drawing/2014/main" id="{8F4D22E0-7DC9-4F29-88E9-B5F434ECA1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91" y="495299"/>
            <a:ext cx="2552700" cy="2552700"/>
          </a:xfrm>
          <a:prstGeom prst="rect">
            <a:avLst/>
          </a:prstGeom>
        </p:spPr>
      </p:pic>
    </p:spTree>
    <p:extLst>
      <p:ext uri="{BB962C8B-B14F-4D97-AF65-F5344CB8AC3E}">
        <p14:creationId xmlns:p14="http://schemas.microsoft.com/office/powerpoint/2010/main" val="33219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811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10" name="Group 19"/>
          <p:cNvGraphicFramePr>
            <a:graphicFrameLocks noGrp="1"/>
          </p:cNvGraphicFramePr>
          <p:nvPr/>
        </p:nvGraphicFramePr>
        <p:xfrm>
          <a:off x="1962000" y="1360194"/>
          <a:ext cx="15087600" cy="8107656"/>
        </p:xfrm>
        <a:graphic>
          <a:graphicData uri="http://schemas.openxmlformats.org/drawingml/2006/table">
            <a:tbl>
              <a:tblPr/>
              <a:tblGrid>
                <a:gridCol w="34290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7391400">
                  <a:extLst>
                    <a:ext uri="{9D8B030D-6E8A-4147-A177-3AD203B41FA5}">
                      <a16:colId xmlns:a16="http://schemas.microsoft.com/office/drawing/2014/main" val="20002"/>
                    </a:ext>
                  </a:extLst>
                </a:gridCol>
              </a:tblGrid>
              <a:tr h="1041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rPr>
                        <a:t>B</a:t>
                      </a:r>
                      <a:r>
                        <a:rPr kumimoji="0" lang="en-US" altLang="vi-VN" sz="4000" b="1" i="0" u="none" strike="noStrike" cap="none" normalizeH="0" baseline="0" dirty="0" err="1">
                          <a:ln>
                            <a:noFill/>
                          </a:ln>
                          <a:solidFill>
                            <a:srgbClr val="800000"/>
                          </a:solidFill>
                          <a:effectLst/>
                          <a:latin typeface="Arial" panose="020B0604020202020204" pitchFamily="34" charset="0"/>
                          <a:cs typeface="Arial" panose="020B0604020202020204" pitchFamily="34" charset="0"/>
                        </a:rPr>
                        <a:t>ước</a:t>
                      </a:r>
                      <a:r>
                        <a:rPr kumimoji="0" lang="en-US"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4000" b="1" i="0" u="none" strike="noStrike" cap="none" normalizeH="0" baseline="0" dirty="0" err="1">
                          <a:ln>
                            <a:noFill/>
                          </a:ln>
                          <a:solidFill>
                            <a:srgbClr val="800000"/>
                          </a:solidFill>
                          <a:effectLst/>
                          <a:latin typeface="Arial" panose="020B0604020202020204" pitchFamily="34" charset="0"/>
                          <a:cs typeface="Arial" panose="020B0604020202020204" pitchFamily="34" charset="0"/>
                        </a:rPr>
                        <a:t>thực</a:t>
                      </a:r>
                      <a:r>
                        <a:rPr kumimoji="0" lang="en-US"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rPr>
                        <a:t> </a:t>
                      </a:r>
                      <a:r>
                        <a:rPr kumimoji="0" lang="en-US" altLang="vi-VN" sz="4000" b="1" i="0" u="none" strike="noStrike" cap="none" normalizeH="0" baseline="0" dirty="0" err="1">
                          <a:ln>
                            <a:noFill/>
                          </a:ln>
                          <a:solidFill>
                            <a:srgbClr val="800000"/>
                          </a:solidFill>
                          <a:effectLst/>
                          <a:latin typeface="Arial" panose="020B0604020202020204" pitchFamily="34" charset="0"/>
                          <a:cs typeface="Arial" panose="020B0604020202020204" pitchFamily="34" charset="0"/>
                        </a:rPr>
                        <a:t>hiện</a:t>
                      </a:r>
                      <a:endParaRPr kumimoji="0" lang="en-US"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T="45714" marB="4571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4000" b="1" i="0" u="none" strike="noStrike" cap="none" normalizeH="0" baseline="0" dirty="0" err="1">
                          <a:ln>
                            <a:noFill/>
                          </a:ln>
                          <a:solidFill>
                            <a:srgbClr val="800000"/>
                          </a:solidFill>
                          <a:effectLst/>
                          <a:latin typeface="Arial" panose="020B0604020202020204" pitchFamily="34" charset="0"/>
                          <a:cs typeface="Times New Roman" panose="02020603050405020304" pitchFamily="18" charset="0"/>
                        </a:rPr>
                        <a:t>Thời</a:t>
                      </a:r>
                      <a:r>
                        <a:rPr kumimoji="0" lang="en-US" altLang="vi-VN" sz="40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 </a:t>
                      </a:r>
                      <a:r>
                        <a:rPr kumimoji="0" lang="en-US" altLang="vi-VN" sz="4000" b="1" i="0" u="none" strike="noStrike" cap="none" normalizeH="0" baseline="0" dirty="0" err="1">
                          <a:ln>
                            <a:noFill/>
                          </a:ln>
                          <a:solidFill>
                            <a:srgbClr val="800000"/>
                          </a:solidFill>
                          <a:effectLst/>
                          <a:latin typeface="Arial" panose="020B0604020202020204" pitchFamily="34" charset="0"/>
                          <a:cs typeface="Times New Roman" panose="02020603050405020304" pitchFamily="18" charset="0"/>
                        </a:rPr>
                        <a:t>gian</a:t>
                      </a:r>
                      <a:r>
                        <a:rPr kumimoji="0" lang="en-US" altLang="vi-VN" sz="40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4000" b="1" i="0" u="none" strike="noStrike" cap="none" normalizeH="0" baseline="0" dirty="0" err="1">
                          <a:ln>
                            <a:noFill/>
                          </a:ln>
                          <a:solidFill>
                            <a:srgbClr val="800000"/>
                          </a:solidFill>
                          <a:effectLst/>
                          <a:latin typeface="Arial" panose="020B0604020202020204" pitchFamily="34" charset="0"/>
                          <a:cs typeface="Times New Roman" panose="02020603050405020304" pitchFamily="18" charset="0"/>
                        </a:rPr>
                        <a:t>hình</a:t>
                      </a:r>
                      <a:r>
                        <a:rPr kumimoji="0" lang="en-US" altLang="vi-VN" sz="40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 </a:t>
                      </a:r>
                      <a:r>
                        <a:rPr kumimoji="0" lang="en-US" altLang="vi-VN" sz="4000" b="1" i="0" u="none" strike="noStrike" cap="none" normalizeH="0" baseline="0" dirty="0" err="1">
                          <a:ln>
                            <a:noFill/>
                          </a:ln>
                          <a:solidFill>
                            <a:srgbClr val="800000"/>
                          </a:solidFill>
                          <a:effectLst/>
                          <a:latin typeface="Arial" panose="020B0604020202020204" pitchFamily="34" charset="0"/>
                          <a:cs typeface="Times New Roman" panose="02020603050405020304" pitchFamily="18" charset="0"/>
                        </a:rPr>
                        <a:t>thức</a:t>
                      </a:r>
                      <a:endParaRPr kumimoji="0" lang="en-US" altLang="vi-VN" sz="4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T="45714" marB="4571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4000" b="1" i="0" u="none" strike="noStrike" cap="none" normalizeH="0" baseline="0" dirty="0" err="1">
                          <a:ln>
                            <a:noFill/>
                          </a:ln>
                          <a:solidFill>
                            <a:srgbClr val="800000"/>
                          </a:solidFill>
                          <a:effectLst/>
                          <a:latin typeface="Arial" panose="020B0604020202020204" pitchFamily="34" charset="0"/>
                          <a:cs typeface="Arial" panose="020B0604020202020204" pitchFamily="34" charset="0"/>
                        </a:rPr>
                        <a:t>Mục</a:t>
                      </a:r>
                      <a:r>
                        <a:rPr kumimoji="0" lang="en-US"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rPr>
                        <a:t> </a:t>
                      </a:r>
                      <a:r>
                        <a:rPr kumimoji="0" lang="en-US" altLang="vi-VN" sz="4000" b="1" i="0" u="none" strike="noStrike" cap="none" normalizeH="0" baseline="0" dirty="0" err="1">
                          <a:ln>
                            <a:noFill/>
                          </a:ln>
                          <a:solidFill>
                            <a:srgbClr val="800000"/>
                          </a:solidFill>
                          <a:effectLst/>
                          <a:latin typeface="Arial" panose="020B0604020202020204" pitchFamily="34" charset="0"/>
                          <a:cs typeface="Arial" panose="020B0604020202020204" pitchFamily="34" charset="0"/>
                        </a:rPr>
                        <a:t>đích</a:t>
                      </a:r>
                      <a:endParaRPr kumimoji="0" lang="en-US" altLang="vi-VN" sz="4000" b="1"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T="45714" marB="4571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5296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1.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Ôn</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tập</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kiến</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thức</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cũ</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và</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tiếp</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cận</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kiến</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thức</a:t>
                      </a:r>
                      <a:r>
                        <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rPr>
                        <a:t> </a:t>
                      </a:r>
                      <a:r>
                        <a:rPr kumimoji="0" lang="en-US" altLang="vi-VN" sz="4000" b="1" i="1" u="none" strike="noStrike" cap="none" normalizeH="0" baseline="0" dirty="0" err="1">
                          <a:ln>
                            <a:noFill/>
                          </a:ln>
                          <a:solidFill>
                            <a:srgbClr val="003300"/>
                          </a:solidFill>
                          <a:effectLst/>
                          <a:latin typeface="Times New Roman" panose="02020603050405020304" pitchFamily="18" charset="0"/>
                          <a:cs typeface="Times New Roman" panose="02020603050405020304" pitchFamily="18" charset="0"/>
                        </a:rPr>
                        <a:t>mới</a:t>
                      </a: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4000" b="1" i="1" u="none" strike="noStrike" cap="none" normalizeH="0" baseline="0" dirty="0">
                        <a:ln>
                          <a:noFill/>
                        </a:ln>
                        <a:solidFill>
                          <a:srgbClr val="003300"/>
                        </a:solidFill>
                        <a:effectLst/>
                        <a:latin typeface="Times New Roman" panose="02020603050405020304" pitchFamily="18" charset="0"/>
                        <a:cs typeface="Arial" panose="020B0604020202020204" pitchFamily="34" charset="0"/>
                      </a:endParaRPr>
                    </a:p>
                  </a:txBody>
                  <a:tcPr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Trong</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hè</a:t>
                      </a:r>
                      <a:endPar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vi-VN"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Đề</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cương</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hướng</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dẫn</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tự</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0"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học</a:t>
                      </a:r>
                      <a:r>
                        <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vi-VN" sz="4000" b="0" i="0" u="none" strike="noStrike" cap="none" normalizeH="0" baseline="0" dirty="0">
                        <a:ln>
                          <a:noFill/>
                        </a:ln>
                        <a:solidFill>
                          <a:srgbClr val="000099"/>
                        </a:solidFill>
                        <a:effectLst/>
                        <a:latin typeface="Times New Roman" panose="02020603050405020304" pitchFamily="18" charset="0"/>
                        <a:cs typeface="Arial" panose="020B0604020202020204" pitchFamily="34" charset="0"/>
                      </a:endParaRPr>
                    </a:p>
                  </a:txBody>
                  <a:tcPr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Yêu</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cầu</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Ôn</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tập</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lại</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kiến</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thức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trọng</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tâm</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đã</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học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ở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lớp</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6, 7, 8.</a:t>
                      </a:r>
                    </a:p>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Tìm</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hiểu</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kiến</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thức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cơ</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bản</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10000"/>
                        </a:spcBef>
                        <a:spcAft>
                          <a:spcPct val="0"/>
                        </a:spcAft>
                        <a:buClrTx/>
                        <a:buSzTx/>
                        <a:buFontTx/>
                        <a:buNone/>
                        <a:tabLst/>
                      </a:pP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Giải</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được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các</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bài</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tập</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đơn</a:t>
                      </a:r>
                      <a:r>
                        <a:rPr kumimoji="0" lang="en-US"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vi-VN" sz="40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giản</a:t>
                      </a:r>
                      <a:endParaRPr kumimoji="0" lang="vi-VN" altLang="vi-VN" sz="40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T="45714" marB="4571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7064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22300"/>
            <a:ext cx="17907000" cy="10242400"/>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2300"/>
            <a:ext cx="802022" cy="1621736"/>
          </a:xfrm>
          <a:prstGeom prst="rect">
            <a:avLst/>
          </a:prstGeom>
        </p:spPr>
      </p:pic>
      <p:sp>
        <p:nvSpPr>
          <p:cNvPr id="10" name="Rectangle 184"/>
          <p:cNvSpPr>
            <a:spLocks noChangeArrowheads="1"/>
          </p:cNvSpPr>
          <p:nvPr/>
        </p:nvSpPr>
        <p:spPr bwMode="auto">
          <a:xfrm>
            <a:off x="4897677" y="114300"/>
            <a:ext cx="820872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tabLst>
                <a:tab pos="2286000" algn="l"/>
              </a:tabLst>
              <a:defRPr sz="3200">
                <a:solidFill>
                  <a:schemeClr val="tx1"/>
                </a:solidFill>
                <a:latin typeface="Arial" charset="0"/>
                <a:cs typeface="Arial" charset="0"/>
              </a:defRPr>
            </a:lvl1pPr>
            <a:lvl2pPr marL="742950" indent="-285750">
              <a:spcBef>
                <a:spcPct val="20000"/>
              </a:spcBef>
              <a:buChar char="–"/>
              <a:tabLst>
                <a:tab pos="2286000" algn="l"/>
              </a:tabLst>
              <a:defRPr sz="2800">
                <a:solidFill>
                  <a:schemeClr val="tx1"/>
                </a:solidFill>
                <a:latin typeface="Arial" charset="0"/>
                <a:cs typeface="Arial" charset="0"/>
              </a:defRPr>
            </a:lvl2pPr>
            <a:lvl3pPr marL="1143000" indent="-228600">
              <a:spcBef>
                <a:spcPct val="20000"/>
              </a:spcBef>
              <a:buChar char="•"/>
              <a:tabLst>
                <a:tab pos="2286000" algn="l"/>
              </a:tabLst>
              <a:defRPr sz="2400">
                <a:solidFill>
                  <a:schemeClr val="tx1"/>
                </a:solidFill>
                <a:latin typeface="Arial" charset="0"/>
                <a:cs typeface="Arial" charset="0"/>
              </a:defRPr>
            </a:lvl3pPr>
            <a:lvl4pPr marL="1600200" indent="-228600">
              <a:spcBef>
                <a:spcPct val="20000"/>
              </a:spcBef>
              <a:buChar char="–"/>
              <a:tabLst>
                <a:tab pos="2286000" algn="l"/>
              </a:tabLst>
              <a:defRPr sz="2000">
                <a:solidFill>
                  <a:schemeClr val="tx1"/>
                </a:solidFill>
                <a:latin typeface="Arial" charset="0"/>
                <a:cs typeface="Arial" charset="0"/>
              </a:defRPr>
            </a:lvl4pPr>
            <a:lvl5pPr marL="2057400" indent="-228600">
              <a:spcBef>
                <a:spcPct val="20000"/>
              </a:spcBef>
              <a:buChar char="»"/>
              <a:tabLst>
                <a:tab pos="22860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9pPr>
          </a:lstStyle>
          <a:p>
            <a:pPr algn="ctr">
              <a:spcBef>
                <a:spcPct val="0"/>
              </a:spcBef>
              <a:buFontTx/>
              <a:buNone/>
            </a:pPr>
            <a:r>
              <a:rPr lang="en-US" altLang="vi-VN" sz="2400" b="1" dirty="0">
                <a:solidFill>
                  <a:srgbClr val="FF0000"/>
                </a:solidFill>
              </a:rPr>
              <a:t>HƯỚNG DẪN TỰ HỌC HÈ 2020</a:t>
            </a:r>
            <a:r>
              <a:rPr lang="en-US" altLang="vi-VN" sz="2400" dirty="0">
                <a:solidFill>
                  <a:srgbClr val="FF0000"/>
                </a:solidFill>
              </a:rPr>
              <a:t> </a:t>
            </a:r>
          </a:p>
        </p:txBody>
      </p:sp>
      <mc:AlternateContent xmlns:mc="http://schemas.openxmlformats.org/markup-compatibility/2006" xmlns:a14="http://schemas.microsoft.com/office/drawing/2010/main">
        <mc:Choice Requires="a14">
          <p:graphicFrame>
            <p:nvGraphicFramePr>
              <p:cNvPr id="12" name="Group 31"/>
              <p:cNvGraphicFramePr>
                <a:graphicFrameLocks/>
              </p:cNvGraphicFramePr>
              <p:nvPr>
                <p:extLst/>
              </p:nvPr>
            </p:nvGraphicFramePr>
            <p:xfrm>
              <a:off x="533398" y="672380"/>
              <a:ext cx="17526002" cy="9425602"/>
            </p:xfrm>
            <a:graphic>
              <a:graphicData uri="http://schemas.openxmlformats.org/drawingml/2006/table">
                <a:tbl>
                  <a:tblPr/>
                  <a:tblGrid>
                    <a:gridCol w="2708564">
                      <a:extLst>
                        <a:ext uri="{9D8B030D-6E8A-4147-A177-3AD203B41FA5}">
                          <a16:colId xmlns:a16="http://schemas.microsoft.com/office/drawing/2014/main" val="20000"/>
                        </a:ext>
                      </a:extLst>
                    </a:gridCol>
                    <a:gridCol w="5735782">
                      <a:extLst>
                        <a:ext uri="{9D8B030D-6E8A-4147-A177-3AD203B41FA5}">
                          <a16:colId xmlns:a16="http://schemas.microsoft.com/office/drawing/2014/main" val="20001"/>
                        </a:ext>
                      </a:extLst>
                    </a:gridCol>
                    <a:gridCol w="9081656">
                      <a:extLst>
                        <a:ext uri="{9D8B030D-6E8A-4147-A177-3AD203B41FA5}">
                          <a16:colId xmlns:a16="http://schemas.microsoft.com/office/drawing/2014/main" val="20002"/>
                        </a:ext>
                      </a:extLst>
                    </a:gridCol>
                  </a:tblGrid>
                  <a:tr h="469904">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THỜI GIAN</a:t>
                          </a:r>
                          <a:endParaRPr kumimoji="0" lang="en-US" altLang="vi-VN" sz="25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NỘI DUNG</a:t>
                          </a:r>
                          <a:endParaRPr kumimoji="0" lang="en-US" altLang="vi-VN" sz="25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YÊU CẦU CẦN ĐẠT</a:t>
                          </a:r>
                          <a:endParaRPr kumimoji="0" lang="en-US" altLang="vi-VN" sz="2500" b="0" i="0" u="none" strike="noStrike" cap="none" normalizeH="0" baseline="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53917">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3,</a:t>
                          </a:r>
                          <a:r>
                            <a:rPr kumimoji="0" lang="vi-VN"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4</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tháng</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vi-VN"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6</a:t>
                          </a:r>
                          <a:endPar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(18/6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đến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30/6)</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lớp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7),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hằng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đẳng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lớp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8)</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nghĩa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so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lí</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Pytago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trường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hợp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đồng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tam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góc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vuông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chiếu</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endPar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sô</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âm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được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âm</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Thuộc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lòng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hằng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đẳng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tập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hiểu</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CBHSH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Biết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so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*Hình học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Thuộc các định lí Pytago, các trường hợp đồng dạng của hai tam giác, của tam giác vuông.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Biết tìm ra hệ thức giữa cạnh góc vuông và hình chiếu. Giải được bài tập tính độ dài cạnh</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27320">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1-tháng 7</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hằng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đẳng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2600" i="1" kern="1200" smtClean="0">
                                      <a:solidFill>
                                        <a:srgbClr val="0070C0"/>
                                      </a:solidFill>
                                      <a:effectLst/>
                                      <a:latin typeface="Cambria Math" panose="02040503050406030204" pitchFamily="18" charset="0"/>
                                      <a:ea typeface="+mn-ea"/>
                                      <a:cs typeface="Arial" panose="020B0604020202020204" pitchFamily="34" charset="0"/>
                                    </a:rPr>
                                  </m:ctrlPr>
                                </m:radPr>
                                <m:deg/>
                                <m:e>
                                  <m:sSup>
                                    <m:sSupPr>
                                      <m:ctrlPr>
                                        <a:rPr lang="vi-VN" sz="2600" i="1" kern="1200">
                                          <a:solidFill>
                                            <a:srgbClr val="0070C0"/>
                                          </a:solidFill>
                                          <a:effectLst/>
                                          <a:latin typeface="Cambria Math" panose="02040503050406030204" pitchFamily="18" charset="0"/>
                                          <a:ea typeface="+mn-ea"/>
                                          <a:cs typeface="Arial" panose="020B0604020202020204" pitchFamily="34" charset="0"/>
                                        </a:rPr>
                                      </m:ctrlPr>
                                    </m:sSupPr>
                                    <m:e>
                                      <m:r>
                                        <a:rPr lang="en-US" sz="2600" i="1" kern="1200">
                                          <a:solidFill>
                                            <a:srgbClr val="0070C0"/>
                                          </a:solidFill>
                                          <a:effectLst/>
                                          <a:latin typeface="Cambria Math"/>
                                          <a:ea typeface="+mn-ea"/>
                                          <a:cs typeface="Arial" panose="020B0604020202020204" pitchFamily="34" charset="0"/>
                                        </a:rPr>
                                        <m:t>𝐴</m:t>
                                      </m:r>
                                    </m:e>
                                    <m:sup>
                                      <m:r>
                                        <a:rPr lang="en-US" sz="2600" i="1" kern="1200">
                                          <a:solidFill>
                                            <a:srgbClr val="0070C0"/>
                                          </a:solidFill>
                                          <a:effectLst/>
                                          <a:latin typeface="Cambria Math"/>
                                          <a:ea typeface="+mn-ea"/>
                                          <a:cs typeface="Arial" panose="020B0604020202020204" pitchFamily="34" charset="0"/>
                                        </a:rPr>
                                        <m:t>2</m:t>
                                      </m:r>
                                    </m:sup>
                                  </m:sSup>
                                </m:e>
                              </m:rad>
                            </m:oMath>
                          </a14:m>
                          <a:r>
                            <a:rPr lang="en-US" sz="2600" kern="1200" dirty="0">
                              <a:solidFill>
                                <a:srgbClr val="0070C0"/>
                              </a:solidFill>
                              <a:effectLst/>
                              <a:latin typeface="Arial" panose="020B0604020202020204" pitchFamily="34" charset="0"/>
                              <a:ea typeface="+mn-ea"/>
                              <a:cs typeface="Arial" panose="020B0604020202020204" pitchFamily="34" charset="0"/>
                            </a:rPr>
                            <a:t>=</a:t>
                          </a:r>
                          <a14:m>
                            <m:oMath xmlns:m="http://schemas.openxmlformats.org/officeDocument/2006/math">
                              <m:d>
                                <m:dPr>
                                  <m:begChr m:val="|"/>
                                  <m:endChr m:val="|"/>
                                  <m:ctrlPr>
                                    <a:rPr lang="vi-VN" sz="2600" i="1" kern="1200">
                                      <a:solidFill>
                                        <a:srgbClr val="0070C0"/>
                                      </a:solidFill>
                                      <a:effectLst/>
                                      <a:latin typeface="Cambria Math" panose="02040503050406030204" pitchFamily="18" charset="0"/>
                                      <a:ea typeface="+mn-ea"/>
                                      <a:cs typeface="Arial" panose="020B0604020202020204" pitchFamily="34" charset="0"/>
                                    </a:rPr>
                                  </m:ctrlPr>
                                </m:dPr>
                                <m:e>
                                  <m:r>
                                    <a:rPr lang="en-US" sz="2600" i="1" kern="1200">
                                      <a:solidFill>
                                        <a:srgbClr val="0070C0"/>
                                      </a:solidFill>
                                      <a:effectLst/>
                                      <a:latin typeface="Cambria Math"/>
                                      <a:ea typeface="+mn-ea"/>
                                      <a:cs typeface="Arial" panose="020B0604020202020204" pitchFamily="34" charset="0"/>
                                    </a:rPr>
                                    <m:t>𝐴</m:t>
                                  </m:r>
                                </m:e>
                              </m:d>
                            </m:oMath>
                          </a14:m>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đường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cao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tam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vuông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endPar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thành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thạo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liên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tự</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cộng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nhân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biến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đổi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tương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nhất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Biết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điều</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kiện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Áp dụng làm các bài tập cơ bản ( </a:t>
                          </a:r>
                          <a:r>
                            <a:rPr kumimoji="0" lang="da-DK"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biểu thức chỉ có số) </a:t>
                          </a: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áp dụng HĐT </a:t>
                          </a:r>
                          <a14:m>
                            <m:oMath xmlns:m="http://schemas.openxmlformats.org/officeDocument/2006/math">
                              <m:rad>
                                <m:radPr>
                                  <m:degHide m:val="on"/>
                                  <m:ctrlPr>
                                    <a:rPr lang="vi-VN" sz="2600" i="1" kern="1200" smtClean="0">
                                      <a:solidFill>
                                        <a:srgbClr val="0070C0"/>
                                      </a:solidFill>
                                      <a:effectLst/>
                                      <a:latin typeface="Cambria Math" panose="02040503050406030204" pitchFamily="18" charset="0"/>
                                      <a:ea typeface="+mn-ea"/>
                                      <a:cs typeface="Arial" panose="020B0604020202020204" pitchFamily="34" charset="0"/>
                                    </a:rPr>
                                  </m:ctrlPr>
                                </m:radPr>
                                <m:deg/>
                                <m:e>
                                  <m:sSup>
                                    <m:sSupPr>
                                      <m:ctrlPr>
                                        <a:rPr lang="vi-VN" sz="2600" i="1" kern="1200">
                                          <a:solidFill>
                                            <a:srgbClr val="0070C0"/>
                                          </a:solidFill>
                                          <a:effectLst/>
                                          <a:latin typeface="Cambria Math" panose="02040503050406030204" pitchFamily="18" charset="0"/>
                                          <a:ea typeface="+mn-ea"/>
                                          <a:cs typeface="Arial" panose="020B0604020202020204" pitchFamily="34" charset="0"/>
                                        </a:rPr>
                                      </m:ctrlPr>
                                    </m:sSupPr>
                                    <m:e>
                                      <m:r>
                                        <a:rPr lang="en-US" sz="2600" i="1" kern="1200">
                                          <a:solidFill>
                                            <a:srgbClr val="0070C0"/>
                                          </a:solidFill>
                                          <a:effectLst/>
                                          <a:latin typeface="Cambria Math"/>
                                          <a:ea typeface="+mn-ea"/>
                                          <a:cs typeface="Arial" panose="020B0604020202020204" pitchFamily="34" charset="0"/>
                                        </a:rPr>
                                        <m:t>𝐴</m:t>
                                      </m:r>
                                    </m:e>
                                    <m:sup>
                                      <m:r>
                                        <a:rPr lang="en-US" sz="2600" i="1" kern="1200">
                                          <a:solidFill>
                                            <a:srgbClr val="0070C0"/>
                                          </a:solidFill>
                                          <a:effectLst/>
                                          <a:latin typeface="Cambria Math"/>
                                          <a:ea typeface="+mn-ea"/>
                                          <a:cs typeface="Arial" panose="020B0604020202020204" pitchFamily="34" charset="0"/>
                                        </a:rPr>
                                        <m:t>2</m:t>
                                      </m:r>
                                    </m:sup>
                                  </m:sSup>
                                </m:e>
                              </m:rad>
                            </m:oMath>
                          </a14:m>
                          <a:r>
                            <a:rPr lang="en-US" sz="2600" kern="1200" dirty="0">
                              <a:solidFill>
                                <a:srgbClr val="0070C0"/>
                              </a:solidFill>
                              <a:effectLst/>
                              <a:latin typeface="Arial" panose="020B0604020202020204" pitchFamily="34" charset="0"/>
                              <a:ea typeface="+mn-ea"/>
                              <a:cs typeface="Arial" panose="020B0604020202020204" pitchFamily="34" charset="0"/>
                            </a:rPr>
                            <a:t>=</a:t>
                          </a:r>
                          <a14:m>
                            <m:oMath xmlns:m="http://schemas.openxmlformats.org/officeDocument/2006/math">
                              <m:d>
                                <m:dPr>
                                  <m:begChr m:val="|"/>
                                  <m:endChr m:val="|"/>
                                  <m:ctrlPr>
                                    <a:rPr lang="vi-VN" sz="2600" i="1" kern="1200">
                                      <a:solidFill>
                                        <a:srgbClr val="0070C0"/>
                                      </a:solidFill>
                                      <a:effectLst/>
                                      <a:latin typeface="Cambria Math" panose="02040503050406030204" pitchFamily="18" charset="0"/>
                                      <a:ea typeface="+mn-ea"/>
                                      <a:cs typeface="Arial" panose="020B0604020202020204" pitchFamily="34" charset="0"/>
                                    </a:rPr>
                                  </m:ctrlPr>
                                </m:dPr>
                                <m:e>
                                  <m:r>
                                    <a:rPr lang="en-US" sz="2600" i="1" kern="1200">
                                      <a:solidFill>
                                        <a:srgbClr val="0070C0"/>
                                      </a:solidFill>
                                      <a:effectLst/>
                                      <a:latin typeface="Cambria Math"/>
                                      <a:ea typeface="+mn-ea"/>
                                      <a:cs typeface="Arial" panose="020B0604020202020204" pitchFamily="34" charset="0"/>
                                    </a:rPr>
                                    <m:t>𝐴</m:t>
                                  </m:r>
                                </m:e>
                              </m:d>
                            </m:oMath>
                          </a14:m>
                          <a:endPar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*Hình học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Biết tìm ra hệ thức giữa cạnh và đường cao trong tam giác vuông. Giải được bài tập tính độ dài cạnh</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2" name="Group 31"/>
              <p:cNvGraphicFramePr>
                <a:graphicFrameLocks/>
              </p:cNvGraphicFramePr>
              <p:nvPr>
                <p:extLst>
                  <p:ext uri="{D42A27DB-BD31-4B8C-83A1-F6EECF244321}">
                    <p14:modId xmlns:p14="http://schemas.microsoft.com/office/powerpoint/2010/main" val="1377929434"/>
                  </p:ext>
                </p:extLst>
              </p:nvPr>
            </p:nvGraphicFramePr>
            <p:xfrm>
              <a:off x="533398" y="672380"/>
              <a:ext cx="17526002" cy="9425602"/>
            </p:xfrm>
            <a:graphic>
              <a:graphicData uri="http://schemas.openxmlformats.org/drawingml/2006/table">
                <a:tbl>
                  <a:tblPr/>
                  <a:tblGrid>
                    <a:gridCol w="2708564">
                      <a:extLst>
                        <a:ext uri="{9D8B030D-6E8A-4147-A177-3AD203B41FA5}">
                          <a16:colId xmlns:a16="http://schemas.microsoft.com/office/drawing/2014/main" xmlns:a14="http://schemas.microsoft.com/office/drawing/2010/main" xmlns="" val="20000"/>
                        </a:ext>
                      </a:extLst>
                    </a:gridCol>
                    <a:gridCol w="5735782">
                      <a:extLst>
                        <a:ext uri="{9D8B030D-6E8A-4147-A177-3AD203B41FA5}">
                          <a16:colId xmlns:a16="http://schemas.microsoft.com/office/drawing/2014/main" xmlns:a14="http://schemas.microsoft.com/office/drawing/2010/main" xmlns="" val="20001"/>
                        </a:ext>
                      </a:extLst>
                    </a:gridCol>
                    <a:gridCol w="9081656">
                      <a:extLst>
                        <a:ext uri="{9D8B030D-6E8A-4147-A177-3AD203B41FA5}">
                          <a16:colId xmlns:a16="http://schemas.microsoft.com/office/drawing/2014/main" xmlns:a14="http://schemas.microsoft.com/office/drawing/2010/main" xmlns="" val="20002"/>
                        </a:ext>
                      </a:extLst>
                    </a:gridCol>
                  </a:tblGrid>
                  <a:tr h="472412">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THỜI GIAN</a:t>
                          </a:r>
                          <a:endParaRPr kumimoji="0" lang="en-US" altLang="vi-VN" sz="25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NỘI DUNG</a:t>
                          </a:r>
                          <a:endParaRPr kumimoji="0" lang="en-US" altLang="vi-VN" sz="25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5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YÊU CẦU CẦN ĐẠT</a:t>
                          </a:r>
                          <a:endParaRPr kumimoji="0" lang="en-US" altLang="vi-VN" sz="2500" b="0" i="0" u="none" strike="noStrike" cap="none" normalizeH="0" baseline="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0"/>
                      </a:ext>
                    </a:extLst>
                  </a:tr>
                  <a:tr h="4846292">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3,</a:t>
                          </a:r>
                          <a:r>
                            <a:rPr kumimoji="0" lang="vi-VN"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4</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tháng</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vi-VN"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6</a:t>
                          </a:r>
                          <a:endPar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(18/6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đến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30/6)</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lớp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7),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hằng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đẳng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lớp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8)</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nghĩa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so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lí</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Pytago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trường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hợp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đồng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tam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2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góc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vuông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chiếu</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Đại</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endPar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sô</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âm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được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không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âm</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Thuộc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lòng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hằng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đẳng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đáng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nhớ</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vào</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tập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hiểu</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khái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niệm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CBHSH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Biết</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so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endParaRPr kumimoji="0" lang="en-US"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*Hình học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Thuộc các định lí Pytago, các trường hợp đồng dạng của hai tam giác, của tam giác vuông.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26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Biết tìm ra hệ thức giữa cạnh góc vuông và hình chiếu. Giải được bài tập tính độ dài cạnh</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1"/>
                      </a:ext>
                    </a:extLst>
                  </a:tr>
                  <a:tr h="4106898">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6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26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1-tháng 7</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vi-VN"/>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rotWithShape="1">
                          <a:blip r:embed="rId6"/>
                          <a:stretch>
                            <a:fillRect l="-47771" t="-130564" r="-160085" b="-3858"/>
                          </a:stretch>
                        </a:blipFill>
                      </a:tcPr>
                    </a:tc>
                    <a:tc>
                      <a:txBody>
                        <a:bodyPr/>
                        <a:lstStyle/>
                        <a:p>
                          <a:endParaRPr lang="vi-VN"/>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rotWithShape="1">
                          <a:blip r:embed="rId6"/>
                          <a:stretch>
                            <a:fillRect l="-93423" t="-130564" r="-1208" b="-3858"/>
                          </a:stretch>
                        </a:blipFill>
                      </a:tcPr>
                    </a:tc>
                    <a:extLst>
                      <a:ext uri="{0D108BD9-81ED-4DB2-BD59-A6C34878D82A}">
                        <a16:rowId xmlns:a16="http://schemas.microsoft.com/office/drawing/2014/main" xmlns:a14="http://schemas.microsoft.com/office/drawing/2010/main" xmlns="" val="10002"/>
                      </a:ext>
                    </a:extLst>
                  </a:tr>
                </a:tbl>
              </a:graphicData>
            </a:graphic>
          </p:graphicFrame>
        </mc:Fallback>
      </mc:AlternateContent>
    </p:spTree>
    <p:extLst>
      <p:ext uri="{BB962C8B-B14F-4D97-AF65-F5344CB8AC3E}">
        <p14:creationId xmlns:p14="http://schemas.microsoft.com/office/powerpoint/2010/main" val="2586196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0"/>
            <a:ext cx="17907000" cy="99690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881538" y="87630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0" name="Rectangle 184"/>
          <p:cNvSpPr>
            <a:spLocks noChangeArrowheads="1"/>
          </p:cNvSpPr>
          <p:nvPr/>
        </p:nvSpPr>
        <p:spPr bwMode="auto">
          <a:xfrm>
            <a:off x="4516676" y="161134"/>
            <a:ext cx="820872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tabLst>
                <a:tab pos="2286000" algn="l"/>
              </a:tabLst>
              <a:defRPr sz="3200">
                <a:solidFill>
                  <a:schemeClr val="tx1"/>
                </a:solidFill>
                <a:latin typeface="Arial" charset="0"/>
                <a:cs typeface="Arial" charset="0"/>
              </a:defRPr>
            </a:lvl1pPr>
            <a:lvl2pPr marL="742950" indent="-285750">
              <a:spcBef>
                <a:spcPct val="20000"/>
              </a:spcBef>
              <a:buChar char="–"/>
              <a:tabLst>
                <a:tab pos="2286000" algn="l"/>
              </a:tabLst>
              <a:defRPr sz="2800">
                <a:solidFill>
                  <a:schemeClr val="tx1"/>
                </a:solidFill>
                <a:latin typeface="Arial" charset="0"/>
                <a:cs typeface="Arial" charset="0"/>
              </a:defRPr>
            </a:lvl2pPr>
            <a:lvl3pPr marL="1143000" indent="-228600">
              <a:spcBef>
                <a:spcPct val="20000"/>
              </a:spcBef>
              <a:buChar char="•"/>
              <a:tabLst>
                <a:tab pos="2286000" algn="l"/>
              </a:tabLst>
              <a:defRPr sz="2400">
                <a:solidFill>
                  <a:schemeClr val="tx1"/>
                </a:solidFill>
                <a:latin typeface="Arial" charset="0"/>
                <a:cs typeface="Arial" charset="0"/>
              </a:defRPr>
            </a:lvl3pPr>
            <a:lvl4pPr marL="1600200" indent="-228600">
              <a:spcBef>
                <a:spcPct val="20000"/>
              </a:spcBef>
              <a:buChar char="–"/>
              <a:tabLst>
                <a:tab pos="2286000" algn="l"/>
              </a:tabLst>
              <a:defRPr sz="2000">
                <a:solidFill>
                  <a:schemeClr val="tx1"/>
                </a:solidFill>
                <a:latin typeface="Arial" charset="0"/>
                <a:cs typeface="Arial" charset="0"/>
              </a:defRPr>
            </a:lvl4pPr>
            <a:lvl5pPr marL="2057400" indent="-228600">
              <a:spcBef>
                <a:spcPct val="20000"/>
              </a:spcBef>
              <a:buChar char="»"/>
              <a:tabLst>
                <a:tab pos="22860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286000" algn="l"/>
              </a:tabLst>
              <a:defRPr sz="2000">
                <a:solidFill>
                  <a:schemeClr val="tx1"/>
                </a:solidFill>
                <a:latin typeface="Arial" charset="0"/>
                <a:cs typeface="Arial" charset="0"/>
              </a:defRPr>
            </a:lvl9pPr>
          </a:lstStyle>
          <a:p>
            <a:pPr algn="ctr">
              <a:spcBef>
                <a:spcPct val="0"/>
              </a:spcBef>
              <a:buFontTx/>
              <a:buNone/>
            </a:pPr>
            <a:r>
              <a:rPr lang="en-US" altLang="vi-VN" sz="2400" b="1" dirty="0">
                <a:solidFill>
                  <a:srgbClr val="FF0000"/>
                </a:solidFill>
              </a:rPr>
              <a:t>HƯỚNG DẪN TỰ HỌC HÈ 2020</a:t>
            </a:r>
            <a:r>
              <a:rPr lang="en-US" altLang="vi-VN" sz="2400" dirty="0">
                <a:solidFill>
                  <a:srgbClr val="FF0000"/>
                </a:solidFill>
              </a:rPr>
              <a:t> </a:t>
            </a:r>
          </a:p>
        </p:txBody>
      </p:sp>
      <p:graphicFrame>
        <p:nvGraphicFramePr>
          <p:cNvPr id="12" name="Group 31"/>
          <p:cNvGraphicFramePr>
            <a:graphicFrameLocks/>
          </p:cNvGraphicFramePr>
          <p:nvPr>
            <p:extLst/>
          </p:nvPr>
        </p:nvGraphicFramePr>
        <p:xfrm>
          <a:off x="629610" y="783933"/>
          <a:ext cx="17353590" cy="9052476"/>
        </p:xfrm>
        <a:graphic>
          <a:graphicData uri="http://schemas.openxmlformats.org/drawingml/2006/table">
            <a:tbl>
              <a:tblPr/>
              <a:tblGrid>
                <a:gridCol w="3123311">
                  <a:extLst>
                    <a:ext uri="{9D8B030D-6E8A-4147-A177-3AD203B41FA5}">
                      <a16:colId xmlns:a16="http://schemas.microsoft.com/office/drawing/2014/main" val="20000"/>
                    </a:ext>
                  </a:extLst>
                </a:gridCol>
                <a:gridCol w="6087883">
                  <a:extLst>
                    <a:ext uri="{9D8B030D-6E8A-4147-A177-3AD203B41FA5}">
                      <a16:colId xmlns:a16="http://schemas.microsoft.com/office/drawing/2014/main" val="20001"/>
                    </a:ext>
                  </a:extLst>
                </a:gridCol>
                <a:gridCol w="8142396">
                  <a:extLst>
                    <a:ext uri="{9D8B030D-6E8A-4147-A177-3AD203B41FA5}">
                      <a16:colId xmlns:a16="http://schemas.microsoft.com/office/drawing/2014/main" val="20002"/>
                    </a:ext>
                  </a:extLst>
                </a:gridCol>
              </a:tblGrid>
              <a:tr h="469904">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THỜI GIAN</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NỘI DUNG</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YÊU CẦU CẦN ĐẠT</a:t>
                      </a:r>
                      <a:endParaRPr kumimoji="0" lang="en-US" altLang="vi-VN" sz="3200" b="0" i="0" u="none" strike="noStrike" cap="none" normalizeH="0" baseline="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76929">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32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vi-VN"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2,3</a:t>
                      </a:r>
                    </a:p>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tháng</a:t>
                      </a: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7</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endParaRPr kumimoji="0" lang="en-US" altLang="vi-VN" sz="32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pháp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thành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tử</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liên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chia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khai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biến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đổi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biểu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chứa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rút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gọn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thành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thạo</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pháp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thành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tử</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để</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tập</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hiểu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thuộc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lí</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liên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hệ</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nhân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chia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phép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khai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Thuộc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công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thừa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ra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ngoài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vào</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trong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dấu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khử</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mẫu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biểu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lấy</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trục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thức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ở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mẫu</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da-DK"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Áp dụng làm các bài tập cơ bản chỉ chứa số</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9981">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32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Tuần</a:t>
                      </a:r>
                      <a:r>
                        <a:rPr kumimoji="0" lang="en-US" altLang="vi-VN" sz="32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4-tháng 7</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Ôn</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nhất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chứa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ở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mẫu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bằng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lập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hiểu</a:t>
                      </a:r>
                      <a:r>
                        <a:rPr kumimoji="0" lang="en-US"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bằng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lập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trang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57 – SGK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tập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2)</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thành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thạo</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nhất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một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chứa</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ẩn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ở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mẫu</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Thuộc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lòng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bước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bằng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lập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Áp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bằng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lập</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phương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với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dạng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chuyển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động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năng</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suất</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tìm</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toán</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có</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nội</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dung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endParaRPr kumimoji="0" lang="en-US" altLang="vi-VN"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2606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811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0" name="WordArt 37"/>
          <p:cNvSpPr>
            <a:spLocks noChangeArrowheads="1" noChangeShapeType="1" noTextEdit="1"/>
          </p:cNvSpPr>
          <p:nvPr/>
        </p:nvSpPr>
        <p:spPr bwMode="auto">
          <a:xfrm>
            <a:off x="2590800" y="1447800"/>
            <a:ext cx="13030200" cy="1638300"/>
          </a:xfrm>
          <a:prstGeom prst="rect">
            <a:avLst/>
          </a:prstGeom>
        </p:spPr>
        <p:txBody>
          <a:bodyPr wrap="none" fromWordArt="1">
            <a:prstTxWarp prst="textPlain">
              <a:avLst>
                <a:gd name="adj" fmla="val 50287"/>
              </a:avLst>
            </a:prstTxWarp>
          </a:bodyPr>
          <a:lstStyle/>
          <a:p>
            <a:r>
              <a:rPr lang="vi-VN" sz="3600" kern="10" dirty="0">
                <a:ln w="9525">
                  <a:solidFill>
                    <a:srgbClr val="FF0000"/>
                  </a:solidFill>
                  <a:round/>
                  <a:headEnd/>
                  <a:tailEnd/>
                </a:ln>
                <a:solidFill>
                  <a:srgbClr val="CC0000"/>
                </a:solidFill>
                <a:effectLst>
                  <a:outerShdw dist="45791" dir="2021404" algn="ctr" rotWithShape="0">
                    <a:srgbClr val="B2B2B2">
                      <a:alpha val="79999"/>
                    </a:srgbClr>
                  </a:outerShdw>
                </a:effectLst>
                <a:latin typeface="Times New Roman"/>
                <a:cs typeface="Times New Roman"/>
              </a:rPr>
              <a:t>Vì sao cần hướng dẫn học sinh tiếp cận kiến thức trong hè ?</a:t>
            </a:r>
          </a:p>
        </p:txBody>
      </p:sp>
      <p:sp>
        <p:nvSpPr>
          <p:cNvPr id="7" name="Rectangle 6"/>
          <p:cNvSpPr/>
          <p:nvPr/>
        </p:nvSpPr>
        <p:spPr>
          <a:xfrm>
            <a:off x="2171700" y="3202809"/>
            <a:ext cx="15049500" cy="5909310"/>
          </a:xfrm>
          <a:prstGeom prst="rect">
            <a:avLst/>
          </a:prstGeom>
        </p:spPr>
        <p:txBody>
          <a:bodyPr wrap="square">
            <a:spAutoFit/>
          </a:bodyPr>
          <a:lstStyle/>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Tận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dụng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được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thời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gian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rảnh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trong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hè</a:t>
            </a:r>
            <a:r>
              <a:rPr lang="en-US" sz="5400" dirty="0">
                <a:solidFill>
                  <a:srgbClr val="0070C0"/>
                </a:solidFill>
                <a:latin typeface="Times New Roman" panose="02020603050405020304" pitchFamily="18" charset="0"/>
                <a:cs typeface="Times New Roman" panose="02020603050405020304" pitchFamily="18" charset="0"/>
              </a:rPr>
              <a:t>.</a:t>
            </a:r>
            <a:endParaRPr lang="vi-VN" sz="5400" dirty="0">
              <a:solidFill>
                <a:srgbClr val="0070C0"/>
              </a:solidFill>
              <a:latin typeface="Times New Roman" panose="02020603050405020304" pitchFamily="18" charset="0"/>
              <a:cs typeface="Times New Roman" panose="02020603050405020304" pitchFamily="18" charset="0"/>
            </a:endParaRPr>
          </a:p>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Tìm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hiểu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các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kiến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thức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lớp</a:t>
            </a:r>
            <a:r>
              <a:rPr lang="en-US" sz="5400" dirty="0">
                <a:solidFill>
                  <a:srgbClr val="0070C0"/>
                </a:solidFill>
                <a:latin typeface="Times New Roman" panose="02020603050405020304" pitchFamily="18" charset="0"/>
                <a:cs typeface="Times New Roman" panose="02020603050405020304" pitchFamily="18" charset="0"/>
              </a:rPr>
              <a:t> 9 </a:t>
            </a:r>
            <a:r>
              <a:rPr lang="en-US" sz="5400" dirty="0" err="1">
                <a:solidFill>
                  <a:srgbClr val="0070C0"/>
                </a:solidFill>
                <a:latin typeface="Times New Roman" panose="02020603050405020304" pitchFamily="18" charset="0"/>
                <a:cs typeface="Times New Roman" panose="02020603050405020304" pitchFamily="18" charset="0"/>
              </a:rPr>
              <a:t>có</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mối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liên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quan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với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các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kiến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thức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đã</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học</a:t>
            </a:r>
            <a:r>
              <a:rPr lang="en-US" sz="5400" dirty="0">
                <a:solidFill>
                  <a:srgbClr val="0070C0"/>
                </a:solidFill>
                <a:latin typeface="Times New Roman" panose="02020603050405020304" pitchFamily="18" charset="0"/>
                <a:cs typeface="Times New Roman" panose="02020603050405020304" pitchFamily="18" charset="0"/>
              </a:rPr>
              <a:t> ở </a:t>
            </a:r>
            <a:r>
              <a:rPr lang="en-US" sz="5400" dirty="0" err="1">
                <a:solidFill>
                  <a:srgbClr val="0070C0"/>
                </a:solidFill>
                <a:latin typeface="Times New Roman" panose="02020603050405020304" pitchFamily="18" charset="0"/>
                <a:cs typeface="Times New Roman" panose="02020603050405020304" pitchFamily="18" charset="0"/>
              </a:rPr>
              <a:t>lớp</a:t>
            </a:r>
            <a:r>
              <a:rPr lang="en-US" sz="5400" dirty="0">
                <a:solidFill>
                  <a:srgbClr val="0070C0"/>
                </a:solidFill>
                <a:latin typeface="Times New Roman" panose="02020603050405020304" pitchFamily="18" charset="0"/>
                <a:cs typeface="Times New Roman" panose="02020603050405020304" pitchFamily="18" charset="0"/>
              </a:rPr>
              <a:t> 6, 7, 8 </a:t>
            </a:r>
            <a:endParaRPr lang="vi-VN" sz="5400" dirty="0">
              <a:solidFill>
                <a:srgbClr val="0070C0"/>
              </a:solidFill>
              <a:latin typeface="Times New Roman" panose="02020603050405020304" pitchFamily="18" charset="0"/>
              <a:cs typeface="Times New Roman" panose="02020603050405020304" pitchFamily="18" charset="0"/>
            </a:endParaRPr>
          </a:p>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Học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sinh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yêu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thích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môn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học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hứng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thú</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học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tập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hơn</a:t>
            </a:r>
            <a:r>
              <a:rPr lang="en-US" sz="5400" dirty="0">
                <a:solidFill>
                  <a:srgbClr val="0070C0"/>
                </a:solidFill>
                <a:latin typeface="Times New Roman" panose="02020603050405020304" pitchFamily="18" charset="0"/>
                <a:cs typeface="Times New Roman" panose="02020603050405020304" pitchFamily="18" charset="0"/>
              </a:rPr>
              <a:t>.</a:t>
            </a:r>
            <a:endParaRPr lang="vi-VN" sz="5400" dirty="0">
              <a:solidFill>
                <a:srgbClr val="0070C0"/>
              </a:solidFill>
              <a:latin typeface="Times New Roman" panose="02020603050405020304" pitchFamily="18" charset="0"/>
              <a:cs typeface="Times New Roman" panose="02020603050405020304" pitchFamily="18" charset="0"/>
            </a:endParaRPr>
          </a:p>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Trong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cấu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trúc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đề</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vào</a:t>
            </a:r>
            <a:r>
              <a:rPr lang="en-US" sz="5400" dirty="0">
                <a:solidFill>
                  <a:srgbClr val="0070C0"/>
                </a:solidFill>
                <a:latin typeface="Times New Roman" panose="02020603050405020304" pitchFamily="18" charset="0"/>
                <a:cs typeface="Times New Roman" panose="02020603050405020304" pitchFamily="18" charset="0"/>
              </a:rPr>
              <a:t> 10 </a:t>
            </a:r>
            <a:r>
              <a:rPr lang="en-US" sz="5400" dirty="0" err="1">
                <a:solidFill>
                  <a:srgbClr val="0070C0"/>
                </a:solidFill>
                <a:latin typeface="Times New Roman" panose="02020603050405020304" pitchFamily="18" charset="0"/>
                <a:cs typeface="Times New Roman" panose="02020603050405020304" pitchFamily="18" charset="0"/>
              </a:rPr>
              <a:t>thường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có</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câu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biến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đổi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đơn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giản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biểu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thức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chứa</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căn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bậc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hai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giải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bài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toán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bằng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cách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lập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phương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trình</a:t>
            </a:r>
            <a:r>
              <a:rPr lang="en-US" sz="5400" dirty="0">
                <a:solidFill>
                  <a:srgbClr val="0070C0"/>
                </a:solidFill>
                <a:latin typeface="Times New Roman" panose="02020603050405020304" pitchFamily="18" charset="0"/>
                <a:cs typeface="Times New Roman" panose="02020603050405020304" pitchFamily="18" charset="0"/>
              </a:rPr>
              <a:t>….</a:t>
            </a:r>
            <a:endParaRPr lang="vi-VN" sz="5400" dirty="0">
              <a:solidFill>
                <a:srgbClr val="0070C0"/>
              </a:solidFill>
              <a:latin typeface="Times New Roman" panose="02020603050405020304" pitchFamily="18"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0682CF85-8BDB-4923-8B77-5C45A2A0EB54}"/>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50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81099"/>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8" name="Rectangle 7"/>
          <p:cNvSpPr/>
          <p:nvPr/>
        </p:nvSpPr>
        <p:spPr>
          <a:xfrm>
            <a:off x="2874929" y="4152900"/>
            <a:ext cx="14193871" cy="5509200"/>
          </a:xfrm>
          <a:prstGeom prst="rect">
            <a:avLst/>
          </a:prstGeom>
        </p:spPr>
        <p:txBody>
          <a:bodyPr wrap="square">
            <a:spAutoFit/>
          </a:bodyPr>
          <a:lstStyle/>
          <a:p>
            <a:pPr algn="ctr"/>
            <a:r>
              <a:rPr lang="en-US" sz="4400" b="1" dirty="0" err="1">
                <a:solidFill>
                  <a:srgbClr val="C00000"/>
                </a:solidFill>
              </a:rPr>
              <a:t>Phương</a:t>
            </a:r>
            <a:r>
              <a:rPr lang="en-US" sz="4400" b="1" dirty="0">
                <a:solidFill>
                  <a:srgbClr val="C00000"/>
                </a:solidFill>
              </a:rPr>
              <a:t> </a:t>
            </a:r>
            <a:r>
              <a:rPr lang="en-US" sz="4400" b="1" dirty="0" err="1">
                <a:solidFill>
                  <a:srgbClr val="C00000"/>
                </a:solidFill>
              </a:rPr>
              <a:t>châm</a:t>
            </a:r>
            <a:r>
              <a:rPr lang="en-US" sz="4400" b="1" dirty="0">
                <a:solidFill>
                  <a:srgbClr val="C00000"/>
                </a:solidFill>
              </a:rPr>
              <a:t> </a:t>
            </a:r>
            <a:r>
              <a:rPr lang="en-US" sz="4400" b="1" dirty="0" err="1">
                <a:solidFill>
                  <a:srgbClr val="C00000"/>
                </a:solidFill>
              </a:rPr>
              <a:t>dạy</a:t>
            </a:r>
            <a:r>
              <a:rPr lang="en-US" sz="4400" b="1" dirty="0">
                <a:solidFill>
                  <a:srgbClr val="C00000"/>
                </a:solidFill>
              </a:rPr>
              <a:t>:</a:t>
            </a:r>
            <a:endParaRPr lang="vi-VN" sz="4400" dirty="0">
              <a:solidFill>
                <a:srgbClr val="C00000"/>
              </a:solidFill>
            </a:endParaRPr>
          </a:p>
          <a:p>
            <a:r>
              <a:rPr lang="vi-VN" sz="4400" dirty="0">
                <a:solidFill>
                  <a:srgbClr val="0070C0"/>
                </a:solidFill>
              </a:rPr>
              <a:t>1. </a:t>
            </a:r>
            <a:r>
              <a:rPr lang="en-US" sz="4400" dirty="0" err="1">
                <a:solidFill>
                  <a:srgbClr val="0070C0"/>
                </a:solidFill>
              </a:rPr>
              <a:t>Dạy</a:t>
            </a:r>
            <a:r>
              <a:rPr lang="vi-VN" sz="4400" dirty="0">
                <a:solidFill>
                  <a:srgbClr val="0070C0"/>
                </a:solidFill>
              </a:rPr>
              <a:t> tốt từ kiến thức căn bản</a:t>
            </a:r>
          </a:p>
          <a:p>
            <a:r>
              <a:rPr lang="vi-VN" sz="4400" dirty="0">
                <a:solidFill>
                  <a:srgbClr val="0070C0"/>
                </a:solidFill>
              </a:rPr>
              <a:t>2. Luôn</a:t>
            </a:r>
            <a:r>
              <a:rPr lang="en-US" sz="4400" dirty="0">
                <a:solidFill>
                  <a:srgbClr val="0070C0"/>
                </a:solidFill>
              </a:rPr>
              <a:t> </a:t>
            </a:r>
            <a:r>
              <a:rPr lang="en-US" sz="4400" dirty="0" err="1">
                <a:solidFill>
                  <a:srgbClr val="0070C0"/>
                </a:solidFill>
              </a:rPr>
              <a:t>dạy</a:t>
            </a:r>
            <a:r>
              <a:rPr lang="en-US" sz="4400" dirty="0">
                <a:solidFill>
                  <a:srgbClr val="0070C0"/>
                </a:solidFill>
              </a:rPr>
              <a:t> </a:t>
            </a:r>
            <a:r>
              <a:rPr lang="en-US" sz="4400" dirty="0" err="1">
                <a:solidFill>
                  <a:srgbClr val="0070C0"/>
                </a:solidFill>
              </a:rPr>
              <a:t>học</a:t>
            </a:r>
            <a:r>
              <a:rPr lang="en-US" sz="4400" dirty="0">
                <a:solidFill>
                  <a:srgbClr val="0070C0"/>
                </a:solidFill>
              </a:rPr>
              <a:t> </a:t>
            </a:r>
            <a:r>
              <a:rPr lang="en-US" sz="4400" dirty="0" err="1">
                <a:solidFill>
                  <a:srgbClr val="0070C0"/>
                </a:solidFill>
              </a:rPr>
              <a:t>sinh</a:t>
            </a:r>
            <a:r>
              <a:rPr lang="vi-VN" sz="4400" dirty="0">
                <a:solidFill>
                  <a:srgbClr val="0070C0"/>
                </a:solidFill>
              </a:rPr>
              <a:t> ghi nhớ công thức</a:t>
            </a:r>
          </a:p>
          <a:p>
            <a:r>
              <a:rPr lang="en-US" sz="4400" dirty="0">
                <a:solidFill>
                  <a:srgbClr val="0070C0"/>
                </a:solidFill>
              </a:rPr>
              <a:t>3. </a:t>
            </a:r>
            <a:r>
              <a:rPr lang="vi-VN" sz="4400" dirty="0">
                <a:solidFill>
                  <a:srgbClr val="0070C0"/>
                </a:solidFill>
              </a:rPr>
              <a:t>Nắm chắc toàn bộ lý thuyết</a:t>
            </a:r>
          </a:p>
          <a:p>
            <a:r>
              <a:rPr lang="en-US" sz="4400" dirty="0">
                <a:solidFill>
                  <a:srgbClr val="0070C0"/>
                </a:solidFill>
              </a:rPr>
              <a:t>4. </a:t>
            </a:r>
            <a:r>
              <a:rPr lang="vi-VN" sz="4400" dirty="0">
                <a:solidFill>
                  <a:srgbClr val="0070C0"/>
                </a:solidFill>
              </a:rPr>
              <a:t>Không </a:t>
            </a:r>
            <a:r>
              <a:rPr lang="en-US" sz="4400" dirty="0">
                <a:solidFill>
                  <a:srgbClr val="0070C0"/>
                </a:solidFill>
              </a:rPr>
              <a:t> </a:t>
            </a:r>
            <a:r>
              <a:rPr lang="en-US" sz="4400" dirty="0" err="1">
                <a:solidFill>
                  <a:srgbClr val="0070C0"/>
                </a:solidFill>
              </a:rPr>
              <a:t>dạy</a:t>
            </a:r>
            <a:r>
              <a:rPr lang="vi-VN" sz="4400" dirty="0">
                <a:solidFill>
                  <a:srgbClr val="0070C0"/>
                </a:solidFill>
              </a:rPr>
              <a:t> dồn, phải </a:t>
            </a:r>
            <a:r>
              <a:rPr lang="en-US" sz="4400" dirty="0" err="1">
                <a:solidFill>
                  <a:srgbClr val="0070C0"/>
                </a:solidFill>
              </a:rPr>
              <a:t>dạy</a:t>
            </a:r>
            <a:r>
              <a:rPr lang="vi-VN" sz="4400" dirty="0">
                <a:solidFill>
                  <a:srgbClr val="0070C0"/>
                </a:solidFill>
              </a:rPr>
              <a:t> đều</a:t>
            </a:r>
          </a:p>
          <a:p>
            <a:r>
              <a:rPr lang="en-US" sz="4400" dirty="0">
                <a:solidFill>
                  <a:srgbClr val="0070C0"/>
                </a:solidFill>
              </a:rPr>
              <a:t>5.</a:t>
            </a:r>
            <a:r>
              <a:rPr lang="vi-VN" sz="4400" dirty="0">
                <a:solidFill>
                  <a:srgbClr val="0070C0"/>
                </a:solidFill>
              </a:rPr>
              <a:t>Tạo hứng thú, yêu thích môn học</a:t>
            </a:r>
          </a:p>
          <a:p>
            <a:r>
              <a:rPr lang="en-US" sz="4400" dirty="0">
                <a:solidFill>
                  <a:srgbClr val="0070C0"/>
                </a:solidFill>
              </a:rPr>
              <a:t>6. </a:t>
            </a:r>
            <a:r>
              <a:rPr lang="vi-VN" sz="4400" dirty="0">
                <a:solidFill>
                  <a:srgbClr val="0070C0"/>
                </a:solidFill>
              </a:rPr>
              <a:t>Rèn luyện làm bài tập trong sách giáo khoa và </a:t>
            </a:r>
          </a:p>
          <a:p>
            <a:r>
              <a:rPr lang="vi-VN" sz="4400" dirty="0">
                <a:solidFill>
                  <a:srgbClr val="0070C0"/>
                </a:solidFill>
              </a:rPr>
              <a:t>   sách bài tập</a:t>
            </a:r>
          </a:p>
        </p:txBody>
      </p:sp>
      <p:graphicFrame>
        <p:nvGraphicFramePr>
          <p:cNvPr id="11" name="Table 10"/>
          <p:cNvGraphicFramePr>
            <a:graphicFrameLocks noGrp="1"/>
          </p:cNvGraphicFramePr>
          <p:nvPr/>
        </p:nvGraphicFramePr>
        <p:xfrm>
          <a:off x="1655731" y="1485900"/>
          <a:ext cx="15128938" cy="2397888"/>
        </p:xfrm>
        <a:graphic>
          <a:graphicData uri="http://schemas.openxmlformats.org/drawingml/2006/table">
            <a:tbl>
              <a:tblPr>
                <a:tableStyleId>{35758FB7-9AC5-4552-8A53-C91805E547FA}</a:tableStyleId>
              </a:tblPr>
              <a:tblGrid>
                <a:gridCol w="6748325">
                  <a:extLst>
                    <a:ext uri="{9D8B030D-6E8A-4147-A177-3AD203B41FA5}">
                      <a16:colId xmlns:a16="http://schemas.microsoft.com/office/drawing/2014/main" val="20000"/>
                    </a:ext>
                  </a:extLst>
                </a:gridCol>
                <a:gridCol w="8380613">
                  <a:extLst>
                    <a:ext uri="{9D8B030D-6E8A-4147-A177-3AD203B41FA5}">
                      <a16:colId xmlns:a16="http://schemas.microsoft.com/office/drawing/2014/main" val="20001"/>
                    </a:ext>
                  </a:extLst>
                </a:gridCol>
              </a:tblGrid>
              <a:tr h="627997">
                <a:tc>
                  <a:txBody>
                    <a:bodyPr/>
                    <a:lstStyle/>
                    <a:p>
                      <a:pPr algn="ctr" eaLnBrk="0" fontAlgn="base" hangingPunct="0">
                        <a:lnSpc>
                          <a:spcPct val="115000"/>
                        </a:lnSpc>
                        <a:spcAft>
                          <a:spcPts val="0"/>
                        </a:spcAft>
                      </a:pPr>
                      <a:r>
                        <a:rPr lang="vi-VN" sz="4400" kern="1200" cap="none" spc="0" baseline="0" dirty="0">
                          <a:ln w="1905">
                            <a:solidFill>
                              <a:srgbClr val="FF0000"/>
                            </a:solidFill>
                          </a:ln>
                          <a:effectLst>
                            <a:innerShdw blurRad="69850" dist="43180" dir="5400000">
                              <a:srgbClr val="000000">
                                <a:alpha val="65000"/>
                              </a:srgbClr>
                            </a:innerShdw>
                          </a:effectLst>
                        </a:rPr>
                        <a:t>B</a:t>
                      </a:r>
                      <a:r>
                        <a:rPr lang="en-US" sz="4400" kern="1200" cap="none" spc="0" baseline="0" dirty="0" err="1">
                          <a:ln w="1905">
                            <a:solidFill>
                              <a:srgbClr val="FF0000"/>
                            </a:solidFill>
                          </a:ln>
                          <a:effectLst>
                            <a:innerShdw blurRad="69850" dist="43180" dir="5400000">
                              <a:srgbClr val="000000">
                                <a:alpha val="65000"/>
                              </a:srgbClr>
                            </a:innerShdw>
                          </a:effectLst>
                        </a:rPr>
                        <a:t>ước</a:t>
                      </a:r>
                      <a:r>
                        <a:rPr lang="en-US" sz="4400" kern="1200" cap="none" spc="0" baseline="0" dirty="0">
                          <a:ln w="1905">
                            <a:solidFill>
                              <a:srgbClr val="FF0000"/>
                            </a:solidFill>
                          </a:ln>
                          <a:effectLst>
                            <a:innerShdw blurRad="69850" dist="43180" dir="5400000">
                              <a:srgbClr val="000000">
                                <a:alpha val="65000"/>
                              </a:srgbClr>
                            </a:innerShdw>
                          </a:effectLst>
                        </a:rPr>
                        <a:t> </a:t>
                      </a:r>
                      <a:r>
                        <a:rPr lang="en-US" sz="4400" kern="1200" cap="none" spc="0" baseline="0" dirty="0" err="1">
                          <a:ln w="1905">
                            <a:solidFill>
                              <a:srgbClr val="FF0000"/>
                            </a:solidFill>
                          </a:ln>
                          <a:effectLst>
                            <a:innerShdw blurRad="69850" dist="43180" dir="5400000">
                              <a:srgbClr val="000000">
                                <a:alpha val="65000"/>
                              </a:srgbClr>
                            </a:innerShdw>
                          </a:effectLst>
                        </a:rPr>
                        <a:t>thực</a:t>
                      </a:r>
                      <a:r>
                        <a:rPr lang="en-US" sz="4400" kern="1200" cap="none" spc="0" baseline="0" dirty="0">
                          <a:ln w="1905">
                            <a:solidFill>
                              <a:srgbClr val="FF0000"/>
                            </a:solidFill>
                          </a:ln>
                          <a:effectLst>
                            <a:innerShdw blurRad="69850" dist="43180" dir="5400000">
                              <a:srgbClr val="000000">
                                <a:alpha val="65000"/>
                              </a:srgbClr>
                            </a:innerShdw>
                          </a:effectLst>
                        </a:rPr>
                        <a:t> </a:t>
                      </a:r>
                      <a:r>
                        <a:rPr lang="en-US" sz="4400" kern="1200" cap="none" spc="0" baseline="0" dirty="0" err="1">
                          <a:ln w="1905">
                            <a:solidFill>
                              <a:srgbClr val="FF0000"/>
                            </a:solidFill>
                          </a:ln>
                          <a:effectLst>
                            <a:innerShdw blurRad="69850" dist="43180" dir="5400000">
                              <a:srgbClr val="000000">
                                <a:alpha val="65000"/>
                              </a:srgbClr>
                            </a:innerShdw>
                          </a:effectLst>
                        </a:rPr>
                        <a:t>hiện</a:t>
                      </a:r>
                      <a:endParaRPr lang="vi-VN" sz="3600" b="1" cap="none" spc="0" baseline="0" dirty="0">
                        <a:ln w="1905">
                          <a:solidFill>
                            <a:srgbClr val="FF0000"/>
                          </a:solidFill>
                        </a:ln>
                        <a:solidFill>
                          <a:srgbClr val="C00000"/>
                        </a:solidFill>
                        <a:effectLst>
                          <a:innerShdw blurRad="69850" dist="43180" dir="5400000">
                            <a:srgbClr val="000000">
                              <a:alpha val="65000"/>
                            </a:srgbClr>
                          </a:innerShdw>
                        </a:effectLst>
                        <a:latin typeface="Times New Roman" panose="02020603050405020304" pitchFamily="18" charset="0"/>
                        <a:ea typeface="Arial"/>
                        <a:cs typeface="Times New Roman" panose="02020603050405020304" pitchFamily="18" charset="0"/>
                      </a:endParaRPr>
                    </a:p>
                  </a:txBody>
                  <a:tcPr>
                    <a:solidFill>
                      <a:schemeClr val="bg2"/>
                    </a:solidFill>
                  </a:tcPr>
                </a:tc>
                <a:tc>
                  <a:txBody>
                    <a:bodyPr/>
                    <a:lstStyle/>
                    <a:p>
                      <a:pPr algn="ctr" eaLnBrk="0" fontAlgn="base" hangingPunct="0">
                        <a:lnSpc>
                          <a:spcPct val="115000"/>
                        </a:lnSpc>
                        <a:spcAft>
                          <a:spcPts val="0"/>
                        </a:spcAft>
                      </a:pPr>
                      <a:r>
                        <a:rPr lang="en-US" sz="4400" kern="1200" cap="none" spc="0" baseline="0" dirty="0" err="1">
                          <a:ln w="1905">
                            <a:solidFill>
                              <a:srgbClr val="FF0000"/>
                            </a:solidFill>
                          </a:ln>
                          <a:effectLst>
                            <a:innerShdw blurRad="69850" dist="43180" dir="5400000">
                              <a:srgbClr val="000000">
                                <a:alpha val="65000"/>
                              </a:srgbClr>
                            </a:innerShdw>
                          </a:effectLst>
                        </a:rPr>
                        <a:t>Các</a:t>
                      </a:r>
                      <a:r>
                        <a:rPr lang="en-US" sz="4400" kern="1200" cap="none" spc="0" baseline="0" dirty="0">
                          <a:ln w="1905">
                            <a:solidFill>
                              <a:srgbClr val="FF0000"/>
                            </a:solidFill>
                          </a:ln>
                          <a:effectLst>
                            <a:innerShdw blurRad="69850" dist="43180" dir="5400000">
                              <a:srgbClr val="000000">
                                <a:alpha val="65000"/>
                              </a:srgbClr>
                            </a:innerShdw>
                          </a:effectLst>
                        </a:rPr>
                        <a:t> </a:t>
                      </a:r>
                      <a:r>
                        <a:rPr lang="en-US" sz="4400" kern="1200" cap="none" spc="0" baseline="0" dirty="0" err="1">
                          <a:ln w="1905">
                            <a:solidFill>
                              <a:srgbClr val="FF0000"/>
                            </a:solidFill>
                          </a:ln>
                          <a:effectLst>
                            <a:innerShdw blurRad="69850" dist="43180" dir="5400000">
                              <a:srgbClr val="000000">
                                <a:alpha val="65000"/>
                              </a:srgbClr>
                            </a:innerShdw>
                          </a:effectLst>
                        </a:rPr>
                        <a:t>phân</a:t>
                      </a:r>
                      <a:r>
                        <a:rPr lang="en-US" sz="4400" kern="1200" cap="none" spc="0" baseline="0" dirty="0">
                          <a:ln w="1905">
                            <a:solidFill>
                              <a:srgbClr val="FF0000"/>
                            </a:solidFill>
                          </a:ln>
                          <a:effectLst>
                            <a:innerShdw blurRad="69850" dist="43180" dir="5400000">
                              <a:srgbClr val="000000">
                                <a:alpha val="65000"/>
                              </a:srgbClr>
                            </a:innerShdw>
                          </a:effectLst>
                        </a:rPr>
                        <a:t> </a:t>
                      </a:r>
                      <a:r>
                        <a:rPr lang="en-US" sz="4400" kern="1200" cap="none" spc="0" baseline="0" dirty="0" err="1">
                          <a:ln w="1905">
                            <a:solidFill>
                              <a:srgbClr val="FF0000"/>
                            </a:solidFill>
                          </a:ln>
                          <a:effectLst>
                            <a:innerShdw blurRad="69850" dist="43180" dir="5400000">
                              <a:srgbClr val="000000">
                                <a:alpha val="65000"/>
                              </a:srgbClr>
                            </a:innerShdw>
                          </a:effectLst>
                        </a:rPr>
                        <a:t>môn</a:t>
                      </a:r>
                      <a:endParaRPr lang="vi-VN" sz="3600" b="1" cap="none" spc="0" baseline="0" dirty="0">
                        <a:ln w="1905">
                          <a:solidFill>
                            <a:srgbClr val="FF0000"/>
                          </a:solidFill>
                        </a:ln>
                        <a:solidFill>
                          <a:srgbClr val="C00000"/>
                        </a:solidFill>
                        <a:effectLst>
                          <a:innerShdw blurRad="69850" dist="43180" dir="5400000">
                            <a:srgbClr val="000000">
                              <a:alpha val="65000"/>
                            </a:srgbClr>
                          </a:innerShdw>
                        </a:effectLst>
                        <a:latin typeface="Times New Roman" panose="02020603050405020304" pitchFamily="18" charset="0"/>
                        <a:ea typeface="Arial"/>
                        <a:cs typeface="Times New Roman" panose="02020603050405020304" pitchFamily="18" charset="0"/>
                      </a:endParaRPr>
                    </a:p>
                  </a:txBody>
                  <a:tcPr>
                    <a:solidFill>
                      <a:schemeClr val="bg2"/>
                    </a:solidFill>
                  </a:tcPr>
                </a:tc>
                <a:extLst>
                  <a:ext uri="{0D108BD9-81ED-4DB2-BD59-A6C34878D82A}">
                    <a16:rowId xmlns:a16="http://schemas.microsoft.com/office/drawing/2014/main" val="10000"/>
                  </a:ext>
                </a:extLst>
              </a:tr>
              <a:tr h="1108033">
                <a:tc>
                  <a:txBody>
                    <a:bodyPr/>
                    <a:lstStyle/>
                    <a:p>
                      <a:pPr eaLnBrk="0" fontAlgn="base" hangingPunct="0">
                        <a:lnSpc>
                          <a:spcPct val="115000"/>
                        </a:lnSpc>
                        <a:spcAft>
                          <a:spcPts val="0"/>
                        </a:spcAft>
                      </a:pPr>
                      <a:r>
                        <a:rPr lang="en-US" sz="4400" b="1" kern="1200" cap="none" spc="0" baseline="0" dirty="0">
                          <a:ln w="1905">
                            <a:solidFill>
                              <a:srgbClr val="00B050"/>
                            </a:solidFill>
                          </a:ln>
                          <a:effectLst>
                            <a:innerShdw blurRad="69850" dist="43180" dir="5400000">
                              <a:srgbClr val="000000">
                                <a:alpha val="65000"/>
                              </a:srgbClr>
                            </a:innerShdw>
                          </a:effectLst>
                        </a:rPr>
                        <a:t>2. </a:t>
                      </a:r>
                      <a:r>
                        <a:rPr lang="en-US" sz="4400" b="1" kern="1200" cap="none" spc="0" baseline="0" dirty="0" err="1">
                          <a:ln w="1905">
                            <a:solidFill>
                              <a:srgbClr val="00B050"/>
                            </a:solidFill>
                          </a:ln>
                          <a:effectLst>
                            <a:innerShdw blurRad="69850" dist="43180" dir="5400000">
                              <a:srgbClr val="000000">
                                <a:alpha val="65000"/>
                              </a:srgbClr>
                            </a:innerShdw>
                          </a:effectLst>
                        </a:rPr>
                        <a:t>Dạy</a:t>
                      </a:r>
                      <a:r>
                        <a:rPr lang="en-US" sz="4400" b="1" kern="1200" cap="none" spc="0" baseline="0" dirty="0">
                          <a:ln w="1905">
                            <a:solidFill>
                              <a:srgbClr val="00B050"/>
                            </a:solidFill>
                          </a:ln>
                          <a:effectLst>
                            <a:innerShdw blurRad="69850" dist="43180" dir="5400000">
                              <a:srgbClr val="000000">
                                <a:alpha val="65000"/>
                              </a:srgbClr>
                            </a:innerShdw>
                          </a:effectLst>
                        </a:rPr>
                        <a:t>-</a:t>
                      </a:r>
                      <a:r>
                        <a:rPr lang="vi-VN" sz="4400" b="1" kern="1200" cap="none" spc="0" baseline="0" dirty="0">
                          <a:ln w="1905">
                            <a:solidFill>
                              <a:srgbClr val="00B050"/>
                            </a:solidFill>
                          </a:ln>
                          <a:effectLst>
                            <a:innerShdw blurRad="69850" dist="43180" dir="5400000">
                              <a:srgbClr val="000000">
                                <a:alpha val="65000"/>
                              </a:srgbClr>
                            </a:innerShdw>
                          </a:effectLst>
                        </a:rPr>
                        <a:t>h</a:t>
                      </a:r>
                      <a:r>
                        <a:rPr lang="en-US" sz="4400" b="1" kern="1200" cap="none" spc="0" baseline="0" dirty="0" err="1">
                          <a:ln w="1905">
                            <a:solidFill>
                              <a:srgbClr val="00B050"/>
                            </a:solidFill>
                          </a:ln>
                          <a:effectLst>
                            <a:innerShdw blurRad="69850" dist="43180" dir="5400000">
                              <a:srgbClr val="000000">
                                <a:alpha val="65000"/>
                              </a:srgbClr>
                            </a:innerShdw>
                          </a:effectLst>
                        </a:rPr>
                        <a:t>ọc</a:t>
                      </a:r>
                      <a:r>
                        <a:rPr lang="en-US" sz="4400" b="1" kern="1200"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err="1">
                          <a:ln w="1905">
                            <a:solidFill>
                              <a:srgbClr val="00B050"/>
                            </a:solidFill>
                          </a:ln>
                          <a:effectLst>
                            <a:innerShdw blurRad="69850" dist="43180" dir="5400000">
                              <a:srgbClr val="000000">
                                <a:alpha val="65000"/>
                              </a:srgbClr>
                            </a:innerShdw>
                          </a:effectLst>
                        </a:rPr>
                        <a:t>chính</a:t>
                      </a:r>
                      <a:r>
                        <a:rPr lang="en-US" sz="4400" b="1" kern="1200"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err="1">
                          <a:ln w="1905">
                            <a:solidFill>
                              <a:srgbClr val="00B050"/>
                            </a:solidFill>
                          </a:ln>
                          <a:effectLst>
                            <a:innerShdw blurRad="69850" dist="43180" dir="5400000">
                              <a:srgbClr val="000000">
                                <a:alpha val="65000"/>
                              </a:srgbClr>
                            </a:innerShdw>
                          </a:effectLst>
                        </a:rPr>
                        <a:t>khóa</a:t>
                      </a:r>
                      <a:endParaRPr lang="vi-VN" sz="3600" b="1" cap="none" spc="0" baseline="0" dirty="0">
                        <a:ln w="1905">
                          <a:solidFill>
                            <a:srgbClr val="00B050"/>
                          </a:solidFill>
                        </a:ln>
                        <a:solidFill>
                          <a:srgbClr val="00B050"/>
                        </a:solidFill>
                        <a:effectLst>
                          <a:innerShdw blurRad="69850" dist="43180" dir="5400000">
                            <a:srgbClr val="000000">
                              <a:alpha val="65000"/>
                            </a:srgbClr>
                          </a:innerShdw>
                        </a:effectLst>
                        <a:latin typeface="Arial"/>
                        <a:ea typeface="Arial"/>
                        <a:cs typeface="Times New Roman"/>
                      </a:endParaRPr>
                    </a:p>
                  </a:txBody>
                  <a:tcPr anchor="ctr">
                    <a:solidFill>
                      <a:schemeClr val="bg2"/>
                    </a:solidFill>
                  </a:tcPr>
                </a:tc>
                <a:tc>
                  <a:txBody>
                    <a:bodyPr/>
                    <a:lstStyle/>
                    <a:p>
                      <a:pPr eaLnBrk="0" fontAlgn="base" hangingPunct="0">
                        <a:lnSpc>
                          <a:spcPct val="115000"/>
                        </a:lnSpc>
                        <a:spcAft>
                          <a:spcPts val="0"/>
                        </a:spcAft>
                      </a:pPr>
                      <a:r>
                        <a:rPr lang="en-US" sz="4400" b="1"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err="1">
                          <a:ln w="1905">
                            <a:solidFill>
                              <a:srgbClr val="00B050"/>
                            </a:solidFill>
                          </a:ln>
                          <a:effectLst>
                            <a:innerShdw blurRad="69850" dist="43180" dir="5400000">
                              <a:srgbClr val="000000">
                                <a:alpha val="65000"/>
                              </a:srgbClr>
                            </a:innerShdw>
                          </a:effectLst>
                        </a:rPr>
                        <a:t>Đại</a:t>
                      </a:r>
                      <a:r>
                        <a:rPr lang="en-US" sz="4400" b="1" kern="1200"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err="1">
                          <a:ln w="1905">
                            <a:solidFill>
                              <a:srgbClr val="00B050"/>
                            </a:solidFill>
                          </a:ln>
                          <a:effectLst>
                            <a:innerShdw blurRad="69850" dist="43180" dir="5400000">
                              <a:srgbClr val="000000">
                                <a:alpha val="65000"/>
                              </a:srgbClr>
                            </a:innerShdw>
                          </a:effectLst>
                        </a:rPr>
                        <a:t>số</a:t>
                      </a:r>
                      <a:endParaRPr lang="vi-VN" sz="3600" b="1" cap="none" spc="0" baseline="0" dirty="0">
                        <a:ln w="1905">
                          <a:solidFill>
                            <a:srgbClr val="00B050"/>
                          </a:solidFill>
                        </a:ln>
                        <a:effectLst>
                          <a:innerShdw blurRad="69850" dist="43180" dir="5400000">
                            <a:srgbClr val="000000">
                              <a:alpha val="65000"/>
                            </a:srgbClr>
                          </a:innerShdw>
                        </a:effectLst>
                      </a:endParaRPr>
                    </a:p>
                    <a:p>
                      <a:pPr eaLnBrk="0" fontAlgn="base" hangingPunct="0">
                        <a:lnSpc>
                          <a:spcPct val="115000"/>
                        </a:lnSpc>
                        <a:spcAft>
                          <a:spcPts val="0"/>
                        </a:spcAft>
                      </a:pPr>
                      <a:r>
                        <a:rPr lang="en-US" sz="4400" b="1" kern="1200" cap="none" spc="0" baseline="0" dirty="0">
                          <a:ln w="1905">
                            <a:solidFill>
                              <a:srgbClr val="00B050"/>
                            </a:solidFill>
                          </a:ln>
                          <a:effectLst>
                            <a:innerShdw blurRad="69850" dist="43180" dir="5400000">
                              <a:srgbClr val="000000">
                                <a:alpha val="65000"/>
                              </a:srgbClr>
                            </a:innerShdw>
                          </a:effectLst>
                        </a:rPr>
                        <a:t>  - </a:t>
                      </a:r>
                      <a:r>
                        <a:rPr lang="en-US" sz="4400" b="1" kern="1200" cap="none" spc="0" baseline="0" dirty="0" err="1">
                          <a:ln w="1905">
                            <a:solidFill>
                              <a:srgbClr val="00B050"/>
                            </a:solidFill>
                          </a:ln>
                          <a:effectLst>
                            <a:innerShdw blurRad="69850" dist="43180" dir="5400000">
                              <a:srgbClr val="000000">
                                <a:alpha val="65000"/>
                              </a:srgbClr>
                            </a:innerShdw>
                          </a:effectLst>
                        </a:rPr>
                        <a:t>Hình</a:t>
                      </a:r>
                      <a:r>
                        <a:rPr lang="en-US" sz="4400" b="1" kern="1200" cap="none" spc="0" baseline="0" dirty="0">
                          <a:ln w="1905">
                            <a:solidFill>
                              <a:srgbClr val="00B050"/>
                            </a:solidFill>
                          </a:ln>
                          <a:effectLst>
                            <a:innerShdw blurRad="69850" dist="43180" dir="5400000">
                              <a:srgbClr val="000000">
                                <a:alpha val="65000"/>
                              </a:srgbClr>
                            </a:innerShdw>
                          </a:effectLst>
                        </a:rPr>
                        <a:t> </a:t>
                      </a:r>
                      <a:r>
                        <a:rPr lang="en-US" sz="4400" b="1" kern="1200" cap="none" spc="0" baseline="0" dirty="0" err="1">
                          <a:ln w="1905">
                            <a:solidFill>
                              <a:srgbClr val="00B050"/>
                            </a:solidFill>
                          </a:ln>
                          <a:effectLst>
                            <a:innerShdw blurRad="69850" dist="43180" dir="5400000">
                              <a:srgbClr val="000000">
                                <a:alpha val="65000"/>
                              </a:srgbClr>
                            </a:innerShdw>
                          </a:effectLst>
                        </a:rPr>
                        <a:t>học</a:t>
                      </a:r>
                      <a:endParaRPr lang="vi-VN" sz="3600" b="1" cap="none" spc="0" baseline="0" dirty="0">
                        <a:ln w="1905">
                          <a:solidFill>
                            <a:srgbClr val="00B050"/>
                          </a:solidFill>
                        </a:ln>
                        <a:solidFill>
                          <a:srgbClr val="00B050"/>
                        </a:solidFill>
                        <a:effectLst>
                          <a:innerShdw blurRad="69850" dist="43180" dir="5400000">
                            <a:srgbClr val="000000">
                              <a:alpha val="65000"/>
                            </a:srgbClr>
                          </a:innerShdw>
                        </a:effectLst>
                        <a:latin typeface="Arial"/>
                        <a:ea typeface="Arial"/>
                        <a:cs typeface="Times New Roman"/>
                      </a:endParaRPr>
                    </a:p>
                  </a:txBody>
                  <a:tcPr anchor="ctr">
                    <a:solidFill>
                      <a:schemeClr val="bg2"/>
                    </a:solidFill>
                  </a:tcPr>
                </a:tc>
                <a:extLst>
                  <a:ext uri="{0D108BD9-81ED-4DB2-BD59-A6C34878D82A}">
                    <a16:rowId xmlns:a16="http://schemas.microsoft.com/office/drawing/2014/main" val="10001"/>
                  </a:ext>
                </a:extLst>
              </a:tr>
            </a:tbl>
          </a:graphicData>
        </a:graphic>
      </p:graphicFrame>
      <p:sp>
        <p:nvSpPr>
          <p:cNvPr id="12" name="Rectangle: Diagonal Corners Rounded 11">
            <a:extLst>
              <a:ext uri="{FF2B5EF4-FFF2-40B4-BE49-F238E27FC236}">
                <a16:creationId xmlns:a16="http://schemas.microsoft.com/office/drawing/2014/main" id="{149EFA7E-0E4F-43DD-82C7-5E7273010D6C}"/>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92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295633"/>
            <a:ext cx="17907000" cy="96484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2300"/>
            <a:ext cx="802022" cy="1621736"/>
          </a:xfrm>
          <a:prstGeom prst="rect">
            <a:avLst/>
          </a:prstGeom>
        </p:spPr>
      </p:pic>
      <mc:AlternateContent xmlns:mc="http://schemas.openxmlformats.org/markup-compatibility/2006" xmlns:a14="http://schemas.microsoft.com/office/drawing/2010/main">
        <mc:Choice Requires="a14">
          <p:graphicFrame>
            <p:nvGraphicFramePr>
              <p:cNvPr id="12" name="Group 31"/>
              <p:cNvGraphicFramePr>
                <a:graphicFrameLocks/>
              </p:cNvGraphicFramePr>
              <p:nvPr>
                <p:extLst/>
              </p:nvPr>
            </p:nvGraphicFramePr>
            <p:xfrm>
              <a:off x="457200" y="449173"/>
              <a:ext cx="17373601" cy="9281400"/>
            </p:xfrm>
            <a:graphic>
              <a:graphicData uri="http://schemas.openxmlformats.org/drawingml/2006/table">
                <a:tbl>
                  <a:tblPr/>
                  <a:tblGrid>
                    <a:gridCol w="3066549">
                      <a:extLst>
                        <a:ext uri="{9D8B030D-6E8A-4147-A177-3AD203B41FA5}">
                          <a16:colId xmlns:a16="http://schemas.microsoft.com/office/drawing/2014/main" val="20000"/>
                        </a:ext>
                      </a:extLst>
                    </a:gridCol>
                    <a:gridCol w="6373901">
                      <a:extLst>
                        <a:ext uri="{9D8B030D-6E8A-4147-A177-3AD203B41FA5}">
                          <a16:colId xmlns:a16="http://schemas.microsoft.com/office/drawing/2014/main" val="20001"/>
                        </a:ext>
                      </a:extLst>
                    </a:gridCol>
                    <a:gridCol w="7933151">
                      <a:extLst>
                        <a:ext uri="{9D8B030D-6E8A-4147-A177-3AD203B41FA5}">
                          <a16:colId xmlns:a16="http://schemas.microsoft.com/office/drawing/2014/main" val="20002"/>
                        </a:ext>
                      </a:extLst>
                    </a:gridCol>
                  </a:tblGrid>
                  <a:tr h="510087">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KIẾN THỨC TRỌNG TÂM</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YÊU CẦU CẦN ĐẠT</a:t>
                          </a:r>
                          <a:endParaRPr kumimoji="0" lang="en-US" altLang="vi-VN" sz="2700" b="0"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453">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Căn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bậc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So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HS tính nhanh được CBHSH</a:t>
                          </a: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Thành thạo so sánh hai CBHSH</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3425">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defRPr/>
                          </a:pP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Căn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bậc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HĐT </a:t>
                          </a:r>
                          <a14:m>
                            <m:oMath xmlns:m="http://schemas.openxmlformats.org/officeDocument/2006/math">
                              <m:rad>
                                <m:radPr>
                                  <m:degHide m:val="on"/>
                                  <m:ctrlPr>
                                    <a:rPr lang="vi-VN" sz="2700" b="1" i="1" kern="1200" smtClean="0">
                                      <a:solidFill>
                                        <a:schemeClr val="tx1"/>
                                      </a:solidFill>
                                      <a:effectLst/>
                                      <a:latin typeface="Cambria Math" panose="02040503050406030204" pitchFamily="18" charset="0"/>
                                      <a:ea typeface="+mn-ea"/>
                                      <a:cs typeface="Arial" panose="020B0604020202020204" pitchFamily="34" charset="0"/>
                                    </a:rPr>
                                  </m:ctrlPr>
                                </m:radPr>
                                <m:deg/>
                                <m:e>
                                  <m:sSup>
                                    <m:sSupPr>
                                      <m:ctrlPr>
                                        <a:rPr lang="vi-VN" sz="2700" b="1" i="1" kern="1200">
                                          <a:solidFill>
                                            <a:schemeClr val="tx1"/>
                                          </a:solidFill>
                                          <a:effectLst/>
                                          <a:latin typeface="Cambria Math" panose="02040503050406030204" pitchFamily="18" charset="0"/>
                                          <a:ea typeface="+mn-ea"/>
                                          <a:cs typeface="Arial" panose="020B0604020202020204" pitchFamily="34" charset="0"/>
                                        </a:rPr>
                                      </m:ctrlPr>
                                    </m:sSupPr>
                                    <m:e>
                                      <m:r>
                                        <a:rPr lang="en-US" sz="2700" b="1" i="1" kern="1200">
                                          <a:solidFill>
                                            <a:schemeClr val="tx1"/>
                                          </a:solidFill>
                                          <a:effectLst/>
                                          <a:latin typeface="Cambria Math"/>
                                          <a:ea typeface="+mn-ea"/>
                                          <a:cs typeface="Arial" panose="020B0604020202020204" pitchFamily="34" charset="0"/>
                                        </a:rPr>
                                        <m:t>𝑨</m:t>
                                      </m:r>
                                    </m:e>
                                    <m:sup>
                                      <m:r>
                                        <a:rPr lang="en-US" sz="2700" b="1" i="1" kern="1200">
                                          <a:solidFill>
                                            <a:schemeClr val="tx1"/>
                                          </a:solidFill>
                                          <a:effectLst/>
                                          <a:latin typeface="Cambria Math"/>
                                          <a:ea typeface="+mn-ea"/>
                                          <a:cs typeface="Arial" panose="020B0604020202020204" pitchFamily="34" charset="0"/>
                                        </a:rPr>
                                        <m:t>𝟐</m:t>
                                      </m:r>
                                    </m:sup>
                                  </m:sSup>
                                </m:e>
                              </m:rad>
                            </m:oMath>
                          </a14:m>
                          <a:r>
                            <a:rPr lang="en-US" sz="2700" b="1" kern="1200" dirty="0">
                              <a:solidFill>
                                <a:schemeClr val="tx1"/>
                              </a:solidFill>
                              <a:effectLst/>
                              <a:latin typeface="Arial" panose="020B0604020202020204" pitchFamily="34" charset="0"/>
                              <a:ea typeface="+mn-ea"/>
                              <a:cs typeface="Arial" panose="020B0604020202020204" pitchFamily="34" charset="0"/>
                            </a:rPr>
                            <a:t>=</a:t>
                          </a:r>
                          <a14:m>
                            <m:oMath xmlns:m="http://schemas.openxmlformats.org/officeDocument/2006/math">
                              <m:d>
                                <m:dPr>
                                  <m:begChr m:val="|"/>
                                  <m:endChr m:val="|"/>
                                  <m:ctrlPr>
                                    <a:rPr lang="vi-VN" sz="2700" b="1" i="1" kern="1200">
                                      <a:solidFill>
                                        <a:schemeClr val="tx1"/>
                                      </a:solidFill>
                                      <a:effectLst/>
                                      <a:latin typeface="Cambria Math" panose="02040503050406030204" pitchFamily="18" charset="0"/>
                                      <a:ea typeface="+mn-ea"/>
                                      <a:cs typeface="Arial" panose="020B0604020202020204" pitchFamily="34" charset="0"/>
                                    </a:rPr>
                                  </m:ctrlPr>
                                </m:dPr>
                                <m:e>
                                  <m:r>
                                    <a:rPr lang="en-US" sz="2700" b="1" i="1" kern="1200">
                                      <a:solidFill>
                                        <a:schemeClr val="tx1"/>
                                      </a:solidFill>
                                      <a:effectLst/>
                                      <a:latin typeface="Cambria Math"/>
                                      <a:ea typeface="+mn-ea"/>
                                      <a:cs typeface="Arial" panose="020B0604020202020204" pitchFamily="34" charset="0"/>
                                    </a:rPr>
                                    <m:t>𝑨</m:t>
                                  </m:r>
                                </m:e>
                              </m:d>
                            </m:oMath>
                          </a14:m>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Điều kiện xác định của căn thức bậc 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Hằng đẳng thức </a:t>
                          </a:r>
                          <a14:m>
                            <m:oMath xmlns:m="http://schemas.openxmlformats.org/officeDocument/2006/math">
                              <m:rad>
                                <m:radPr>
                                  <m:degHide m:val="on"/>
                                  <m:ctrlPr>
                                    <a:rPr lang="vi-VN" sz="2700" b="0" i="1" kern="1200" smtClean="0">
                                      <a:solidFill>
                                        <a:srgbClr val="0070C0"/>
                                      </a:solidFill>
                                      <a:effectLst/>
                                      <a:latin typeface="Cambria Math" panose="02040503050406030204" pitchFamily="18" charset="0"/>
                                      <a:ea typeface="+mn-ea"/>
                                      <a:cs typeface="Arial" panose="020B0604020202020204" pitchFamily="34" charset="0"/>
                                    </a:rPr>
                                  </m:ctrlPr>
                                </m:radPr>
                                <m:deg/>
                                <m:e>
                                  <m:sSup>
                                    <m:sSupPr>
                                      <m:ctrlPr>
                                        <a:rPr lang="vi-VN" sz="2700" b="0" i="1" kern="1200">
                                          <a:solidFill>
                                            <a:srgbClr val="0070C0"/>
                                          </a:solidFill>
                                          <a:effectLst/>
                                          <a:latin typeface="Cambria Math" panose="02040503050406030204" pitchFamily="18" charset="0"/>
                                          <a:ea typeface="+mn-ea"/>
                                          <a:cs typeface="Arial" panose="020B0604020202020204" pitchFamily="34" charset="0"/>
                                        </a:rPr>
                                      </m:ctrlPr>
                                    </m:sSupPr>
                                    <m:e>
                                      <m:r>
                                        <a:rPr lang="en-US" sz="2700" b="0" i="1" kern="1200">
                                          <a:solidFill>
                                            <a:srgbClr val="0070C0"/>
                                          </a:solidFill>
                                          <a:effectLst/>
                                          <a:latin typeface="Cambria Math"/>
                                          <a:ea typeface="+mn-ea"/>
                                          <a:cs typeface="Arial" panose="020B0604020202020204" pitchFamily="34" charset="0"/>
                                        </a:rPr>
                                        <m:t>𝐴</m:t>
                                      </m:r>
                                    </m:e>
                                    <m:sup>
                                      <m:r>
                                        <a:rPr lang="en-US" sz="2700" b="0" i="1" kern="1200">
                                          <a:solidFill>
                                            <a:srgbClr val="0070C0"/>
                                          </a:solidFill>
                                          <a:effectLst/>
                                          <a:latin typeface="Cambria Math"/>
                                          <a:ea typeface="+mn-ea"/>
                                          <a:cs typeface="Arial" panose="020B0604020202020204" pitchFamily="34" charset="0"/>
                                        </a:rPr>
                                        <m:t>2</m:t>
                                      </m:r>
                                    </m:sup>
                                  </m:sSup>
                                </m:e>
                              </m:rad>
                            </m:oMath>
                          </a14:m>
                          <a:r>
                            <a:rPr lang="en-US" sz="2700" b="0" kern="1200" dirty="0">
                              <a:solidFill>
                                <a:srgbClr val="0070C0"/>
                              </a:solidFill>
                              <a:effectLst/>
                              <a:latin typeface="Arial" panose="020B0604020202020204" pitchFamily="34" charset="0"/>
                              <a:ea typeface="+mn-ea"/>
                              <a:cs typeface="Arial" panose="020B0604020202020204" pitchFamily="34" charset="0"/>
                            </a:rPr>
                            <a:t>=</a:t>
                          </a:r>
                          <a14:m>
                            <m:oMath xmlns:m="http://schemas.openxmlformats.org/officeDocument/2006/math">
                              <m:d>
                                <m:dPr>
                                  <m:begChr m:val="|"/>
                                  <m:endChr m:val="|"/>
                                  <m:ctrlPr>
                                    <a:rPr lang="vi-VN" sz="2700" b="0" i="1" kern="1200">
                                      <a:solidFill>
                                        <a:srgbClr val="0070C0"/>
                                      </a:solidFill>
                                      <a:effectLst/>
                                      <a:latin typeface="Cambria Math" panose="02040503050406030204" pitchFamily="18" charset="0"/>
                                      <a:ea typeface="+mn-ea"/>
                                      <a:cs typeface="Arial" panose="020B0604020202020204" pitchFamily="34" charset="0"/>
                                    </a:rPr>
                                  </m:ctrlPr>
                                </m:dPr>
                                <m:e>
                                  <m:r>
                                    <a:rPr lang="en-US" sz="2700" b="0" i="1" kern="1200">
                                      <a:solidFill>
                                        <a:srgbClr val="0070C0"/>
                                      </a:solidFill>
                                      <a:effectLst/>
                                      <a:latin typeface="Cambria Math"/>
                                      <a:ea typeface="+mn-ea"/>
                                      <a:cs typeface="Arial" panose="020B0604020202020204" pitchFamily="34" charset="0"/>
                                    </a:rPr>
                                    <m:t>𝐴</m:t>
                                  </m:r>
                                </m:e>
                              </m:d>
                            </m:oMath>
                          </a14:m>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Tìm được điều kiện xác định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hằng đẳng thức để rút gọn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Liên hệ giữa phép nhân và phép khai phương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Quy tắc khai phương một tích và quy tắc nhân các căn bậc hai</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thành thạo các qui tắc khai phương một tích và nhân các căn thức bậc hai trong tính toán và trong biến đổi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Liên hệ giữa phép chia và phép khai phương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Quy tắc khai phương thương và quy tắc chia </a:t>
                          </a:r>
                          <a:r>
                            <a:rPr kumimoji="0" lang="vi-VN"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rPr>
                            <a:t>hai căn bậc hai </a:t>
                          </a:r>
                          <a:endParaRPr kumimoji="0" lang="en-US"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thành thạo các qui tắc khai phương một thương và chia hai căn thức bậc hai trong tính toán và trong biến đổi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Biến đổi đơn giản biểu thức chứa căn thức bậc 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Công thức biến đổi: đưa thừa số ra ngoài </a:t>
                          </a:r>
                          <a:r>
                            <a:rPr kumimoji="0" lang="vi-VN"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rPr>
                            <a:t>(vào trong) dấu căn, khử mẫu của biểu thức lấy căn, trục căn thức ở mẫu</a:t>
                          </a:r>
                          <a:endParaRPr kumimoji="0" lang="en-US"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các phép biến đổi trên để so sánh, rút gọn các căn thức bâc hai.</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883725">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Rút gọn biểu thức chứa căn thức bậc 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Phân tích thành nhân tử</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Điều kiện xác định của biểu thức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Qui đồng mẫu thức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rút</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gọn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biểu</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thức, tính giá trị biểu thức, giải phương trình</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Có kỹ năng rút gọn,</a:t>
                          </a:r>
                          <a:r>
                            <a:rPr kumimoji="0" lang="en-US"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chứng minh đẳng thức, so sánh các giá trị của biểu thức với một số  hằng số, tìm x… và các bài toán liên quan.</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4225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Căn bậc ba</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Định nghĩa, tính chất căn bậc ba</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định nghĩa, tính chất căn bậc ba để giải toán; cách tìm căn bậc ba nhờ  máy tính bỏ túi.</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mc:Choice>
        <mc:Fallback xmlns="">
          <p:graphicFrame>
            <p:nvGraphicFramePr>
              <p:cNvPr id="12" name="Group 31"/>
              <p:cNvGraphicFramePr>
                <a:graphicFrameLocks/>
              </p:cNvGraphicFramePr>
              <p:nvPr>
                <p:extLst>
                  <p:ext uri="{D42A27DB-BD31-4B8C-83A1-F6EECF244321}">
                    <p14:modId xmlns:p14="http://schemas.microsoft.com/office/powerpoint/2010/main" val="1916067160"/>
                  </p:ext>
                </p:extLst>
              </p:nvPr>
            </p:nvGraphicFramePr>
            <p:xfrm>
              <a:off x="457200" y="449173"/>
              <a:ext cx="17373601" cy="9281400"/>
            </p:xfrm>
            <a:graphic>
              <a:graphicData uri="http://schemas.openxmlformats.org/drawingml/2006/table">
                <a:tbl>
                  <a:tblPr/>
                  <a:tblGrid>
                    <a:gridCol w="3066549">
                      <a:extLst>
                        <a:ext uri="{9D8B030D-6E8A-4147-A177-3AD203B41FA5}">
                          <a16:colId xmlns:a16="http://schemas.microsoft.com/office/drawing/2014/main" xmlns:a14="http://schemas.microsoft.com/office/drawing/2010/main" xmlns="" val="20000"/>
                        </a:ext>
                      </a:extLst>
                    </a:gridCol>
                    <a:gridCol w="6373901">
                      <a:extLst>
                        <a:ext uri="{9D8B030D-6E8A-4147-A177-3AD203B41FA5}">
                          <a16:colId xmlns:a16="http://schemas.microsoft.com/office/drawing/2014/main" xmlns:a14="http://schemas.microsoft.com/office/drawing/2010/main" xmlns="" val="20001"/>
                        </a:ext>
                      </a:extLst>
                    </a:gridCol>
                    <a:gridCol w="7933151">
                      <a:extLst>
                        <a:ext uri="{9D8B030D-6E8A-4147-A177-3AD203B41FA5}">
                          <a16:colId xmlns:a16="http://schemas.microsoft.com/office/drawing/2014/main" xmlns:a14="http://schemas.microsoft.com/office/drawing/2010/main" xmlns="" val="20002"/>
                        </a:ext>
                      </a:extLst>
                    </a:gridCol>
                  </a:tblGrid>
                  <a:tr h="510087">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KIẾN THỨC TRỌNG TÂM</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YÊU CẦU CẦN ĐẠT</a:t>
                          </a:r>
                          <a:endParaRPr kumimoji="0" lang="en-US" altLang="vi-VN" sz="2700" b="0"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0"/>
                      </a:ext>
                    </a:extLst>
                  </a:tr>
                  <a:tr h="927453">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Căn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bậc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So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sánh</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bậc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hai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số</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học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HS tính nhanh được CBHSH</a:t>
                          </a: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Thành thạo so sánh hai CBHSH</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1"/>
                      </a:ext>
                    </a:extLst>
                  </a:tr>
                  <a:tr h="983425">
                    <a:tc>
                      <a:txBody>
                        <a:bodyPr/>
                        <a:lstStyle/>
                        <a:p>
                          <a:endParaRPr lang="vi-VN"/>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rotWithShape="1">
                          <a:blip r:embed="rId6"/>
                          <a:stretch>
                            <a:fillRect l="-1988" t="-152174" r="-470378" b="-712422"/>
                          </a:stretch>
                        </a:blipFill>
                      </a:tcPr>
                    </a:tc>
                    <a:tc>
                      <a:txBody>
                        <a:bodyPr/>
                        <a:lstStyle/>
                        <a:p>
                          <a:endParaRPr lang="vi-VN"/>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rotWithShape="1">
                          <a:blip r:embed="rId6"/>
                          <a:stretch>
                            <a:fillRect l="-49044" t="-152174" r="-126195" b="-712422"/>
                          </a:stretch>
                        </a:blip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Tìm được điều kiện xác định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hằng đẳng thức để rút gọn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2"/>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Liên hệ giữa phép nhân và phép khai phương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Quy tắc khai phương một tích và quy tắc nhân các căn bậc hai</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thành thạo các qui tắc khai phương một tích và nhân các căn thức bậc hai trong tính toán và trong biến đổi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3"/>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Liên hệ giữa phép chia và phép khai phương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Quy tắc khai phương thương và quy tắc chia </a:t>
                          </a:r>
                          <a:r>
                            <a:rPr kumimoji="0" lang="vi-VN"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rPr>
                            <a:t>hai căn bậc hai </a:t>
                          </a:r>
                          <a:endParaRPr kumimoji="0" lang="en-US"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thành thạo các qui tắc khai phương một thương và chia hai căn thức bậc hai trong tính toán và trong biến đổi biểu thức. </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4"/>
                      </a:ext>
                    </a:extLst>
                  </a:tr>
                  <a:tr h="134482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Biến đổi đơn giản biểu thức chứa căn thức bậc 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Công thức biến đổi: đưa thừa số ra ngoài </a:t>
                          </a:r>
                          <a:r>
                            <a:rPr kumimoji="0" lang="vi-VN"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rPr>
                            <a:t>(vào trong) dấu căn, khử mẫu của biểu thức lấy căn, trục căn thức ở mẫu</a:t>
                          </a:r>
                          <a:endParaRPr kumimoji="0" lang="en-US" altLang="vi-VN" sz="2700" b="0" i="0" u="none" strike="noStrike" kern="1200" cap="none" normalizeH="0" baseline="0" dirty="0">
                            <a:ln>
                              <a:noFill/>
                            </a:ln>
                            <a:solidFill>
                              <a:srgbClr val="0070C0"/>
                            </a:solidFill>
                            <a:effectLst/>
                            <a:latin typeface="Times New Roman" panose="02020603050405020304" pitchFamily="18" charset="0"/>
                            <a:ea typeface="+mn-ea"/>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các phép biến đổi trên để so sánh, rút gọn các căn thức bâc hai.</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5"/>
                      </a:ext>
                    </a:extLst>
                  </a:tr>
                  <a:tr h="1883725">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Rút gọn biểu thức chứa căn thức bậc hai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Phân tích thành nhân tử</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Điều kiện xác định của biểu thức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Qui đồng mẫu thức</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rút</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gọn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biểu</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thức, tính giá trị biểu thức, giải phương trình</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Có kỹ năng rút gọn,</a:t>
                          </a:r>
                          <a:r>
                            <a:rPr kumimoji="0" lang="en-US"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chứng minh đẳng thức, so sánh các giá trị của biểu thức với một số  hằng số, tìm x… và các bài toán liên quan.</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6"/>
                      </a:ext>
                    </a:extLst>
                  </a:tr>
                  <a:tr h="942250">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vi-VN"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Căn bậc ba</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Định nghĩa, tính chất căn bậc ba</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định nghĩa, tính chất căn bậc ba để giải toán; cách tìm căn bậc ba nhờ  máy tính bỏ túi.</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a14="http://schemas.microsoft.com/office/drawing/2010/main" xmlns="" val="10007"/>
                      </a:ext>
                    </a:extLst>
                  </a:tr>
                </a:tbl>
              </a:graphicData>
            </a:graphic>
          </p:graphicFrame>
        </mc:Fallback>
      </mc:AlternateContent>
    </p:spTree>
    <p:extLst>
      <p:ext uri="{BB962C8B-B14F-4D97-AF65-F5344CB8AC3E}">
        <p14:creationId xmlns:p14="http://schemas.microsoft.com/office/powerpoint/2010/main" val="2230365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426030"/>
            <a:ext cx="17907000" cy="96484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2300"/>
            <a:ext cx="802022" cy="1621736"/>
          </a:xfrm>
          <a:prstGeom prst="rect">
            <a:avLst/>
          </a:prstGeom>
        </p:spPr>
      </p:pic>
      <p:graphicFrame>
        <p:nvGraphicFramePr>
          <p:cNvPr id="12" name="Group 31"/>
          <p:cNvGraphicFramePr>
            <a:graphicFrameLocks/>
          </p:cNvGraphicFramePr>
          <p:nvPr>
            <p:extLst/>
          </p:nvPr>
        </p:nvGraphicFramePr>
        <p:xfrm>
          <a:off x="483066" y="461744"/>
          <a:ext cx="17449802" cy="9584079"/>
        </p:xfrm>
        <a:graphic>
          <a:graphicData uri="http://schemas.openxmlformats.org/drawingml/2006/table">
            <a:tbl>
              <a:tblPr/>
              <a:tblGrid>
                <a:gridCol w="3648595">
                  <a:extLst>
                    <a:ext uri="{9D8B030D-6E8A-4147-A177-3AD203B41FA5}">
                      <a16:colId xmlns:a16="http://schemas.microsoft.com/office/drawing/2014/main" val="20000"/>
                    </a:ext>
                  </a:extLst>
                </a:gridCol>
                <a:gridCol w="5833261">
                  <a:extLst>
                    <a:ext uri="{9D8B030D-6E8A-4147-A177-3AD203B41FA5}">
                      <a16:colId xmlns:a16="http://schemas.microsoft.com/office/drawing/2014/main" val="20001"/>
                    </a:ext>
                  </a:extLst>
                </a:gridCol>
                <a:gridCol w="7967946">
                  <a:extLst>
                    <a:ext uri="{9D8B030D-6E8A-4147-A177-3AD203B41FA5}">
                      <a16:colId xmlns:a16="http://schemas.microsoft.com/office/drawing/2014/main" val="20002"/>
                    </a:ext>
                  </a:extLst>
                </a:gridCol>
              </a:tblGrid>
              <a:tr h="519913">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KIẾN THỨC TRỌNG TÂM</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vi-VN" sz="27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YÊU CẦU CẦN ĐẠT</a:t>
                      </a:r>
                      <a:endParaRPr kumimoji="0" lang="en-US" altLang="vi-VN" sz="2700" b="0"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0511">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tâm</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Khái niệm góc ở tâm, số đo cung, cộng số đo cung</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Hiểu khái niệm góc ở tâm, số đo của một cung.</a:t>
                      </a:r>
                    </a:p>
                    <a:p>
                      <a:pPr marL="0" marR="0" lvl="0" indent="0" algn="just" defTabSz="914400" rtl="0" eaLnBrk="0" fontAlgn="base" latinLnBrk="0" hangingPunct="0">
                        <a:lnSpc>
                          <a:spcPct val="100000"/>
                        </a:lnSpc>
                        <a:spcBef>
                          <a:spcPct val="0"/>
                        </a:spcBef>
                        <a:spcAft>
                          <a:spcPct val="0"/>
                        </a:spcAft>
                        <a:buClrTx/>
                        <a:buSzTx/>
                        <a:buFont typeface="Arial" charset="0"/>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Ứng dụng giải được bài tập.</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5196">
                <a:tc>
                  <a:txBody>
                    <a:bodyPr/>
                    <a:lstStyle>
                      <a:lvl1pPr marL="342900" indent="-342900">
                        <a:spcBef>
                          <a:spcPct val="20000"/>
                        </a:spcBef>
                        <a:tabLst>
                          <a:tab pos="28575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28575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28575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28575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tabLst>
                          <a:tab pos="2857500" algn="l"/>
                        </a:tabLs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defRPr/>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dây</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Định lí liên hệ giữa cung và dây</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Nhận biết được mối liên hệ giữa cung và dây để so sánh được độ lớn của hai cung theo dây tương ứng và ngược lại.</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được các định lý để giải bài tập.</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5196">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tiếp</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Khái niệm góc nội tiếp; Tính chất và hệ quả</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Hiểu được khái niệm góc nội tiếp, mối quan hệ giữa góc nội tiếp và cung bị chắn.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được định lý, hệ quả để giải bài tập.</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1713">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bởi</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tia</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tiếp</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tuyến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dây</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defRPr/>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Khái niệm góc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tạo</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bởi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tia</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tiếp</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tuyến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dây</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cung</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Tính chất và hệ quả</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Nhận biết được góc tạo bởi tiếp tuyến và dây cung.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được định lý, hệ quả để giải bài tập.</a:t>
                      </a: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15196">
                <a:tc>
                  <a:txBody>
                    <a:bodyPr/>
                    <a:lstStyle/>
                    <a:p>
                      <a:pPr marL="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đỉnh</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ngoài</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tròn</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defRPr/>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Khái niệm góc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có</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đỉnh</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bên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trong</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bên</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ngoài</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đường</a:t>
                      </a:r>
                      <a:r>
                        <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vi-VN" sz="27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tròn</a:t>
                      </a: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Tính chất </a:t>
                      </a:r>
                      <a:endParaRPr kumimoji="0" lang="en-US"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Nhận biết được góc có đỉnh ở bên trong hay bên ngoài đường tròn, biết cách tính số đo của các góc trên.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Vận dụng được định lý, hệ quả để giải bài tập.</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1171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chứa</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góc</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Bài toán quĩ tích cung chứa góc</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Hiểu bài toán quỹ tích "cung chứa góc" và biết vận dụng để giải những bài toán đơn giản.</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719881">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tab pos="2857500" algn="l"/>
                        </a:tabLst>
                      </a:pP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Tứ</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giác</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7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tiếp</a:t>
                      </a:r>
                      <a:endParaRPr kumimoji="0" lang="en-US" altLang="vi-VN" sz="2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Khái niệm; Tính chất, dấu hiệu nhận biết tứ giác nội tiếp.</a:t>
                      </a: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Nhận biết được tứ giác nội tiếp đường tròn và giải thích được định lý về tổng hai góc đối của tứ giác nội tiếp bằng 180.Xác định được tâm và bán kính đường tròn ngoại tiếp hình chữ nhật, hình vuông.</a:t>
                      </a:r>
                      <a:endParaRPr kumimoji="0" lang="da-DK" altLang="vi-VN" sz="27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9944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5586" y="128847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8" name="WordArt 37"/>
          <p:cNvSpPr>
            <a:spLocks noChangeArrowheads="1" noChangeShapeType="1" noTextEdit="1"/>
          </p:cNvSpPr>
          <p:nvPr/>
        </p:nvSpPr>
        <p:spPr bwMode="auto">
          <a:xfrm>
            <a:off x="3810000" y="2552700"/>
            <a:ext cx="9318626" cy="755041"/>
          </a:xfrm>
          <a:prstGeom prst="rect">
            <a:avLst/>
          </a:prstGeom>
        </p:spPr>
        <p:txBody>
          <a:bodyPr wrap="none" fromWordArt="1">
            <a:prstTxWarp prst="textPlain">
              <a:avLst>
                <a:gd name="adj" fmla="val 50287"/>
              </a:avLst>
            </a:prstTxWarp>
          </a:bodyPr>
          <a:lstStyle/>
          <a:p>
            <a:r>
              <a:rPr lang="vi-VN" sz="3600" b="1" i="1" kern="10" dirty="0">
                <a:ln w="9525">
                  <a:solidFill>
                    <a:srgbClr val="FFFF99"/>
                  </a:solidFill>
                  <a:round/>
                  <a:headEnd/>
                  <a:tailEnd/>
                </a:ln>
                <a:solidFill>
                  <a:srgbClr val="002060"/>
                </a:solidFill>
                <a:effectLst>
                  <a:outerShdw dist="45791" dir="2021404" algn="ctr" rotWithShape="0">
                    <a:srgbClr val="B2B2B2">
                      <a:alpha val="79999"/>
                    </a:srgbClr>
                  </a:outerShdw>
                </a:effectLst>
                <a:latin typeface="Times New Roman"/>
                <a:cs typeface="Times New Roman"/>
              </a:rPr>
              <a:t>Cấu trúc ôn tập một dạng bài</a:t>
            </a:r>
          </a:p>
        </p:txBody>
      </p:sp>
      <p:sp>
        <p:nvSpPr>
          <p:cNvPr id="9" name="Rectangle 6"/>
          <p:cNvSpPr>
            <a:spLocks noChangeArrowheads="1"/>
          </p:cNvSpPr>
          <p:nvPr/>
        </p:nvSpPr>
        <p:spPr bwMode="auto">
          <a:xfrm>
            <a:off x="845128" y="3557462"/>
            <a:ext cx="16663441" cy="3631763"/>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eaLnBrk="0" hangingPunct="0">
              <a:spcBef>
                <a:spcPct val="30000"/>
              </a:spcBef>
              <a:defRPr/>
            </a:pPr>
            <a:r>
              <a:rPr lang="vi-VN" altLang="vi-VN" sz="4000" b="1" dirty="0">
                <a:latin typeface="Arial" panose="020B0604020202020204" pitchFamily="34" charset="0"/>
                <a:cs typeface="Arial" panose="020B0604020202020204" pitchFamily="34" charset="0"/>
              </a:rPr>
              <a:t>I. LÝ THUYẾT</a:t>
            </a:r>
          </a:p>
          <a:p>
            <a:pPr eaLnBrk="0" hangingPunct="0">
              <a:spcBef>
                <a:spcPct val="30000"/>
              </a:spcBef>
              <a:defRPr/>
            </a:pPr>
            <a:r>
              <a:rPr lang="vi-VN" altLang="vi-VN" sz="4000" dirty="0">
                <a:latin typeface="Arial" panose="020B0604020202020204" pitchFamily="34" charset="0"/>
                <a:cs typeface="Arial" panose="020B0604020202020204" pitchFamily="34" charset="0"/>
              </a:rPr>
              <a:t>   Các kiến thức trọng tâm liên quan đến nội dung chủ đề  </a:t>
            </a:r>
            <a:endParaRPr lang="en-US" altLang="vi-VN" sz="4000" dirty="0">
              <a:latin typeface="Arial" panose="020B0604020202020204" pitchFamily="34" charset="0"/>
              <a:cs typeface="Arial" panose="020B0604020202020204" pitchFamily="34" charset="0"/>
            </a:endParaRPr>
          </a:p>
          <a:p>
            <a:pPr eaLnBrk="0" hangingPunct="0">
              <a:spcBef>
                <a:spcPct val="15000"/>
              </a:spcBef>
              <a:defRPr/>
            </a:pPr>
            <a:r>
              <a:rPr lang="vi-VN" altLang="vi-VN" sz="4000" b="1" dirty="0">
                <a:latin typeface="Arial" panose="020B0604020202020204" pitchFamily="34" charset="0"/>
                <a:cs typeface="Arial" panose="020B0604020202020204" pitchFamily="34" charset="0"/>
              </a:rPr>
              <a:t>II. BÀI TẬP</a:t>
            </a:r>
            <a:endParaRPr lang="en-US" altLang="vi-VN" sz="3600" b="1" dirty="0">
              <a:latin typeface="Arial" panose="020B0604020202020204" pitchFamily="34" charset="0"/>
              <a:cs typeface="Arial" panose="020B0604020202020204" pitchFamily="34" charset="0"/>
            </a:endParaRPr>
          </a:p>
          <a:p>
            <a:pPr eaLnBrk="0" hangingPunct="0">
              <a:spcBef>
                <a:spcPct val="30000"/>
              </a:spcBef>
              <a:defRPr/>
            </a:pP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Các</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bài</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tập</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theo</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các</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cấp</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độ</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phát</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triển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dần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từ</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nhận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biết</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thông</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hiểu</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rồi</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đến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vận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dụng</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thấp</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vận</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dụng</a:t>
            </a:r>
            <a:r>
              <a:rPr lang="en-US" altLang="vi-VN" sz="4000" dirty="0">
                <a:latin typeface="Arial" panose="020B0604020202020204" pitchFamily="34" charset="0"/>
                <a:cs typeface="Arial" panose="020B0604020202020204" pitchFamily="34" charset="0"/>
              </a:rPr>
              <a:t> </a:t>
            </a:r>
            <a:r>
              <a:rPr lang="en-US" altLang="vi-VN" sz="4000" dirty="0" err="1">
                <a:latin typeface="Arial" panose="020B0604020202020204" pitchFamily="34" charset="0"/>
                <a:cs typeface="Arial" panose="020B0604020202020204" pitchFamily="34" charset="0"/>
              </a:rPr>
              <a:t>cao</a:t>
            </a:r>
            <a:r>
              <a:rPr lang="en-US" altLang="vi-VN" sz="4000" dirty="0">
                <a:latin typeface="Arial" panose="020B0604020202020204" pitchFamily="34" charset="0"/>
                <a:cs typeface="Arial" panose="020B0604020202020204" pitchFamily="34" charset="0"/>
              </a:rPr>
              <a:t>.</a:t>
            </a:r>
          </a:p>
        </p:txBody>
      </p:sp>
      <p:sp>
        <p:nvSpPr>
          <p:cNvPr id="11" name="WordArt 37"/>
          <p:cNvSpPr>
            <a:spLocks noChangeArrowheads="1" noChangeShapeType="1" noTextEdit="1"/>
          </p:cNvSpPr>
          <p:nvPr/>
        </p:nvSpPr>
        <p:spPr bwMode="auto">
          <a:xfrm>
            <a:off x="5943600" y="1409700"/>
            <a:ext cx="5867400" cy="762000"/>
          </a:xfrm>
          <a:prstGeom prst="rect">
            <a:avLst/>
          </a:prstGeom>
        </p:spPr>
        <p:txBody>
          <a:bodyPr wrap="none" fromWordArt="1">
            <a:prstTxWarp prst="textPlain">
              <a:avLst>
                <a:gd name="adj" fmla="val 50287"/>
              </a:avLst>
            </a:prstTxWarp>
          </a:bodyPr>
          <a:lstStyle/>
          <a:p>
            <a:r>
              <a:rPr lang="vi-VN" sz="3600" kern="10" dirty="0">
                <a:ln w="3175">
                  <a:solidFill>
                    <a:srgbClr val="CC0000"/>
                  </a:solidFill>
                  <a:round/>
                  <a:headEnd/>
                  <a:tailEnd/>
                </a:ln>
                <a:solidFill>
                  <a:srgbClr val="FF6600"/>
                </a:solidFill>
                <a:effectLst>
                  <a:outerShdw dist="45791" dir="2021404" algn="ctr" rotWithShape="0">
                    <a:srgbClr val="B2B2B2">
                      <a:alpha val="79999"/>
                    </a:srgbClr>
                  </a:outerShdw>
                </a:effectLst>
                <a:latin typeface="Times New Roman"/>
                <a:cs typeface="Times New Roman"/>
              </a:rPr>
              <a:t>Bước 3: Ôn tập</a:t>
            </a:r>
          </a:p>
        </p:txBody>
      </p:sp>
      <p:sp>
        <p:nvSpPr>
          <p:cNvPr id="12" name="Rectangle: Diagonal Corners Rounded 11">
            <a:extLst>
              <a:ext uri="{FF2B5EF4-FFF2-40B4-BE49-F238E27FC236}">
                <a16:creationId xmlns:a16="http://schemas.microsoft.com/office/drawing/2014/main" id="{B9FE98C7-9DCF-4E6F-925E-9363ECD2A228}"/>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50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 y="1291935"/>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7" name="Rectangle 6"/>
          <p:cNvSpPr/>
          <p:nvPr/>
        </p:nvSpPr>
        <p:spPr>
          <a:xfrm>
            <a:off x="4191000" y="1644036"/>
            <a:ext cx="11506200" cy="584775"/>
          </a:xfrm>
          <a:prstGeom prst="rect">
            <a:avLst/>
          </a:prstGeom>
        </p:spPr>
        <p:txBody>
          <a:bodyPr wrap="square">
            <a:spAutoFit/>
          </a:bodyPr>
          <a:lstStyle/>
          <a:p>
            <a:r>
              <a:rPr lang="en-US" sz="3200" b="1" dirty="0">
                <a:solidFill>
                  <a:srgbClr val="FF0000"/>
                </a:solidFill>
              </a:rPr>
              <a:t>TIẾT 1: LUYỆN TẬP ĐIỀU KIỆN XÁC ĐỊNH CỦA BIỂU THỨC</a:t>
            </a:r>
            <a:endParaRPr lang="vi-VN" sz="3200" dirty="0">
              <a:solidFill>
                <a:srgbClr val="FF0000"/>
              </a:solidFill>
            </a:endParaRPr>
          </a:p>
        </p:txBody>
      </p:sp>
      <p:pic>
        <p:nvPicPr>
          <p:cNvPr id="105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228811"/>
            <a:ext cx="13639800" cy="735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Diagonal Corners Rounded 10">
            <a:extLst>
              <a:ext uri="{FF2B5EF4-FFF2-40B4-BE49-F238E27FC236}">
                <a16:creationId xmlns:a16="http://schemas.microsoft.com/office/drawing/2014/main" id="{D8025D89-D2CC-4620-A55F-0F28023FB76A}"/>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090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41" y="124662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7" name="Rectangle 6"/>
          <p:cNvSpPr/>
          <p:nvPr/>
        </p:nvSpPr>
        <p:spPr>
          <a:xfrm>
            <a:off x="2514600" y="1485900"/>
            <a:ext cx="12268200" cy="584775"/>
          </a:xfrm>
          <a:prstGeom prst="rect">
            <a:avLst/>
          </a:prstGeom>
        </p:spPr>
        <p:txBody>
          <a:bodyPr wrap="square">
            <a:spAutoFit/>
          </a:bodyPr>
          <a:lstStyle/>
          <a:p>
            <a:r>
              <a:rPr lang="en-US" sz="3200" b="1" dirty="0">
                <a:solidFill>
                  <a:srgbClr val="FF0000"/>
                </a:solidFill>
              </a:rPr>
              <a:t>TIẾT 13: RÚT GỌN BIỂU THỨC VÀ BÀI TOÁN GIẢI BẤT PHƯƠNG TRÌNH</a:t>
            </a:r>
            <a:endParaRPr lang="vi-VN" sz="3200" dirty="0">
              <a:solidFill>
                <a:srgbClr val="FF0000"/>
              </a:solidFill>
            </a:endParaRPr>
          </a:p>
        </p:txBody>
      </p:sp>
      <p:pic>
        <p:nvPicPr>
          <p:cNvPr id="2049"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200273"/>
            <a:ext cx="12192000" cy="7856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Diagonal Corners Rounded 10">
            <a:extLst>
              <a:ext uri="{FF2B5EF4-FFF2-40B4-BE49-F238E27FC236}">
                <a16:creationId xmlns:a16="http://schemas.microsoft.com/office/drawing/2014/main" id="{E564923C-1275-41F2-83AC-AEAEF261244D}"/>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58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865637" y="2017306"/>
            <a:ext cx="16584164" cy="7908383"/>
          </a:xfrm>
          <a:prstGeom prst="rect">
            <a:avLst/>
          </a:prstGeom>
        </p:spPr>
        <p:txBody>
          <a:bodyPr wrap="square" lIns="0" tIns="0" rIns="0" bIns="0" rtlCol="0" anchor="t">
            <a:spAutoFit/>
          </a:bodyPr>
          <a:lstStyle/>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GIỚI THIỆU CHƯƠNG TRÌNH HỘI THẢO.</a:t>
            </a:r>
          </a:p>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ĐỊNH HƯỚNG LỘ TRÌNH HỌC TẬP, PHÂN LOẠI ĐỐI TƯỢNG HỌC SINH</a:t>
            </a:r>
          </a:p>
          <a:p>
            <a:pPr marL="857250" indent="-857250" algn="just">
              <a:lnSpc>
                <a:spcPct val="150000"/>
              </a:lnSpc>
              <a:buFontTx/>
              <a:buAutoNum type="romanUcPeriod"/>
            </a:pPr>
            <a:r>
              <a:rPr lang="en-US" sz="3600" b="1" dirty="0">
                <a:solidFill>
                  <a:srgbClr val="0000CC"/>
                </a:solidFill>
                <a:latin typeface="Times New Roman" panose="02020603050405020304" pitchFamily="18" charset="0"/>
                <a:cs typeface="Times New Roman" panose="02020603050405020304" pitchFamily="18" charset="0"/>
              </a:rPr>
              <a:t>KINH NGHIỆM THỰC HIỆN DẠY ÔN THI MÔN TOÁN VÀO LỚP 10.</a:t>
            </a:r>
          </a:p>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PHƯƠNG PHÁP KIỂM TRA – ĐÁNH GIÁ HỌC SINH.</a:t>
            </a:r>
          </a:p>
          <a:p>
            <a:pPr marL="857250" indent="-857250" algn="just">
              <a:lnSpc>
                <a:spcPct val="150000"/>
              </a:lnSpc>
              <a:buFontTx/>
              <a:buAutoNum type="romanUcPeriod"/>
            </a:pPr>
            <a:r>
              <a:rPr lang="en-US" sz="3600" b="1" dirty="0">
                <a:solidFill>
                  <a:srgbClr val="0000CC"/>
                </a:solidFill>
                <a:latin typeface="Times New Roman" panose="02020603050405020304" pitchFamily="18" charset="0"/>
                <a:cs typeface="Times New Roman" panose="02020603050405020304" pitchFamily="18" charset="0"/>
              </a:rPr>
              <a:t>CÔNG TÁC BỒI DƯỠNG NÂNG CAO CHUYÊN MÔN GIÁO VIÊN</a:t>
            </a:r>
            <a:r>
              <a:rPr lang="en-US" sz="3600" b="1" dirty="0">
                <a:solidFill>
                  <a:srgbClr val="0000CC"/>
                </a:solidFill>
                <a:latin typeface="Cormorant Garamond Medium"/>
              </a:rPr>
              <a:t>.</a:t>
            </a:r>
            <a:endParaRPr lang="en-US" sz="3600" b="1" dirty="0">
              <a:solidFill>
                <a:srgbClr val="0000CC"/>
              </a:solidFill>
              <a:latin typeface="Times New Roman" panose="02020603050405020304" pitchFamily="18" charset="0"/>
              <a:cs typeface="Times New Roman" panose="02020603050405020304" pitchFamily="18" charset="0"/>
            </a:endParaRPr>
          </a:p>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CÁC BIỆN PHÁP PHỐI KẾT HỢP GIỮA CHA MẸ HỌC SINH VỚI GIÁO VIÊN, NHÀ TRƯỜNG.</a:t>
            </a:r>
          </a:p>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TRAO ĐỔI, THẢO LUẬN</a:t>
            </a:r>
          </a:p>
          <a:p>
            <a:pPr marL="857250" indent="-857250" algn="just">
              <a:lnSpc>
                <a:spcPct val="150000"/>
              </a:lnSpc>
              <a:buAutoNum type="romanUcPeriod"/>
            </a:pPr>
            <a:r>
              <a:rPr lang="en-US" sz="3600" b="1" dirty="0">
                <a:solidFill>
                  <a:srgbClr val="0000CC"/>
                </a:solidFill>
                <a:latin typeface="Times New Roman" panose="02020603050405020304" pitchFamily="18" charset="0"/>
                <a:cs typeface="Times New Roman" panose="02020603050405020304" pitchFamily="18" charset="0"/>
              </a:rPr>
              <a:t>KẾT THÚC CHƯƠNG TRÌNH</a:t>
            </a:r>
          </a:p>
          <a:p>
            <a:pPr algn="just">
              <a:lnSpc>
                <a:spcPts val="3149"/>
              </a:lnSpc>
            </a:pPr>
            <a:endParaRPr lang="en-US" sz="3600" b="1" dirty="0">
              <a:solidFill>
                <a:srgbClr val="0000CC"/>
              </a:solidFill>
              <a:latin typeface="Cormorant Garamond Medium"/>
            </a:endParaRPr>
          </a:p>
        </p:txBody>
      </p:sp>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800" b="1" noProof="0" dirty="0">
                <a:solidFill>
                  <a:prstClr val="white"/>
                </a:solidFill>
                <a:latin typeface="Times New Roman" panose="02020603050405020304" pitchFamily="18" charset="0"/>
                <a:cs typeface="Times New Roman" panose="02020603050405020304" pitchFamily="18" charset="0"/>
              </a:rPr>
              <a:t>NỘI DUNG CHƯƠNG TRÌNH</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5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086" y="122782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7" name="Rectangle 6"/>
          <p:cNvSpPr/>
          <p:nvPr/>
        </p:nvSpPr>
        <p:spPr>
          <a:xfrm>
            <a:off x="1600200" y="1300256"/>
            <a:ext cx="14859000" cy="8094524"/>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Trong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rút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gọn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biểu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thức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liên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quan</a:t>
            </a:r>
            <a:r>
              <a:rPr lang="en-US" sz="4000" dirty="0">
                <a:solidFill>
                  <a:srgbClr val="FF0000"/>
                </a:solidFill>
                <a:latin typeface="Times New Roman" panose="02020603050405020304" pitchFamily="18" charset="0"/>
                <a:cs typeface="Times New Roman" panose="02020603050405020304" pitchFamily="18" charset="0"/>
              </a:rPr>
              <a:t>, ta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gặp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sau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đây</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a:p>
            <a:r>
              <a:rPr lang="en-US" sz="4000" i="1" dirty="0" err="1">
                <a:latin typeface="Times New Roman" panose="02020603050405020304" pitchFamily="18" charset="0"/>
                <a:cs typeface="Times New Roman" panose="02020603050405020304" pitchFamily="18" charset="0"/>
              </a:rPr>
              <a:t>Dạng</a:t>
            </a:r>
            <a:r>
              <a:rPr lang="en-US" sz="4000" i="1" dirty="0">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Rút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biến</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thỏa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r>
              <a:rPr lang="en-US" sz="4000" i="1" dirty="0" err="1">
                <a:latin typeface="Times New Roman" panose="02020603050405020304" pitchFamily="18" charset="0"/>
                <a:cs typeface="Times New Roman" panose="02020603050405020304" pitchFamily="18" charset="0"/>
              </a:rPr>
              <a:t>Dạng</a:t>
            </a:r>
            <a:r>
              <a:rPr lang="en-US" sz="4000" i="1" dirty="0">
                <a:latin typeface="Times New Roman" panose="02020603050405020304" pitchFamily="18" charset="0"/>
                <a:cs typeface="Times New Roman" panose="02020603050405020304" pitchFamily="18" charset="0"/>
              </a:rPr>
              <a:t> 3.</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so </a:t>
            </a:r>
            <a:r>
              <a:rPr lang="en-US" sz="4000" b="1"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r>
              <a:rPr lang="en-US" sz="4000" i="1" dirty="0" err="1">
                <a:latin typeface="Times New Roman" panose="02020603050405020304" pitchFamily="18" charset="0"/>
                <a:cs typeface="Times New Roman" panose="02020603050405020304" pitchFamily="18" charset="0"/>
              </a:rPr>
              <a:t>Dạng</a:t>
            </a:r>
            <a:r>
              <a:rPr lang="en-US" sz="4000" i="1" dirty="0">
                <a:latin typeface="Times New Roman" panose="02020603050405020304" pitchFamily="18" charset="0"/>
                <a:cs typeface="Times New Roman" panose="02020603050405020304" pitchFamily="18" charset="0"/>
              </a:rPr>
              <a:t> 4.</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biến</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a:p>
            <a:r>
              <a:rPr lang="en-US" sz="4000" i="1" dirty="0" err="1">
                <a:latin typeface="Times New Roman" panose="02020603050405020304" pitchFamily="18" charset="0"/>
                <a:cs typeface="Times New Roman" panose="02020603050405020304" pitchFamily="18" charset="0"/>
              </a:rPr>
              <a:t>Dạng</a:t>
            </a:r>
            <a:r>
              <a:rPr lang="en-US" sz="4000" i="1" dirty="0">
                <a:latin typeface="Times New Roman" panose="02020603050405020304" pitchFamily="18" charset="0"/>
                <a:cs typeface="Times New Roman" panose="02020603050405020304" pitchFamily="18" charset="0"/>
              </a:rPr>
              <a:t> 5.</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nhất</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nhất</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A7935FD8-3606-43C4-A688-1D7E7BAE77AF}"/>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996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41" y="124662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10"/>
          <p:cNvSpPr/>
          <p:nvPr/>
        </p:nvSpPr>
        <p:spPr>
          <a:xfrm>
            <a:off x="2341418" y="1351648"/>
            <a:ext cx="14993969" cy="1077218"/>
          </a:xfrm>
          <a:prstGeom prst="rect">
            <a:avLst/>
          </a:prstGeom>
        </p:spPr>
        <p:txBody>
          <a:bodyPr wrap="square">
            <a:spAutoFit/>
          </a:bodyPr>
          <a:lstStyle/>
          <a:p>
            <a:pPr algn="ctr"/>
            <a:r>
              <a:rPr lang="en-US" sz="3200" b="1" dirty="0">
                <a:solidFill>
                  <a:srgbClr val="FF0000"/>
                </a:solidFill>
              </a:rPr>
              <a:t>TIẾT 15: GIẢI BÀI TOÁN BẰNG CÁCH LẬP PHƯƠNG TRÌNH – HỆ PHƯƠNG TRÌNH </a:t>
            </a:r>
          </a:p>
          <a:p>
            <a:pPr algn="ctr"/>
            <a:r>
              <a:rPr lang="en-US" sz="3200" b="1" dirty="0">
                <a:solidFill>
                  <a:srgbClr val="FF0000"/>
                </a:solidFill>
              </a:rPr>
              <a:t>DẠNG TOÁN : LÀM CHUNG—LÀM RIÊNG.</a:t>
            </a:r>
            <a:endParaRPr lang="vi-VN" sz="3200" dirty="0">
              <a:solidFill>
                <a:srgbClr val="FF0000"/>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564" y="2476500"/>
            <a:ext cx="14055436" cy="725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Diagonal Corners Rounded 11">
            <a:extLst>
              <a:ext uri="{FF2B5EF4-FFF2-40B4-BE49-F238E27FC236}">
                <a16:creationId xmlns:a16="http://schemas.microsoft.com/office/drawing/2014/main" id="{8160018E-71C5-43AD-BE13-055D6B17CD28}"/>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534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772"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383839"/>
            <a:ext cx="13106400" cy="755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341418" y="1351648"/>
            <a:ext cx="14993969" cy="1077218"/>
          </a:xfrm>
          <a:prstGeom prst="rect">
            <a:avLst/>
          </a:prstGeom>
        </p:spPr>
        <p:txBody>
          <a:bodyPr wrap="square">
            <a:spAutoFit/>
          </a:bodyPr>
          <a:lstStyle/>
          <a:p>
            <a:pPr algn="ctr"/>
            <a:r>
              <a:rPr lang="en-US" sz="3200" b="1" dirty="0">
                <a:solidFill>
                  <a:srgbClr val="FF0000"/>
                </a:solidFill>
              </a:rPr>
              <a:t>TIẾT 15: GIẢI BÀI TOÁN BẰNG CÁCH LẬP PHƯƠNG TRÌNH – HỆ PHƯƠNG TRÌNH </a:t>
            </a:r>
          </a:p>
          <a:p>
            <a:pPr algn="ctr"/>
            <a:r>
              <a:rPr lang="en-US" sz="3200" b="1" dirty="0">
                <a:solidFill>
                  <a:srgbClr val="FF0000"/>
                </a:solidFill>
              </a:rPr>
              <a:t>DẠNG TOÁN : LÀM CHUNG—LÀM RIÊNG.</a:t>
            </a:r>
            <a:endParaRPr lang="vi-VN" sz="3200" dirty="0">
              <a:solidFill>
                <a:srgbClr val="FF0000"/>
              </a:solidFill>
            </a:endParaRPr>
          </a:p>
        </p:txBody>
      </p:sp>
      <p:sp>
        <p:nvSpPr>
          <p:cNvPr id="11" name="Rectangle: Diagonal Corners Rounded 10">
            <a:extLst>
              <a:ext uri="{FF2B5EF4-FFF2-40B4-BE49-F238E27FC236}">
                <a16:creationId xmlns:a16="http://schemas.microsoft.com/office/drawing/2014/main" id="{11D82BEA-284D-4A00-89BB-0F1820D1A3F9}"/>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728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1124184"/>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383839"/>
            <a:ext cx="13106400" cy="755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341418" y="1351648"/>
            <a:ext cx="14993969" cy="1077218"/>
          </a:xfrm>
          <a:prstGeom prst="rect">
            <a:avLst/>
          </a:prstGeom>
        </p:spPr>
        <p:txBody>
          <a:bodyPr wrap="square">
            <a:spAutoFit/>
          </a:bodyPr>
          <a:lstStyle/>
          <a:p>
            <a:pPr algn="ctr"/>
            <a:r>
              <a:rPr lang="en-US" sz="3200" b="1" dirty="0">
                <a:solidFill>
                  <a:srgbClr val="FF0000"/>
                </a:solidFill>
              </a:rPr>
              <a:t>TIẾT 15: GIẢI BÀI TOÁN BẰNG CÁCH LẬP PHƯƠNG TRÌNH – HỆ PHƯƠNG TRÌNH </a:t>
            </a:r>
          </a:p>
          <a:p>
            <a:pPr algn="ctr"/>
            <a:r>
              <a:rPr lang="en-US" sz="3200" b="1" dirty="0">
                <a:solidFill>
                  <a:srgbClr val="FF0000"/>
                </a:solidFill>
              </a:rPr>
              <a:t>DẠNG TOÁN : LÀM CHUNG—LÀM RIÊNG.</a:t>
            </a:r>
            <a:endParaRPr lang="vi-VN" sz="3200" dirty="0">
              <a:solidFill>
                <a:srgbClr val="FF0000"/>
              </a:solidFill>
            </a:endParaRPr>
          </a:p>
        </p:txBody>
      </p:sp>
      <p:sp>
        <p:nvSpPr>
          <p:cNvPr id="11" name="Rectangle: Diagonal Corners Rounded 10">
            <a:extLst>
              <a:ext uri="{FF2B5EF4-FFF2-40B4-BE49-F238E27FC236}">
                <a16:creationId xmlns:a16="http://schemas.microsoft.com/office/drawing/2014/main" id="{C7F9DF34-EC19-4FD9-BA8E-779AA90A0424}"/>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194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5" y="1177731"/>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8" name="Rectangle 7"/>
          <p:cNvSpPr/>
          <p:nvPr/>
        </p:nvSpPr>
        <p:spPr>
          <a:xfrm>
            <a:off x="1399951" y="1177731"/>
            <a:ext cx="15488095" cy="8302914"/>
          </a:xfrm>
          <a:prstGeom prst="rect">
            <a:avLst/>
          </a:prstGeom>
        </p:spPr>
        <p:txBody>
          <a:bodyPr wrap="square">
            <a:spAutoFit/>
          </a:bodyPr>
          <a:lstStyle/>
          <a:p>
            <a:pPr>
              <a:lnSpc>
                <a:spcPct val="150000"/>
              </a:lnSpc>
            </a:pPr>
            <a:r>
              <a:rPr lang="pt-BR" sz="4000" b="1" dirty="0">
                <a:solidFill>
                  <a:srgbClr val="002060"/>
                </a:solidFill>
              </a:rPr>
              <a:t>Để có thể giải đúng, nhanh bài toán bằng cách lập phương trình (hệ ph</a:t>
            </a:r>
            <a:r>
              <a:rPr lang="vi-VN" sz="4000" b="1" dirty="0">
                <a:solidFill>
                  <a:srgbClr val="002060"/>
                </a:solidFill>
              </a:rPr>
              <a:t>ư</a:t>
            </a:r>
            <a:r>
              <a:rPr lang="en-US" sz="4000" b="1" dirty="0" err="1">
                <a:solidFill>
                  <a:srgbClr val="002060"/>
                </a:solidFill>
              </a:rPr>
              <a:t>ơng</a:t>
            </a:r>
            <a:r>
              <a:rPr lang="en-US" sz="4000" b="1" dirty="0">
                <a:solidFill>
                  <a:srgbClr val="002060"/>
                </a:solidFill>
              </a:rPr>
              <a:t> </a:t>
            </a:r>
            <a:r>
              <a:rPr lang="en-US" sz="4000" b="1" dirty="0" err="1">
                <a:solidFill>
                  <a:srgbClr val="002060"/>
                </a:solidFill>
              </a:rPr>
              <a:t>trình</a:t>
            </a:r>
            <a:r>
              <a:rPr lang="en-US" sz="4000" b="1" dirty="0">
                <a:solidFill>
                  <a:srgbClr val="002060"/>
                </a:solidFill>
              </a:rPr>
              <a:t>),</a:t>
            </a:r>
            <a:r>
              <a:rPr lang="pt-BR" sz="4000" b="1" dirty="0">
                <a:solidFill>
                  <a:srgbClr val="002060"/>
                </a:solidFill>
              </a:rPr>
              <a:t> giáo viên cần dạy cho học sinh chú ý :</a:t>
            </a:r>
            <a:endParaRPr lang="vi-VN" sz="4000" b="1" dirty="0">
              <a:solidFill>
                <a:srgbClr val="002060"/>
              </a:solidFill>
            </a:endParaRPr>
          </a:p>
          <a:p>
            <a:pPr>
              <a:lnSpc>
                <a:spcPct val="150000"/>
              </a:lnSpc>
            </a:pPr>
            <a:r>
              <a:rPr lang="pt-BR" sz="4000" dirty="0"/>
              <a:t>+ </a:t>
            </a:r>
            <a:r>
              <a:rPr lang="pt-BR" sz="4000" b="1" dirty="0">
                <a:solidFill>
                  <a:srgbClr val="FF0000"/>
                </a:solidFill>
              </a:rPr>
              <a:t>Đọc kĩ đề bài</a:t>
            </a:r>
            <a:r>
              <a:rPr lang="pt-BR" sz="4000" dirty="0"/>
              <a:t> (xác định: đại lượng phải tìm, các đại lượng và số liệu đã cho, mô tả bằng hình vẽ nếu cần, chuyển đổi đơn vị nếu cần).  </a:t>
            </a:r>
            <a:endParaRPr lang="vi-VN" sz="4000" dirty="0"/>
          </a:p>
          <a:p>
            <a:pPr>
              <a:lnSpc>
                <a:spcPct val="150000"/>
              </a:lnSpc>
            </a:pPr>
            <a:r>
              <a:rPr lang="pt-BR" sz="4000" dirty="0"/>
              <a:t>+ </a:t>
            </a:r>
            <a:r>
              <a:rPr lang="pt-BR" sz="4000" b="1" dirty="0">
                <a:solidFill>
                  <a:srgbClr val="FF0000"/>
                </a:solidFill>
              </a:rPr>
              <a:t>Chọn ẩn phù h</a:t>
            </a:r>
            <a:r>
              <a:rPr lang="en-US" sz="4000" b="1" dirty="0" err="1">
                <a:solidFill>
                  <a:srgbClr val="FF0000"/>
                </a:solidFill>
              </a:rPr>
              <a:t>ợp</a:t>
            </a:r>
            <a:r>
              <a:rPr lang="en-US" sz="4000" b="1" dirty="0">
                <a:solidFill>
                  <a:srgbClr val="FF0000"/>
                </a:solidFill>
              </a:rPr>
              <a:t> </a:t>
            </a:r>
            <a:r>
              <a:rPr lang="en-US" sz="4000" dirty="0"/>
              <a:t>(t</a:t>
            </a:r>
            <a:r>
              <a:rPr lang="pt-BR" sz="4000" dirty="0"/>
              <a:t>hông thường chọn ẩn trực tiếp, đặt điều kiện của ẩn phù hợp với yêu cầu của bài toán và với thực tế).</a:t>
            </a:r>
            <a:endParaRPr lang="vi-VN" sz="4000" dirty="0"/>
          </a:p>
          <a:p>
            <a:pPr>
              <a:lnSpc>
                <a:spcPct val="150000"/>
              </a:lnSpc>
            </a:pPr>
            <a:r>
              <a:rPr lang="pt-BR" sz="4000" dirty="0"/>
              <a:t>+ </a:t>
            </a:r>
            <a:r>
              <a:rPr lang="pt-BR" sz="4000" b="1" dirty="0">
                <a:solidFill>
                  <a:srgbClr val="FF0000"/>
                </a:solidFill>
              </a:rPr>
              <a:t>Lập đúng – Giải đúng </a:t>
            </a:r>
            <a:r>
              <a:rPr lang="pt-BR" sz="4000" dirty="0"/>
              <a:t>phương trình (hệ phương trình) </a:t>
            </a:r>
          </a:p>
          <a:p>
            <a:pPr>
              <a:lnSpc>
                <a:spcPct val="150000"/>
              </a:lnSpc>
            </a:pPr>
            <a:r>
              <a:rPr lang="pt-BR" sz="4000" dirty="0"/>
              <a:t>+ </a:t>
            </a:r>
            <a:r>
              <a:rPr lang="pt-BR" sz="4000" b="1" dirty="0">
                <a:solidFill>
                  <a:srgbClr val="FF0000"/>
                </a:solidFill>
              </a:rPr>
              <a:t>Kết luận đúng </a:t>
            </a:r>
            <a:r>
              <a:rPr lang="pt-BR" sz="4000" dirty="0"/>
              <a:t>(cần chú ý so sánh nghiệm tìm được của phương trình (hệ phương trình) với điều kiện của ẩn để trả lời).</a:t>
            </a:r>
            <a:endParaRPr lang="vi-VN" sz="4000" dirty="0"/>
          </a:p>
        </p:txBody>
      </p:sp>
      <p:sp>
        <p:nvSpPr>
          <p:cNvPr id="9" name="Rectangle: Diagonal Corners Rounded 8">
            <a:extLst>
              <a:ext uri="{FF2B5EF4-FFF2-40B4-BE49-F238E27FC236}">
                <a16:creationId xmlns:a16="http://schemas.microsoft.com/office/drawing/2014/main" id="{72EE447D-0B1D-43F4-9793-A6719EAC92FC}"/>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7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463" y="1245145"/>
            <a:ext cx="17489228" cy="8810267"/>
            <a:chOff x="615754" y="8835"/>
            <a:chExt cx="9138657" cy="4494597"/>
          </a:xfrm>
        </p:grpSpPr>
        <p:sp>
          <p:nvSpPr>
            <p:cNvPr id="3" name="Freeform 3"/>
            <p:cNvSpPr/>
            <p:nvPr/>
          </p:nvSpPr>
          <p:spPr>
            <a:xfrm>
              <a:off x="615754" y="8835"/>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8" name="Rectangle 7"/>
          <p:cNvSpPr/>
          <p:nvPr/>
        </p:nvSpPr>
        <p:spPr>
          <a:xfrm>
            <a:off x="6400800" y="1918855"/>
            <a:ext cx="4343400" cy="707886"/>
          </a:xfrm>
          <a:prstGeom prst="rect">
            <a:avLst/>
          </a:prstGeom>
          <a:ln w="6350">
            <a:solidFill>
              <a:schemeClr val="tx1"/>
            </a:solidFill>
          </a:ln>
        </p:spPr>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phẳng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811000" y="3314700"/>
            <a:ext cx="3657600" cy="707886"/>
          </a:xfrm>
          <a:prstGeom prst="rect">
            <a:avLst/>
          </a:prstGeom>
          <a:ln w="6350">
            <a:solidFill>
              <a:schemeClr val="tx1"/>
            </a:solidFill>
          </a:ln>
        </p:spPr>
        <p:txBody>
          <a:bodyPr wrap="square">
            <a:spAutoFit/>
          </a:bodyPr>
          <a:lstStyle/>
          <a:p>
            <a:pPr algn="ctr"/>
            <a:r>
              <a:rPr lang="en-US" sz="4000" dirty="0" err="1">
                <a:solidFill>
                  <a:prstClr val="black"/>
                </a:solidFill>
                <a:latin typeface="Times New Roman" panose="02020603050405020304" pitchFamily="18" charset="0"/>
                <a:cs typeface="Times New Roman" panose="02020603050405020304" pitchFamily="18" charset="0"/>
              </a:rPr>
              <a:t>Vẽ</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đúng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hình</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324100" y="3184386"/>
            <a:ext cx="3238500" cy="4401205"/>
          </a:xfrm>
          <a:prstGeom prst="rect">
            <a:avLst/>
          </a:prstGeom>
          <a:ln w="6350">
            <a:solidFill>
              <a:schemeClr val="tx1"/>
            </a:solidFill>
          </a:ln>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Xây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dựng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theo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cấp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tăng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triển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từ</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SGK</a:t>
            </a:r>
          </a:p>
        </p:txBody>
      </p:sp>
      <p:sp>
        <p:nvSpPr>
          <p:cNvPr id="14" name="Rectangle 13"/>
          <p:cNvSpPr/>
          <p:nvPr/>
        </p:nvSpPr>
        <p:spPr>
          <a:xfrm>
            <a:off x="11353800" y="5143499"/>
            <a:ext cx="4343400" cy="707886"/>
          </a:xfrm>
          <a:prstGeom prst="rect">
            <a:avLst/>
          </a:prstGeom>
          <a:ln w="6350">
            <a:solidFill>
              <a:schemeClr val="tx1"/>
            </a:solidFill>
          </a:ln>
        </p:spPr>
        <p:txBody>
          <a:bodyPr wrap="square">
            <a:spAutoFit/>
          </a:bodyPr>
          <a:lstStyle/>
          <a:p>
            <a:pPr algn="ctr"/>
            <a:r>
              <a:rPr lang="en-US" sz="4000" dirty="0" err="1">
                <a:solidFill>
                  <a:prstClr val="black"/>
                </a:solidFill>
                <a:latin typeface="Times New Roman" panose="02020603050405020304" pitchFamily="18" charset="0"/>
                <a:cs typeface="Times New Roman" panose="02020603050405020304" pitchFamily="18" charset="0"/>
              </a:rPr>
              <a:t>Xây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dựng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làm</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811000" y="7048500"/>
            <a:ext cx="3657600" cy="707886"/>
          </a:xfrm>
          <a:prstGeom prst="rect">
            <a:avLst/>
          </a:prstGeom>
          <a:ln w="6350">
            <a:solidFill>
              <a:schemeClr val="tx1"/>
            </a:solidFill>
          </a:ln>
        </p:spPr>
        <p:txBody>
          <a:bodyPr wrap="square">
            <a:spAutoFit/>
          </a:bodyPr>
          <a:lstStyle/>
          <a:p>
            <a:pPr algn="ctr"/>
            <a:r>
              <a:rPr lang="en-US" sz="4000" dirty="0" err="1">
                <a:solidFill>
                  <a:prstClr val="black"/>
                </a:solidFill>
                <a:latin typeface="Times New Roman" panose="02020603050405020304" pitchFamily="18" charset="0"/>
                <a:cs typeface="Times New Roman" panose="02020603050405020304" pitchFamily="18" charset="0"/>
              </a:rPr>
              <a:t>Trình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endParaRPr lang="en-US" sz="4000" dirty="0">
              <a:solidFill>
                <a:prstClr val="black"/>
              </a:solidFill>
              <a:latin typeface="Times New Roman" panose="02020603050405020304" pitchFamily="18" charset="0"/>
              <a:cs typeface="Times New Roman" panose="02020603050405020304" pitchFamily="18" charset="0"/>
            </a:endParaRPr>
          </a:p>
        </p:txBody>
      </p:sp>
      <p:cxnSp>
        <p:nvCxnSpPr>
          <p:cNvPr id="9" name="Straight Connector 8"/>
          <p:cNvCxnSpPr>
            <a:endCxn id="8" idx="1"/>
          </p:cNvCxnSpPr>
          <p:nvPr/>
        </p:nvCxnSpPr>
        <p:spPr>
          <a:xfrm>
            <a:off x="3810000" y="2272798"/>
            <a:ext cx="259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10000" y="2272798"/>
            <a:ext cx="0" cy="91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44200" y="2272798"/>
            <a:ext cx="2667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411200" y="2272798"/>
            <a:ext cx="0" cy="10419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411200" y="4022586"/>
            <a:ext cx="0" cy="11209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3411200" y="5851385"/>
            <a:ext cx="0" cy="11971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907020" y="1456995"/>
            <a:ext cx="2209800" cy="707886"/>
          </a:xfrm>
          <a:prstGeom prst="rect">
            <a:avLst/>
          </a:prstGeom>
          <a:ln w="6350">
            <a:solidFill>
              <a:schemeClr val="tx1"/>
            </a:solidFill>
          </a:ln>
        </p:spPr>
        <p:txBody>
          <a:bodyPr wrap="square">
            <a:spAutoFit/>
          </a:bodyPr>
          <a:lstStyle/>
          <a:p>
            <a:r>
              <a:rPr lang="en-US" sz="4000" b="1" i="1" dirty="0" err="1">
                <a:solidFill>
                  <a:schemeClr val="tx2"/>
                </a:solidFill>
                <a:latin typeface="Times New Roman" panose="02020603050405020304" pitchFamily="18" charset="0"/>
                <a:cs typeface="Times New Roman" panose="02020603050405020304" pitchFamily="18" charset="0"/>
              </a:rPr>
              <a:t>Giáo</a:t>
            </a:r>
            <a:r>
              <a:rPr lang="en-US" sz="4000" b="1" i="1" dirty="0">
                <a:solidFill>
                  <a:schemeClr val="tx2"/>
                </a:solidFill>
                <a:latin typeface="Times New Roman" panose="02020603050405020304" pitchFamily="18" charset="0"/>
                <a:cs typeface="Times New Roman" panose="02020603050405020304" pitchFamily="18" charset="0"/>
              </a:rPr>
              <a:t> </a:t>
            </a:r>
            <a:r>
              <a:rPr lang="en-US" sz="4000" b="1" i="1" dirty="0" err="1">
                <a:solidFill>
                  <a:schemeClr val="tx2"/>
                </a:solidFill>
                <a:latin typeface="Times New Roman" panose="02020603050405020304" pitchFamily="18" charset="0"/>
                <a:cs typeface="Times New Roman" panose="02020603050405020304" pitchFamily="18" charset="0"/>
              </a:rPr>
              <a:t>viên</a:t>
            </a:r>
            <a:endParaRPr lang="en-US" sz="4000" b="1" i="1" dirty="0">
              <a:solidFill>
                <a:schemeClr val="tx2"/>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972800" y="1396275"/>
            <a:ext cx="2209800" cy="707886"/>
          </a:xfrm>
          <a:prstGeom prst="rect">
            <a:avLst/>
          </a:prstGeom>
          <a:ln w="6350">
            <a:solidFill>
              <a:schemeClr val="tx1"/>
            </a:solidFill>
          </a:ln>
        </p:spPr>
        <p:txBody>
          <a:bodyPr wrap="square">
            <a:spAutoFit/>
          </a:bodyPr>
          <a:lstStyle/>
          <a:p>
            <a:r>
              <a:rPr lang="en-US" sz="4000" b="1" i="1" dirty="0" err="1">
                <a:solidFill>
                  <a:schemeClr val="tx2"/>
                </a:solidFill>
                <a:latin typeface="Times New Roman" panose="02020603050405020304" pitchFamily="18" charset="0"/>
                <a:cs typeface="Times New Roman" panose="02020603050405020304" pitchFamily="18" charset="0"/>
              </a:rPr>
              <a:t>Học</a:t>
            </a:r>
            <a:r>
              <a:rPr lang="en-US" sz="4000" b="1" i="1" dirty="0">
                <a:solidFill>
                  <a:schemeClr val="tx2"/>
                </a:solidFill>
                <a:latin typeface="Times New Roman" panose="02020603050405020304" pitchFamily="18" charset="0"/>
                <a:cs typeface="Times New Roman" panose="02020603050405020304" pitchFamily="18" charset="0"/>
              </a:rPr>
              <a:t> </a:t>
            </a:r>
            <a:r>
              <a:rPr lang="en-US" sz="4000" b="1" i="1" dirty="0" err="1">
                <a:solidFill>
                  <a:schemeClr val="tx2"/>
                </a:solidFill>
                <a:latin typeface="Times New Roman" panose="02020603050405020304" pitchFamily="18" charset="0"/>
                <a:cs typeface="Times New Roman" panose="02020603050405020304" pitchFamily="18" charset="0"/>
              </a:rPr>
              <a:t>sinh</a:t>
            </a:r>
            <a:endParaRPr lang="en-US" sz="4000" b="1" i="1" dirty="0">
              <a:solidFill>
                <a:schemeClr val="tx2"/>
              </a:solidFill>
              <a:latin typeface="Times New Roman" panose="02020603050405020304" pitchFamily="18" charset="0"/>
              <a:cs typeface="Times New Roman" panose="02020603050405020304" pitchFamily="18" charset="0"/>
            </a:endParaRPr>
          </a:p>
        </p:txBody>
      </p:sp>
      <p:sp>
        <p:nvSpPr>
          <p:cNvPr id="22" name="Rectangle: Diagonal Corners Rounded 21">
            <a:extLst>
              <a:ext uri="{FF2B5EF4-FFF2-40B4-BE49-F238E27FC236}">
                <a16:creationId xmlns:a16="http://schemas.microsoft.com/office/drawing/2014/main" id="{47F7A0D7-905B-4ACC-90B6-A0139CEB00F8}"/>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069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9180" y="1208608"/>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7033938" y="8971295"/>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528200" y="8716240"/>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344894"/>
            <a:ext cx="802022" cy="1621736"/>
          </a:xfrm>
          <a:prstGeom prst="rect">
            <a:avLst/>
          </a:prstGeom>
        </p:spPr>
      </p:pic>
      <mc:AlternateContent xmlns:mc="http://schemas.openxmlformats.org/markup-compatibility/2006" xmlns:a14="http://schemas.microsoft.com/office/drawing/2010/main">
        <mc:Choice Requires="a14">
          <p:sp>
            <p:nvSpPr>
              <p:cNvPr id="14" name="Text Box 821"/>
              <p:cNvSpPr txBox="1">
                <a:spLocks noChangeArrowheads="1"/>
              </p:cNvSpPr>
              <p:nvPr/>
            </p:nvSpPr>
            <p:spPr bwMode="auto">
              <a:xfrm>
                <a:off x="934411" y="1641670"/>
                <a:ext cx="6172200" cy="18446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r>
                  <a:rPr kumimoji="1" lang="en-US" altLang="vi-VN" sz="2800" b="1" dirty="0" err="1">
                    <a:latin typeface="Times New Roman" panose="02020603050405020304" pitchFamily="18" charset="0"/>
                    <a:cs typeface="Times New Roman" panose="02020603050405020304" pitchFamily="18" charset="0"/>
                  </a:rPr>
                  <a:t>Ví</a:t>
                </a:r>
                <a:r>
                  <a:rPr kumimoji="1" lang="en-US" altLang="vi-VN" sz="2800" b="1" dirty="0">
                    <a:latin typeface="Times New Roman" panose="02020603050405020304" pitchFamily="18" charset="0"/>
                    <a:cs typeface="Times New Roman" panose="02020603050405020304" pitchFamily="18" charset="0"/>
                  </a:rPr>
                  <a:t> </a:t>
                </a:r>
                <a:r>
                  <a:rPr kumimoji="1" lang="en-US" altLang="vi-VN" sz="2800" b="1" dirty="0" err="1">
                    <a:latin typeface="Times New Roman" panose="02020603050405020304" pitchFamily="18" charset="0"/>
                    <a:cs typeface="Times New Roman" panose="02020603050405020304" pitchFamily="18" charset="0"/>
                  </a:rPr>
                  <a:t>dụ</a:t>
                </a:r>
                <a:r>
                  <a:rPr kumimoji="1" lang="en-US" altLang="vi-VN" sz="2800" b="1" dirty="0">
                    <a:latin typeface="Times New Roman" panose="02020603050405020304" pitchFamily="18" charset="0"/>
                    <a:cs typeface="Times New Roman" panose="02020603050405020304" pitchFamily="18" charset="0"/>
                  </a:rPr>
                  <a:t>:  </a:t>
                </a:r>
                <a:r>
                  <a:rPr kumimoji="1" lang="en-US" altLang="vi-VN" sz="2800" dirty="0">
                    <a:latin typeface="Times New Roman" panose="02020603050405020304" pitchFamily="18" charset="0"/>
                    <a:cs typeface="Times New Roman" panose="02020603050405020304" pitchFamily="18" charset="0"/>
                  </a:rPr>
                  <a:t>Cho tam </a:t>
                </a:r>
                <a:r>
                  <a:rPr kumimoji="1" lang="en-US" altLang="vi-VN" sz="2800" dirty="0" err="1">
                    <a:latin typeface="Times New Roman" panose="02020603050405020304" pitchFamily="18" charset="0"/>
                    <a:cs typeface="Times New Roman" panose="02020603050405020304" pitchFamily="18" charset="0"/>
                  </a:rPr>
                  <a:t>giác</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đều</a:t>
                </a:r>
                <a:r>
                  <a:rPr kumimoji="1" lang="en-US" altLang="vi-VN" sz="2800" dirty="0">
                    <a:latin typeface="Times New Roman" panose="02020603050405020304" pitchFamily="18" charset="0"/>
                    <a:cs typeface="Times New Roman" panose="02020603050405020304" pitchFamily="18" charset="0"/>
                  </a:rPr>
                  <a:t> ABC. </a:t>
                </a:r>
                <a:r>
                  <a:rPr kumimoji="1" lang="en-US" altLang="vi-VN" sz="2800" dirty="0" err="1">
                    <a:latin typeface="Times New Roman" panose="02020603050405020304" pitchFamily="18" charset="0"/>
                    <a:cs typeface="Times New Roman" panose="02020603050405020304" pitchFamily="18" charset="0"/>
                  </a:rPr>
                  <a:t>Trên</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nửa</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mặt</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phẳng</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bờ</a:t>
                </a:r>
                <a:r>
                  <a:rPr kumimoji="1" lang="en-US" altLang="vi-VN" sz="2800" dirty="0">
                    <a:latin typeface="Times New Roman" panose="02020603050405020304" pitchFamily="18" charset="0"/>
                    <a:cs typeface="Times New Roman" panose="02020603050405020304" pitchFamily="18" charset="0"/>
                  </a:rPr>
                  <a:t> BC </a:t>
                </a:r>
                <a:r>
                  <a:rPr kumimoji="1" lang="en-US" altLang="vi-VN" sz="2800" dirty="0" err="1">
                    <a:latin typeface="Times New Roman" panose="02020603050405020304" pitchFamily="18" charset="0"/>
                    <a:cs typeface="Times New Roman" panose="02020603050405020304" pitchFamily="18" charset="0"/>
                  </a:rPr>
                  <a:t>không</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chứa</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điểm</a:t>
                </a:r>
                <a:r>
                  <a:rPr kumimoji="1" lang="en-US" altLang="vi-VN" sz="2800" dirty="0">
                    <a:latin typeface="Times New Roman" panose="02020603050405020304" pitchFamily="18" charset="0"/>
                    <a:cs typeface="Times New Roman" panose="02020603050405020304" pitchFamily="18" charset="0"/>
                  </a:rPr>
                  <a:t> A </a:t>
                </a:r>
                <a:r>
                  <a:rPr kumimoji="1" lang="en-US" altLang="vi-VN" sz="2800" dirty="0" err="1">
                    <a:latin typeface="Times New Roman" panose="02020603050405020304" pitchFamily="18" charset="0"/>
                    <a:cs typeface="Times New Roman" panose="02020603050405020304" pitchFamily="18" charset="0"/>
                  </a:rPr>
                  <a:t>lấy</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điểm</a:t>
                </a:r>
                <a:r>
                  <a:rPr kumimoji="1" lang="en-US" altLang="vi-VN" sz="2800" dirty="0">
                    <a:latin typeface="Times New Roman" panose="02020603050405020304" pitchFamily="18" charset="0"/>
                    <a:cs typeface="Times New Roman" panose="02020603050405020304" pitchFamily="18" charset="0"/>
                  </a:rPr>
                  <a:t> D </a:t>
                </a:r>
                <a:r>
                  <a:rPr kumimoji="1" lang="en-US" altLang="vi-VN" sz="2800" dirty="0" err="1">
                    <a:latin typeface="Times New Roman" panose="02020603050405020304" pitchFamily="18" charset="0"/>
                    <a:cs typeface="Times New Roman" panose="02020603050405020304" pitchFamily="18" charset="0"/>
                  </a:rPr>
                  <a:t>sao</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cho</a:t>
                </a:r>
                <a:r>
                  <a:rPr kumimoji="1" lang="en-US" altLang="vi-VN" sz="2800" dirty="0">
                    <a:latin typeface="Times New Roman" panose="02020603050405020304" pitchFamily="18" charset="0"/>
                    <a:cs typeface="Times New Roman" panose="02020603050405020304" pitchFamily="18" charset="0"/>
                  </a:rPr>
                  <a:t> DB = DC </a:t>
                </a:r>
                <a:r>
                  <a:rPr kumimoji="1" lang="en-US" altLang="vi-VN" sz="2800" dirty="0" err="1">
                    <a:latin typeface="Times New Roman" panose="02020603050405020304" pitchFamily="18" charset="0"/>
                    <a:cs typeface="Times New Roman" panose="02020603050405020304" pitchFamily="18" charset="0"/>
                  </a:rPr>
                  <a:t>và</a:t>
                </a:r>
                <a:r>
                  <a:rPr kumimoji="1" lang="en-US" altLang="vi-VN" sz="28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kumimoji="1" lang="en-US" altLang="vi-VN" sz="2800" i="1" smtClean="0">
                            <a:latin typeface="Cambria Math" panose="02040503050406030204" pitchFamily="18" charset="0"/>
                          </a:rPr>
                        </m:ctrlPr>
                      </m:accPr>
                      <m:e>
                        <m:r>
                          <a:rPr kumimoji="1" lang="en-US" altLang="vi-VN" sz="2800" b="0" i="1" smtClean="0">
                            <a:latin typeface="Cambria Math"/>
                          </a:rPr>
                          <m:t>𝐷𝐶𝐵</m:t>
                        </m:r>
                      </m:e>
                    </m:acc>
                  </m:oMath>
                </a14:m>
                <a:r>
                  <a:rPr kumimoji="1" lang="en-US" altLang="vi-VN" sz="2800" dirty="0">
                    <a:latin typeface="Times New Roman" panose="02020603050405020304" pitchFamily="18" charset="0"/>
                    <a:cs typeface="Times New Roman" panose="02020603050405020304" pitchFamily="18" charset="0"/>
                  </a:rPr>
                  <a:t> = 1/2 </a:t>
                </a:r>
                <a14:m>
                  <m:oMath xmlns:m="http://schemas.openxmlformats.org/officeDocument/2006/math">
                    <m:acc>
                      <m:accPr>
                        <m:chr m:val="̂"/>
                        <m:ctrlPr>
                          <a:rPr kumimoji="1" lang="en-US" altLang="vi-VN" sz="2800" i="1">
                            <a:latin typeface="Cambria Math" panose="02040503050406030204" pitchFamily="18" charset="0"/>
                          </a:rPr>
                        </m:ctrlPr>
                      </m:accPr>
                      <m:e>
                        <m:r>
                          <a:rPr kumimoji="1" lang="en-US" altLang="vi-VN" sz="2800" b="0" i="1" smtClean="0">
                            <a:latin typeface="Cambria Math"/>
                          </a:rPr>
                          <m:t>𝐴</m:t>
                        </m:r>
                        <m:r>
                          <a:rPr kumimoji="1" lang="en-US" altLang="vi-VN" sz="2800" i="1">
                            <a:latin typeface="Cambria Math"/>
                          </a:rPr>
                          <m:t>𝐶𝐵</m:t>
                        </m:r>
                      </m:e>
                    </m:acc>
                  </m:oMath>
                </a14:m>
                <a:r>
                  <a:rPr kumimoji="1" lang="en-US" altLang="vi-VN" sz="2800" dirty="0">
                    <a:latin typeface="Times New Roman" panose="02020603050405020304" pitchFamily="18" charset="0"/>
                    <a:cs typeface="Times New Roman" panose="02020603050405020304" pitchFamily="18" charset="0"/>
                  </a:rPr>
                  <a:t>.</a:t>
                </a:r>
                <a:r>
                  <a:rPr kumimoji="1" lang="en-US" altLang="vi-VN" dirty="0">
                    <a:latin typeface="Times New Roman" panose="02020603050405020304" pitchFamily="18" charset="0"/>
                    <a:cs typeface="Times New Roman" panose="02020603050405020304" pitchFamily="18" charset="0"/>
                  </a:rPr>
                  <a:t> </a:t>
                </a:r>
                <a:endParaRPr lang="en-US" altLang="vi-VN" sz="2400" dirty="0">
                  <a:latin typeface="Times New Roman" panose="02020603050405020304" pitchFamily="18" charset="0"/>
                  <a:cs typeface="Times New Roman" panose="02020603050405020304" pitchFamily="18" charset="0"/>
                </a:endParaRPr>
              </a:p>
            </p:txBody>
          </p:sp>
        </mc:Choice>
        <mc:Fallback xmlns="">
          <p:sp>
            <p:nvSpPr>
              <p:cNvPr id="14" name="Text Box 821"/>
              <p:cNvSpPr txBox="1">
                <a:spLocks noRot="1" noChangeAspect="1" noMove="1" noResize="1" noEditPoints="1" noAdjustHandles="1" noChangeArrowheads="1" noChangeShapeType="1" noTextEdit="1"/>
              </p:cNvSpPr>
              <p:nvPr/>
            </p:nvSpPr>
            <p:spPr bwMode="auto">
              <a:xfrm>
                <a:off x="934411" y="1641670"/>
                <a:ext cx="6172200" cy="1844608"/>
              </a:xfrm>
              <a:prstGeom prst="rect">
                <a:avLst/>
              </a:prstGeom>
              <a:blipFill>
                <a:blip r:embed="rId7"/>
                <a:stretch>
                  <a:fillRect l="-1974" t="-3300" r="-494" b="-82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Rectangle 807"/>
          <p:cNvSpPr>
            <a:spLocks noChangeArrowheads="1"/>
          </p:cNvSpPr>
          <p:nvPr/>
        </p:nvSpPr>
        <p:spPr bwMode="auto">
          <a:xfrm>
            <a:off x="845121" y="3486278"/>
            <a:ext cx="6456989" cy="147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0000"/>
              </a:lnSpc>
            </a:pPr>
            <a:r>
              <a:rPr kumimoji="1" lang="en-US" altLang="vi-VN" sz="2800" dirty="0">
                <a:latin typeface="Times New Roman" panose="02020603050405020304" pitchFamily="18" charset="0"/>
                <a:cs typeface="Times New Roman" panose="02020603050405020304" pitchFamily="18" charset="0"/>
              </a:rPr>
              <a:t>a) CM : ABDC </a:t>
            </a:r>
            <a:r>
              <a:rPr kumimoji="1" lang="en-US" altLang="vi-VN" sz="2800" dirty="0" err="1">
                <a:latin typeface="Times New Roman" panose="02020603050405020304" pitchFamily="18" charset="0"/>
                <a:cs typeface="Times New Roman" panose="02020603050405020304" pitchFamily="18" charset="0"/>
              </a:rPr>
              <a:t>là</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tứ</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giác</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nội</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tiếp</a:t>
            </a:r>
            <a:r>
              <a:rPr kumimoji="1" lang="en-US" altLang="vi-VN" sz="2800" dirty="0">
                <a:latin typeface="Times New Roman" panose="02020603050405020304" pitchFamily="18" charset="0"/>
                <a:cs typeface="Times New Roman" panose="02020603050405020304" pitchFamily="18" charset="0"/>
              </a:rPr>
              <a:t>. </a:t>
            </a:r>
          </a:p>
          <a:p>
            <a:pPr algn="just">
              <a:lnSpc>
                <a:spcPct val="110000"/>
              </a:lnSpc>
            </a:pPr>
            <a:r>
              <a:rPr kumimoji="1" lang="en-US" altLang="vi-VN" sz="2800" dirty="0">
                <a:latin typeface="Times New Roman" panose="02020603050405020304" pitchFamily="18" charset="0"/>
                <a:cs typeface="Times New Roman" panose="02020603050405020304" pitchFamily="18" charset="0"/>
              </a:rPr>
              <a:t> b) </a:t>
            </a:r>
            <a:r>
              <a:rPr kumimoji="1" lang="en-US" altLang="vi-VN" sz="2800" dirty="0" err="1">
                <a:latin typeface="Times New Roman" panose="02020603050405020304" pitchFamily="18" charset="0"/>
                <a:cs typeface="Times New Roman" panose="02020603050405020304" pitchFamily="18" charset="0"/>
              </a:rPr>
              <a:t>Xác</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định</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tâm</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của</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đường</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tròn</a:t>
            </a:r>
            <a:r>
              <a:rPr kumimoji="1" lang="en-US" altLang="vi-VN" sz="2800" dirty="0">
                <a:latin typeface="Times New Roman" panose="02020603050405020304" pitchFamily="18" charset="0"/>
                <a:cs typeface="Times New Roman" panose="02020603050405020304" pitchFamily="18" charset="0"/>
              </a:rPr>
              <a:t> </a:t>
            </a:r>
            <a:r>
              <a:rPr kumimoji="1" lang="en-US" altLang="vi-VN" sz="2800" dirty="0" err="1">
                <a:latin typeface="Times New Roman" panose="02020603050405020304" pitchFamily="18" charset="0"/>
                <a:cs typeface="Times New Roman" panose="02020603050405020304" pitchFamily="18" charset="0"/>
              </a:rPr>
              <a:t>đi</a:t>
            </a:r>
            <a:r>
              <a:rPr kumimoji="1" lang="en-US" altLang="vi-VN" sz="2800" dirty="0">
                <a:latin typeface="Times New Roman" panose="02020603050405020304" pitchFamily="18" charset="0"/>
                <a:cs typeface="Times New Roman" panose="02020603050405020304" pitchFamily="18" charset="0"/>
              </a:rPr>
              <a:t> qua 4 </a:t>
            </a:r>
            <a:r>
              <a:rPr kumimoji="1" lang="en-US" altLang="vi-VN" sz="2800" dirty="0" err="1">
                <a:latin typeface="Times New Roman" panose="02020603050405020304" pitchFamily="18" charset="0"/>
                <a:cs typeface="Times New Roman" panose="02020603050405020304" pitchFamily="18" charset="0"/>
              </a:rPr>
              <a:t>điểm</a:t>
            </a:r>
            <a:r>
              <a:rPr kumimoji="1" lang="en-US" altLang="vi-VN" sz="2800" dirty="0">
                <a:latin typeface="Times New Roman" panose="02020603050405020304" pitchFamily="18" charset="0"/>
                <a:cs typeface="Times New Roman" panose="02020603050405020304" pitchFamily="18" charset="0"/>
              </a:rPr>
              <a:t> A, B, D, C. ­</a:t>
            </a:r>
          </a:p>
        </p:txBody>
      </p:sp>
      <p:sp>
        <p:nvSpPr>
          <p:cNvPr id="20" name="Rectangle 808"/>
          <p:cNvSpPr>
            <a:spLocks noChangeArrowheads="1"/>
          </p:cNvSpPr>
          <p:nvPr/>
        </p:nvSpPr>
        <p:spPr bwMode="auto">
          <a:xfrm>
            <a:off x="845121" y="4996114"/>
            <a:ext cx="6172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kumimoji="1" lang="en-US" altLang="vi-VN" sz="2800" dirty="0">
                <a:solidFill>
                  <a:srgbClr val="0070C0"/>
                </a:solidFill>
                <a:latin typeface="Times New Roman" panose="02020603050405020304" pitchFamily="18" charset="0"/>
                <a:cs typeface="Times New Roman" panose="02020603050405020304" pitchFamily="18" charset="0"/>
              </a:rPr>
              <a:t>c) </a:t>
            </a:r>
            <a:r>
              <a:rPr kumimoji="1" lang="en-US" altLang="vi-VN" sz="2800" dirty="0" err="1">
                <a:solidFill>
                  <a:srgbClr val="0070C0"/>
                </a:solidFill>
                <a:latin typeface="Times New Roman" panose="02020603050405020304" pitchFamily="18" charset="0"/>
                <a:cs typeface="Times New Roman" panose="02020603050405020304" pitchFamily="18" charset="0"/>
              </a:rPr>
              <a:t>Gọi</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giao</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điểm</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của</a:t>
            </a:r>
            <a:r>
              <a:rPr kumimoji="1" lang="en-US" altLang="vi-VN" sz="2800" dirty="0">
                <a:solidFill>
                  <a:srgbClr val="0070C0"/>
                </a:solidFill>
                <a:latin typeface="Times New Roman" panose="02020603050405020304" pitchFamily="18" charset="0"/>
                <a:cs typeface="Times New Roman" panose="02020603050405020304" pitchFamily="18" charset="0"/>
              </a:rPr>
              <a:t> AB </a:t>
            </a:r>
            <a:r>
              <a:rPr kumimoji="1" lang="en-US" altLang="vi-VN" sz="2800" dirty="0" err="1">
                <a:solidFill>
                  <a:srgbClr val="0070C0"/>
                </a:solidFill>
                <a:latin typeface="Times New Roman" panose="02020603050405020304" pitchFamily="18" charset="0"/>
                <a:cs typeface="Times New Roman" panose="02020603050405020304" pitchFamily="18" charset="0"/>
              </a:rPr>
              <a:t>và</a:t>
            </a:r>
            <a:r>
              <a:rPr kumimoji="1" lang="en-US" altLang="vi-VN" sz="2800" dirty="0">
                <a:solidFill>
                  <a:srgbClr val="0070C0"/>
                </a:solidFill>
                <a:latin typeface="Times New Roman" panose="02020603050405020304" pitchFamily="18" charset="0"/>
                <a:cs typeface="Times New Roman" panose="02020603050405020304" pitchFamily="18" charset="0"/>
              </a:rPr>
              <a:t> CD </a:t>
            </a:r>
            <a:r>
              <a:rPr kumimoji="1" lang="en-US" altLang="vi-VN" sz="2800" dirty="0" err="1">
                <a:solidFill>
                  <a:srgbClr val="0070C0"/>
                </a:solidFill>
                <a:latin typeface="Times New Roman" panose="02020603050405020304" pitchFamily="18" charset="0"/>
                <a:cs typeface="Times New Roman" panose="02020603050405020304" pitchFamily="18" charset="0"/>
              </a:rPr>
              <a:t>là</a:t>
            </a:r>
            <a:r>
              <a:rPr kumimoji="1" lang="en-US" altLang="vi-VN" sz="2800" dirty="0">
                <a:solidFill>
                  <a:srgbClr val="0070C0"/>
                </a:solidFill>
                <a:latin typeface="Times New Roman" panose="02020603050405020304" pitchFamily="18" charset="0"/>
                <a:cs typeface="Times New Roman" panose="02020603050405020304" pitchFamily="18" charset="0"/>
              </a:rPr>
              <a:t> M, </a:t>
            </a:r>
            <a:r>
              <a:rPr kumimoji="1" lang="en-US" altLang="vi-VN" sz="2800" dirty="0" err="1">
                <a:solidFill>
                  <a:srgbClr val="0070C0"/>
                </a:solidFill>
                <a:latin typeface="Times New Roman" panose="02020603050405020304" pitchFamily="18" charset="0"/>
                <a:cs typeface="Times New Roman" panose="02020603050405020304" pitchFamily="18" charset="0"/>
              </a:rPr>
              <a:t>giao</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điểm</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của</a:t>
            </a:r>
            <a:r>
              <a:rPr kumimoji="1" lang="en-US" altLang="vi-VN" sz="2800" dirty="0">
                <a:solidFill>
                  <a:srgbClr val="0070C0"/>
                </a:solidFill>
                <a:latin typeface="Times New Roman" panose="02020603050405020304" pitchFamily="18" charset="0"/>
                <a:cs typeface="Times New Roman" panose="02020603050405020304" pitchFamily="18" charset="0"/>
              </a:rPr>
              <a:t> AC </a:t>
            </a:r>
            <a:r>
              <a:rPr kumimoji="1" lang="en-US" altLang="vi-VN" sz="2800" dirty="0" err="1">
                <a:solidFill>
                  <a:srgbClr val="0070C0"/>
                </a:solidFill>
                <a:latin typeface="Times New Roman" panose="02020603050405020304" pitchFamily="18" charset="0"/>
                <a:cs typeface="Times New Roman" panose="02020603050405020304" pitchFamily="18" charset="0"/>
              </a:rPr>
              <a:t>và</a:t>
            </a:r>
            <a:r>
              <a:rPr kumimoji="1" lang="en-US" altLang="vi-VN" sz="2800" dirty="0">
                <a:solidFill>
                  <a:srgbClr val="0070C0"/>
                </a:solidFill>
                <a:latin typeface="Times New Roman" panose="02020603050405020304" pitchFamily="18" charset="0"/>
                <a:cs typeface="Times New Roman" panose="02020603050405020304" pitchFamily="18" charset="0"/>
              </a:rPr>
              <a:t> BD </a:t>
            </a:r>
            <a:r>
              <a:rPr kumimoji="1" lang="en-US" altLang="vi-VN" sz="2800" dirty="0" err="1">
                <a:solidFill>
                  <a:srgbClr val="0070C0"/>
                </a:solidFill>
                <a:latin typeface="Times New Roman" panose="02020603050405020304" pitchFamily="18" charset="0"/>
                <a:cs typeface="Times New Roman" panose="02020603050405020304" pitchFamily="18" charset="0"/>
              </a:rPr>
              <a:t>là</a:t>
            </a:r>
            <a:r>
              <a:rPr kumimoji="1" lang="en-US" altLang="vi-VN" sz="2800" dirty="0">
                <a:solidFill>
                  <a:srgbClr val="0070C0"/>
                </a:solidFill>
                <a:latin typeface="Times New Roman" panose="02020603050405020304" pitchFamily="18" charset="0"/>
                <a:cs typeface="Times New Roman" panose="02020603050405020304" pitchFamily="18" charset="0"/>
              </a:rPr>
              <a:t> N. CM </a:t>
            </a:r>
            <a:r>
              <a:rPr kumimoji="1" lang="en-US" altLang="vi-VN" sz="2800" dirty="0" err="1">
                <a:solidFill>
                  <a:srgbClr val="0070C0"/>
                </a:solidFill>
                <a:latin typeface="Times New Roman" panose="02020603050405020304" pitchFamily="18" charset="0"/>
                <a:cs typeface="Times New Roman" panose="02020603050405020304" pitchFamily="18" charset="0"/>
              </a:rPr>
              <a:t>tứ</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giác</a:t>
            </a:r>
            <a:r>
              <a:rPr kumimoji="1" lang="en-US" altLang="vi-VN" sz="2800" dirty="0">
                <a:solidFill>
                  <a:srgbClr val="0070C0"/>
                </a:solidFill>
                <a:latin typeface="Times New Roman" panose="02020603050405020304" pitchFamily="18" charset="0"/>
                <a:cs typeface="Times New Roman" panose="02020603050405020304" pitchFamily="18" charset="0"/>
              </a:rPr>
              <a:t> MBCN </a:t>
            </a:r>
            <a:r>
              <a:rPr kumimoji="1" lang="en-US" altLang="vi-VN" sz="2800" dirty="0" err="1">
                <a:solidFill>
                  <a:srgbClr val="0070C0"/>
                </a:solidFill>
                <a:latin typeface="Times New Roman" panose="02020603050405020304" pitchFamily="18" charset="0"/>
                <a:cs typeface="Times New Roman" panose="02020603050405020304" pitchFamily="18" charset="0"/>
              </a:rPr>
              <a:t>nội</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tiếp</a:t>
            </a:r>
            <a:r>
              <a:rPr kumimoji="1" lang="en-US" altLang="vi-VN" sz="2800" dirty="0">
                <a:solidFill>
                  <a:srgbClr val="0070C0"/>
                </a:solidFill>
                <a:latin typeface="Times New Roman" panose="02020603050405020304" pitchFamily="18" charset="0"/>
                <a:cs typeface="Times New Roman" panose="02020603050405020304" pitchFamily="18" charset="0"/>
              </a:rPr>
              <a:t>. </a:t>
            </a:r>
          </a:p>
          <a:p>
            <a:pPr algn="just"/>
            <a:r>
              <a:rPr kumimoji="1" lang="en-US" altLang="vi-VN" sz="2800" dirty="0">
                <a:solidFill>
                  <a:srgbClr val="0070C0"/>
                </a:solidFill>
                <a:latin typeface="Times New Roman" panose="02020603050405020304" pitchFamily="18" charset="0"/>
                <a:cs typeface="Times New Roman" panose="02020603050405020304" pitchFamily="18" charset="0"/>
              </a:rPr>
              <a:t>d) </a:t>
            </a:r>
            <a:r>
              <a:rPr kumimoji="1" lang="en-US" altLang="vi-VN" sz="2800" dirty="0" err="1">
                <a:solidFill>
                  <a:srgbClr val="0070C0"/>
                </a:solidFill>
                <a:latin typeface="Times New Roman" panose="02020603050405020304" pitchFamily="18" charset="0"/>
                <a:cs typeface="Times New Roman" panose="02020603050405020304" pitchFamily="18" charset="0"/>
              </a:rPr>
              <a:t>Gọi</a:t>
            </a:r>
            <a:r>
              <a:rPr kumimoji="1" lang="en-US" altLang="vi-VN" sz="2800" dirty="0">
                <a:solidFill>
                  <a:srgbClr val="0070C0"/>
                </a:solidFill>
                <a:latin typeface="Times New Roman" panose="02020603050405020304" pitchFamily="18" charset="0"/>
                <a:cs typeface="Times New Roman" panose="02020603050405020304" pitchFamily="18" charset="0"/>
              </a:rPr>
              <a:t> O’ </a:t>
            </a:r>
            <a:r>
              <a:rPr kumimoji="1" lang="en-US" altLang="vi-VN" sz="2800" dirty="0" err="1">
                <a:solidFill>
                  <a:srgbClr val="0070C0"/>
                </a:solidFill>
                <a:latin typeface="Times New Roman" panose="02020603050405020304" pitchFamily="18" charset="0"/>
                <a:cs typeface="Times New Roman" panose="02020603050405020304" pitchFamily="18" charset="0"/>
              </a:rPr>
              <a:t>là</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trung</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điểm</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của</a:t>
            </a:r>
            <a:r>
              <a:rPr kumimoji="1" lang="en-US" altLang="vi-VN" sz="2800" dirty="0">
                <a:solidFill>
                  <a:srgbClr val="0070C0"/>
                </a:solidFill>
                <a:latin typeface="Times New Roman" panose="02020603050405020304" pitchFamily="18" charset="0"/>
                <a:cs typeface="Times New Roman" panose="02020603050405020304" pitchFamily="18" charset="0"/>
              </a:rPr>
              <a:t> MN. CM : A, D, O’ </a:t>
            </a:r>
            <a:r>
              <a:rPr kumimoji="1" lang="en-US" altLang="vi-VN" sz="2800" dirty="0" err="1">
                <a:solidFill>
                  <a:srgbClr val="0070C0"/>
                </a:solidFill>
                <a:latin typeface="Times New Roman" panose="02020603050405020304" pitchFamily="18" charset="0"/>
                <a:cs typeface="Times New Roman" panose="02020603050405020304" pitchFamily="18" charset="0"/>
              </a:rPr>
              <a:t>thẳng</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hàng</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Trong</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hình</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coa</a:t>
            </a:r>
            <a:r>
              <a:rPr kumimoji="1" lang="en-US" altLang="vi-VN" sz="2800" dirty="0">
                <a:solidFill>
                  <a:srgbClr val="0070C0"/>
                </a:solidFill>
                <a:latin typeface="Times New Roman" panose="02020603050405020304" pitchFamily="18" charset="0"/>
                <a:cs typeface="Times New Roman" panose="02020603050405020304" pitchFamily="18" charset="0"/>
              </a:rPr>
              <a:t> bao </a:t>
            </a:r>
            <a:r>
              <a:rPr kumimoji="1" lang="en-US" altLang="vi-VN" sz="2800" dirty="0" err="1">
                <a:solidFill>
                  <a:srgbClr val="0070C0"/>
                </a:solidFill>
                <a:latin typeface="Times New Roman" panose="02020603050405020304" pitchFamily="18" charset="0"/>
                <a:cs typeface="Times New Roman" panose="02020603050405020304" pitchFamily="18" charset="0"/>
              </a:rPr>
              <a:t>nhiêu</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tứ</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giác</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nội</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tiếp</a:t>
            </a:r>
            <a:r>
              <a:rPr kumimoji="1" lang="en-US" altLang="vi-VN" sz="2800" dirty="0">
                <a:solidFill>
                  <a:srgbClr val="0070C0"/>
                </a:solidFill>
                <a:latin typeface="Times New Roman" panose="02020603050405020304" pitchFamily="18" charset="0"/>
                <a:cs typeface="Times New Roman" panose="02020603050405020304" pitchFamily="18" charset="0"/>
              </a:rPr>
              <a:t>? </a:t>
            </a:r>
          </a:p>
          <a:p>
            <a:pPr algn="just"/>
            <a:r>
              <a:rPr kumimoji="1" lang="en-US" altLang="vi-VN" sz="2800" dirty="0">
                <a:solidFill>
                  <a:srgbClr val="0070C0"/>
                </a:solidFill>
                <a:latin typeface="Times New Roman" panose="02020603050405020304" pitchFamily="18" charset="0"/>
                <a:cs typeface="Times New Roman" panose="02020603050405020304" pitchFamily="18" charset="0"/>
              </a:rPr>
              <a:t> e) CM: AB . MB = NB . CD </a:t>
            </a:r>
          </a:p>
          <a:p>
            <a:pPr algn="just"/>
            <a:r>
              <a:rPr kumimoji="1" lang="en-US" altLang="vi-VN" sz="2800" dirty="0">
                <a:solidFill>
                  <a:srgbClr val="0070C0"/>
                </a:solidFill>
                <a:latin typeface="Times New Roman" panose="02020603050405020304" pitchFamily="18" charset="0"/>
                <a:cs typeface="Times New Roman" panose="02020603050405020304" pitchFamily="18" charset="0"/>
              </a:rPr>
              <a:t> g) CM: D </a:t>
            </a:r>
            <a:r>
              <a:rPr kumimoji="1" lang="en-US" altLang="vi-VN" sz="2800" dirty="0" err="1">
                <a:solidFill>
                  <a:srgbClr val="0070C0"/>
                </a:solidFill>
                <a:latin typeface="Times New Roman" panose="02020603050405020304" pitchFamily="18" charset="0"/>
                <a:cs typeface="Times New Roman" panose="02020603050405020304" pitchFamily="18" charset="0"/>
              </a:rPr>
              <a:t>là</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tâm</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đường</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tròn</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nội</a:t>
            </a:r>
            <a:r>
              <a:rPr kumimoji="1" lang="en-US" altLang="vi-VN" sz="2800" dirty="0">
                <a:solidFill>
                  <a:srgbClr val="0070C0"/>
                </a:solidFill>
                <a:latin typeface="Times New Roman" panose="02020603050405020304" pitchFamily="18" charset="0"/>
                <a:cs typeface="Times New Roman" panose="02020603050405020304" pitchFamily="18" charset="0"/>
              </a:rPr>
              <a:t> </a:t>
            </a:r>
            <a:r>
              <a:rPr kumimoji="1" lang="en-US" altLang="vi-VN" sz="2800" dirty="0" err="1">
                <a:solidFill>
                  <a:srgbClr val="0070C0"/>
                </a:solidFill>
                <a:latin typeface="Times New Roman" panose="02020603050405020304" pitchFamily="18" charset="0"/>
                <a:cs typeface="Times New Roman" panose="02020603050405020304" pitchFamily="18" charset="0"/>
              </a:rPr>
              <a:t>tiếp</a:t>
            </a:r>
            <a:r>
              <a:rPr kumimoji="1" lang="en-US" altLang="vi-VN" sz="2800" dirty="0">
                <a:solidFill>
                  <a:srgbClr val="0070C0"/>
                </a:solidFill>
                <a:latin typeface="Times New Roman" panose="02020603050405020304" pitchFamily="18" charset="0"/>
                <a:cs typeface="Times New Roman" panose="02020603050405020304" pitchFamily="18" charset="0"/>
              </a:rPr>
              <a:t> tam </a:t>
            </a:r>
            <a:r>
              <a:rPr kumimoji="1" lang="en-US" altLang="vi-VN" sz="2800" dirty="0" err="1">
                <a:solidFill>
                  <a:srgbClr val="0070C0"/>
                </a:solidFill>
                <a:latin typeface="Times New Roman" panose="02020603050405020304" pitchFamily="18" charset="0"/>
                <a:cs typeface="Times New Roman" panose="02020603050405020304" pitchFamily="18" charset="0"/>
              </a:rPr>
              <a:t>giác</a:t>
            </a:r>
            <a:r>
              <a:rPr kumimoji="1" lang="en-US" altLang="vi-VN" sz="2800" dirty="0">
                <a:solidFill>
                  <a:srgbClr val="0070C0"/>
                </a:solidFill>
                <a:latin typeface="Times New Roman" panose="02020603050405020304" pitchFamily="18" charset="0"/>
                <a:cs typeface="Times New Roman" panose="02020603050405020304" pitchFamily="18" charset="0"/>
              </a:rPr>
              <a:t> BO’C. </a:t>
            </a:r>
          </a:p>
        </p:txBody>
      </p:sp>
      <p:sp>
        <p:nvSpPr>
          <p:cNvPr id="21" name="Text Box 52"/>
          <p:cNvSpPr txBox="1">
            <a:spLocks noChangeArrowheads="1"/>
          </p:cNvSpPr>
          <p:nvPr/>
        </p:nvSpPr>
        <p:spPr bwMode="auto">
          <a:xfrm>
            <a:off x="11704302" y="1457779"/>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solidFill>
                  <a:srgbClr val="003300"/>
                </a:solidFill>
                <a:latin typeface="Times New Roman" panose="02020603050405020304" pitchFamily="18" charset="0"/>
                <a:cs typeface="Times New Roman" panose="02020603050405020304" pitchFamily="18" charset="0"/>
              </a:rPr>
              <a:t>a) </a:t>
            </a:r>
            <a:r>
              <a:rPr lang="en-US" altLang="vi-VN" sz="3200" dirty="0" err="1">
                <a:solidFill>
                  <a:srgbClr val="003300"/>
                </a:solidFill>
                <a:latin typeface="Times New Roman" panose="02020603050405020304" pitchFamily="18" charset="0"/>
                <a:cs typeface="Times New Roman" panose="02020603050405020304" pitchFamily="18" charset="0"/>
              </a:rPr>
              <a:t>Tứ</a:t>
            </a:r>
            <a:r>
              <a:rPr lang="en-US" altLang="vi-VN" sz="3200" dirty="0">
                <a:solidFill>
                  <a:srgbClr val="003300"/>
                </a:solidFill>
                <a:latin typeface="Times New Roman" panose="02020603050405020304" pitchFamily="18" charset="0"/>
                <a:cs typeface="Times New Roman" panose="02020603050405020304" pitchFamily="18" charset="0"/>
              </a:rPr>
              <a:t> </a:t>
            </a:r>
            <a:r>
              <a:rPr lang="en-US" altLang="vi-VN" sz="3200" dirty="0" err="1">
                <a:solidFill>
                  <a:srgbClr val="003300"/>
                </a:solidFill>
                <a:latin typeface="Times New Roman" panose="02020603050405020304" pitchFamily="18" charset="0"/>
                <a:cs typeface="Times New Roman" panose="02020603050405020304" pitchFamily="18" charset="0"/>
              </a:rPr>
              <a:t>giác</a:t>
            </a:r>
            <a:r>
              <a:rPr lang="en-US" altLang="vi-VN" sz="3200" dirty="0">
                <a:solidFill>
                  <a:srgbClr val="003300"/>
                </a:solidFill>
                <a:latin typeface="Times New Roman" panose="02020603050405020304" pitchFamily="18" charset="0"/>
                <a:cs typeface="Times New Roman" panose="02020603050405020304" pitchFamily="18" charset="0"/>
              </a:rPr>
              <a:t> ABCD </a:t>
            </a:r>
            <a:r>
              <a:rPr lang="en-US" altLang="vi-VN" sz="3200" dirty="0" err="1">
                <a:solidFill>
                  <a:srgbClr val="003300"/>
                </a:solidFill>
                <a:latin typeface="Times New Roman" panose="02020603050405020304" pitchFamily="18" charset="0"/>
                <a:cs typeface="Times New Roman" panose="02020603050405020304" pitchFamily="18" charset="0"/>
              </a:rPr>
              <a:t>nội</a:t>
            </a:r>
            <a:r>
              <a:rPr lang="en-US" altLang="vi-VN" sz="3200" dirty="0">
                <a:solidFill>
                  <a:srgbClr val="003300"/>
                </a:solidFill>
                <a:latin typeface="Times New Roman" panose="02020603050405020304" pitchFamily="18" charset="0"/>
                <a:cs typeface="Times New Roman" panose="02020603050405020304" pitchFamily="18" charset="0"/>
              </a:rPr>
              <a:t> </a:t>
            </a:r>
            <a:r>
              <a:rPr lang="en-US" altLang="vi-VN" sz="3200" dirty="0" err="1">
                <a:solidFill>
                  <a:srgbClr val="003300"/>
                </a:solidFill>
                <a:latin typeface="Times New Roman" panose="02020603050405020304" pitchFamily="18" charset="0"/>
                <a:cs typeface="Times New Roman" panose="02020603050405020304" pitchFamily="18" charset="0"/>
              </a:rPr>
              <a:t>tiếp</a:t>
            </a:r>
            <a:endParaRPr lang="en-US" altLang="vi-VN" sz="3200" dirty="0">
              <a:solidFill>
                <a:srgbClr val="003300"/>
              </a:solidFill>
              <a:latin typeface="Times New Roman" panose="02020603050405020304" pitchFamily="18" charset="0"/>
              <a:cs typeface="Times New Roman" panose="02020603050405020304" pitchFamily="18" charset="0"/>
            </a:endParaRPr>
          </a:p>
        </p:txBody>
      </p:sp>
      <p:grpSp>
        <p:nvGrpSpPr>
          <p:cNvPr id="22" name="Group 110"/>
          <p:cNvGrpSpPr>
            <a:grpSpLocks/>
          </p:cNvGrpSpPr>
          <p:nvPr/>
        </p:nvGrpSpPr>
        <p:grpSpPr bwMode="auto">
          <a:xfrm>
            <a:off x="12114780" y="2142673"/>
            <a:ext cx="5630863" cy="2092332"/>
            <a:chOff x="4771" y="-830"/>
            <a:chExt cx="3547" cy="1318"/>
          </a:xfrm>
        </p:grpSpPr>
        <p:sp>
          <p:nvSpPr>
            <p:cNvPr id="23" name="Text Box 54"/>
            <p:cNvSpPr txBox="1">
              <a:spLocks noChangeArrowheads="1"/>
            </p:cNvSpPr>
            <p:nvPr/>
          </p:nvSpPr>
          <p:spPr bwMode="auto">
            <a:xfrm>
              <a:off x="4771" y="-830"/>
              <a:ext cx="350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Cách</a:t>
              </a:r>
              <a:r>
                <a:rPr lang="en-US" altLang="vi-VN" sz="3200" dirty="0">
                  <a:latin typeface="Times New Roman" panose="02020603050405020304" pitchFamily="18" charset="0"/>
                  <a:cs typeface="Times New Roman" panose="02020603050405020304" pitchFamily="18" charset="0"/>
                </a:rPr>
                <a:t> 1:</a:t>
              </a:r>
            </a:p>
          </p:txBody>
        </p:sp>
        <p:grpSp>
          <p:nvGrpSpPr>
            <p:cNvPr id="24" name="Group 106"/>
            <p:cNvGrpSpPr>
              <a:grpSpLocks/>
            </p:cNvGrpSpPr>
            <p:nvPr/>
          </p:nvGrpSpPr>
          <p:grpSpPr bwMode="auto">
            <a:xfrm>
              <a:off x="4814" y="-501"/>
              <a:ext cx="3504" cy="989"/>
              <a:chOff x="4814" y="-501"/>
              <a:chExt cx="3504" cy="989"/>
            </a:xfrm>
          </p:grpSpPr>
          <p:sp>
            <p:nvSpPr>
              <p:cNvPr id="25" name="Text Box 56"/>
              <p:cNvSpPr txBox="1">
                <a:spLocks noChangeArrowheads="1"/>
              </p:cNvSpPr>
              <p:nvPr/>
            </p:nvSpPr>
            <p:spPr bwMode="auto">
              <a:xfrm>
                <a:off x="4814" y="-501"/>
                <a:ext cx="3504"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Chứng</a:t>
                </a:r>
                <a:r>
                  <a:rPr lang="en-US" altLang="vi-VN" sz="3200" dirty="0">
                    <a:latin typeface="Times New Roman" panose="02020603050405020304" pitchFamily="18" charset="0"/>
                    <a:cs typeface="Times New Roman" panose="02020603050405020304" pitchFamily="18" charset="0"/>
                  </a:rPr>
                  <a:t> minh:</a:t>
                </a:r>
              </a:p>
              <a:p>
                <a:r>
                  <a:rPr lang="en-US" altLang="vi-VN" sz="3200" dirty="0">
                    <a:latin typeface="Times New Roman" panose="02020603050405020304" pitchFamily="18" charset="0"/>
                    <a:cs typeface="Times New Roman" panose="02020603050405020304" pitchFamily="18" charset="0"/>
                  </a:rPr>
                  <a:t>   ABD + ACD = 180</a:t>
                </a:r>
                <a:r>
                  <a:rPr lang="en-US" altLang="vi-VN" sz="3200" baseline="30000" dirty="0">
                    <a:latin typeface="Times New Roman" panose="02020603050405020304" pitchFamily="18" charset="0"/>
                    <a:cs typeface="Times New Roman" panose="02020603050405020304" pitchFamily="18" charset="0"/>
                  </a:rPr>
                  <a:t>0</a:t>
                </a:r>
                <a:r>
                  <a:rPr lang="en-US" altLang="vi-VN" sz="3200" dirty="0">
                    <a:latin typeface="Times New Roman" panose="02020603050405020304" pitchFamily="18" charset="0"/>
                    <a:cs typeface="Times New Roman" panose="02020603050405020304" pitchFamily="18" charset="0"/>
                  </a:rPr>
                  <a:t> </a:t>
                </a:r>
              </a:p>
              <a:p>
                <a:r>
                  <a:rPr lang="en-US" altLang="vi-VN" sz="2800" i="0" dirty="0">
                    <a:latin typeface="Times New Roman" panose="02020603050405020304" pitchFamily="18" charset="0"/>
                    <a:cs typeface="Times New Roman" panose="02020603050405020304" pitchFamily="18" charset="0"/>
                    <a:sym typeface="Wingdings" pitchFamily="2" charset="2"/>
                  </a:rPr>
                  <a:t></a:t>
                </a:r>
                <a:r>
                  <a:rPr lang="en-US" altLang="vi-VN" sz="3200" dirty="0">
                    <a:latin typeface="Times New Roman" panose="02020603050405020304" pitchFamily="18" charset="0"/>
                    <a:cs typeface="Times New Roman" panose="02020603050405020304" pitchFamily="18" charset="0"/>
                  </a:rPr>
                  <a:t> </a:t>
                </a:r>
                <a:r>
                  <a:rPr lang="en-US" altLang="vi-VN" sz="3200" dirty="0" err="1">
                    <a:solidFill>
                      <a:srgbClr val="003300"/>
                    </a:solidFill>
                    <a:latin typeface="Times New Roman" panose="02020603050405020304" pitchFamily="18" charset="0"/>
                    <a:cs typeface="Times New Roman" panose="02020603050405020304" pitchFamily="18" charset="0"/>
                  </a:rPr>
                  <a:t>Tứ</a:t>
                </a:r>
                <a:r>
                  <a:rPr lang="en-US" altLang="vi-VN" sz="3200" dirty="0">
                    <a:solidFill>
                      <a:srgbClr val="003300"/>
                    </a:solidFill>
                    <a:latin typeface="Times New Roman" panose="02020603050405020304" pitchFamily="18" charset="0"/>
                    <a:cs typeface="Times New Roman" panose="02020603050405020304" pitchFamily="18" charset="0"/>
                  </a:rPr>
                  <a:t> </a:t>
                </a:r>
                <a:r>
                  <a:rPr lang="en-US" altLang="vi-VN" sz="3200" dirty="0" err="1">
                    <a:solidFill>
                      <a:srgbClr val="003300"/>
                    </a:solidFill>
                    <a:latin typeface="Times New Roman" panose="02020603050405020304" pitchFamily="18" charset="0"/>
                    <a:cs typeface="Times New Roman" panose="02020603050405020304" pitchFamily="18" charset="0"/>
                  </a:rPr>
                  <a:t>giác</a:t>
                </a:r>
                <a:r>
                  <a:rPr lang="en-US" altLang="vi-VN" sz="3200" dirty="0">
                    <a:solidFill>
                      <a:srgbClr val="003300"/>
                    </a:solidFill>
                    <a:latin typeface="Times New Roman" panose="02020603050405020304" pitchFamily="18" charset="0"/>
                    <a:cs typeface="Times New Roman" panose="02020603050405020304" pitchFamily="18" charset="0"/>
                  </a:rPr>
                  <a:t> ABCD </a:t>
                </a:r>
                <a:r>
                  <a:rPr lang="en-US" altLang="vi-VN" sz="3200" dirty="0" err="1">
                    <a:solidFill>
                      <a:srgbClr val="003300"/>
                    </a:solidFill>
                    <a:latin typeface="Times New Roman" panose="02020603050405020304" pitchFamily="18" charset="0"/>
                    <a:cs typeface="Times New Roman" panose="02020603050405020304" pitchFamily="18" charset="0"/>
                  </a:rPr>
                  <a:t>nội</a:t>
                </a:r>
                <a:r>
                  <a:rPr lang="en-US" altLang="vi-VN" sz="3200" dirty="0">
                    <a:solidFill>
                      <a:srgbClr val="003300"/>
                    </a:solidFill>
                    <a:latin typeface="Times New Roman" panose="02020603050405020304" pitchFamily="18" charset="0"/>
                    <a:cs typeface="Times New Roman" panose="02020603050405020304" pitchFamily="18" charset="0"/>
                  </a:rPr>
                  <a:t> </a:t>
                </a:r>
                <a:r>
                  <a:rPr lang="en-US" altLang="vi-VN" sz="3200" dirty="0" err="1">
                    <a:solidFill>
                      <a:srgbClr val="003300"/>
                    </a:solidFill>
                    <a:latin typeface="Times New Roman" panose="02020603050405020304" pitchFamily="18" charset="0"/>
                    <a:cs typeface="Times New Roman" panose="02020603050405020304" pitchFamily="18" charset="0"/>
                  </a:rPr>
                  <a:t>tiếp</a:t>
                </a:r>
                <a:endParaRPr lang="en-US" altLang="vi-VN" sz="3200" dirty="0">
                  <a:latin typeface="Times New Roman" panose="02020603050405020304" pitchFamily="18" charset="0"/>
                  <a:cs typeface="Times New Roman" panose="02020603050405020304" pitchFamily="18" charset="0"/>
                </a:endParaRPr>
              </a:p>
            </p:txBody>
          </p:sp>
          <p:grpSp>
            <p:nvGrpSpPr>
              <p:cNvPr id="26" name="Group 74"/>
              <p:cNvGrpSpPr>
                <a:grpSpLocks/>
              </p:cNvGrpSpPr>
              <p:nvPr/>
            </p:nvGrpSpPr>
            <p:grpSpPr bwMode="auto">
              <a:xfrm>
                <a:off x="5087" y="-193"/>
                <a:ext cx="420" cy="96"/>
                <a:chOff x="11120" y="3783"/>
                <a:chExt cx="560" cy="144"/>
              </a:xfrm>
            </p:grpSpPr>
            <p:sp>
              <p:nvSpPr>
                <p:cNvPr id="30" name="Line 75"/>
                <p:cNvSpPr>
                  <a:spLocks noChangeShapeType="1"/>
                </p:cNvSpPr>
                <p:nvPr/>
              </p:nvSpPr>
              <p:spPr bwMode="auto">
                <a:xfrm flipV="1">
                  <a:off x="11120" y="3783"/>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sp>
              <p:nvSpPr>
                <p:cNvPr id="31" name="Line 76"/>
                <p:cNvSpPr>
                  <a:spLocks noChangeShapeType="1"/>
                </p:cNvSpPr>
                <p:nvPr/>
              </p:nvSpPr>
              <p:spPr bwMode="auto">
                <a:xfrm>
                  <a:off x="11392" y="3783"/>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grpSp>
          <p:grpSp>
            <p:nvGrpSpPr>
              <p:cNvPr id="27" name="Group 77"/>
              <p:cNvGrpSpPr>
                <a:grpSpLocks/>
              </p:cNvGrpSpPr>
              <p:nvPr/>
            </p:nvGrpSpPr>
            <p:grpSpPr bwMode="auto">
              <a:xfrm>
                <a:off x="5888" y="-204"/>
                <a:ext cx="401" cy="106"/>
                <a:chOff x="11105" y="3832"/>
                <a:chExt cx="535" cy="160"/>
              </a:xfrm>
            </p:grpSpPr>
            <p:sp>
              <p:nvSpPr>
                <p:cNvPr id="28" name="Line 78"/>
                <p:cNvSpPr>
                  <a:spLocks noChangeShapeType="1"/>
                </p:cNvSpPr>
                <p:nvPr/>
              </p:nvSpPr>
              <p:spPr bwMode="auto">
                <a:xfrm flipV="1">
                  <a:off x="11105" y="383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sp>
              <p:nvSpPr>
                <p:cNvPr id="29" name="Line 79"/>
                <p:cNvSpPr>
                  <a:spLocks noChangeShapeType="1"/>
                </p:cNvSpPr>
                <p:nvPr/>
              </p:nvSpPr>
              <p:spPr bwMode="auto">
                <a:xfrm>
                  <a:off x="11352" y="3848"/>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grpSp>
        </p:grpSp>
      </p:grpSp>
      <p:sp>
        <p:nvSpPr>
          <p:cNvPr id="32" name="Arc 90"/>
          <p:cNvSpPr>
            <a:spLocks/>
          </p:cNvSpPr>
          <p:nvPr/>
        </p:nvSpPr>
        <p:spPr bwMode="auto">
          <a:xfrm rot="10783390">
            <a:off x="9453528" y="2408579"/>
            <a:ext cx="381000" cy="147638"/>
          </a:xfrm>
          <a:custGeom>
            <a:avLst/>
            <a:gdLst>
              <a:gd name="G0" fmla="+- 0 0 0"/>
              <a:gd name="G1" fmla="+- 21014 0 0"/>
              <a:gd name="G2" fmla="+- 21600 0 0"/>
              <a:gd name="T0" fmla="*/ 4998 w 21600"/>
              <a:gd name="T1" fmla="*/ 0 h 21014"/>
              <a:gd name="T2" fmla="*/ 21600 w 21600"/>
              <a:gd name="T3" fmla="*/ 21014 h 21014"/>
              <a:gd name="T4" fmla="*/ 0 w 21600"/>
              <a:gd name="T5" fmla="*/ 21014 h 21014"/>
            </a:gdLst>
            <a:ahLst/>
            <a:cxnLst>
              <a:cxn ang="0">
                <a:pos x="T0" y="T1"/>
              </a:cxn>
              <a:cxn ang="0">
                <a:pos x="T2" y="T3"/>
              </a:cxn>
              <a:cxn ang="0">
                <a:pos x="T4" y="T5"/>
              </a:cxn>
            </a:cxnLst>
            <a:rect l="0" t="0" r="r" b="b"/>
            <a:pathLst>
              <a:path w="21600" h="21014" fill="none" extrusionOk="0">
                <a:moveTo>
                  <a:pt x="4997" y="0"/>
                </a:moveTo>
                <a:cubicBezTo>
                  <a:pt x="14730" y="2314"/>
                  <a:pt x="21600" y="11009"/>
                  <a:pt x="21600" y="21014"/>
                </a:cubicBezTo>
              </a:path>
              <a:path w="21600" h="21014" stroke="0" extrusionOk="0">
                <a:moveTo>
                  <a:pt x="4997" y="0"/>
                </a:moveTo>
                <a:cubicBezTo>
                  <a:pt x="14730" y="2314"/>
                  <a:pt x="21600" y="11009"/>
                  <a:pt x="21600" y="21014"/>
                </a:cubicBezTo>
                <a:lnTo>
                  <a:pt x="0" y="21014"/>
                </a:lnTo>
                <a:close/>
              </a:path>
            </a:pathLst>
          </a:cu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 name="Line 44"/>
          <p:cNvSpPr>
            <a:spLocks noChangeShapeType="1"/>
          </p:cNvSpPr>
          <p:nvPr/>
        </p:nvSpPr>
        <p:spPr bwMode="auto">
          <a:xfrm>
            <a:off x="8375615" y="4267542"/>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4" name="Line 49"/>
          <p:cNvSpPr>
            <a:spLocks noChangeShapeType="1"/>
          </p:cNvSpPr>
          <p:nvPr/>
        </p:nvSpPr>
        <p:spPr bwMode="auto">
          <a:xfrm>
            <a:off x="9747215" y="1846604"/>
            <a:ext cx="1588" cy="33178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5" name="Arc 36"/>
          <p:cNvSpPr>
            <a:spLocks/>
          </p:cNvSpPr>
          <p:nvPr/>
        </p:nvSpPr>
        <p:spPr bwMode="auto">
          <a:xfrm rot="20606945">
            <a:off x="9483690" y="1770404"/>
            <a:ext cx="611188" cy="744538"/>
          </a:xfrm>
          <a:custGeom>
            <a:avLst/>
            <a:gdLst>
              <a:gd name="G0" fmla="+- 0 0 0"/>
              <a:gd name="G1" fmla="+- 21600 0 0"/>
              <a:gd name="G2" fmla="+- 21600 0 0"/>
              <a:gd name="T0" fmla="*/ 0 w 19727"/>
              <a:gd name="T1" fmla="*/ 0 h 21600"/>
              <a:gd name="T2" fmla="*/ 19727 w 19727"/>
              <a:gd name="T3" fmla="*/ 12801 h 21600"/>
              <a:gd name="T4" fmla="*/ 0 w 19727"/>
              <a:gd name="T5" fmla="*/ 21600 h 21600"/>
            </a:gdLst>
            <a:ahLst/>
            <a:cxnLst>
              <a:cxn ang="0">
                <a:pos x="T0" y="T1"/>
              </a:cxn>
              <a:cxn ang="0">
                <a:pos x="T2" y="T3"/>
              </a:cxn>
              <a:cxn ang="0">
                <a:pos x="T4" y="T5"/>
              </a:cxn>
            </a:cxnLst>
            <a:rect l="0" t="0" r="r" b="b"/>
            <a:pathLst>
              <a:path w="19727" h="21600" fill="none" extrusionOk="0">
                <a:moveTo>
                  <a:pt x="0" y="0"/>
                </a:moveTo>
                <a:cubicBezTo>
                  <a:pt x="8525" y="0"/>
                  <a:pt x="16253" y="5014"/>
                  <a:pt x="19726" y="12801"/>
                </a:cubicBezTo>
              </a:path>
              <a:path w="19727" h="21600" stroke="0" extrusionOk="0">
                <a:moveTo>
                  <a:pt x="0" y="0"/>
                </a:moveTo>
                <a:cubicBezTo>
                  <a:pt x="8525" y="0"/>
                  <a:pt x="16253" y="5014"/>
                  <a:pt x="19726" y="12801"/>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6" name="Arc 37"/>
          <p:cNvSpPr>
            <a:spLocks/>
          </p:cNvSpPr>
          <p:nvPr/>
        </p:nvSpPr>
        <p:spPr bwMode="auto">
          <a:xfrm rot="16931422">
            <a:off x="9401141" y="1784691"/>
            <a:ext cx="647700" cy="625475"/>
          </a:xfrm>
          <a:custGeom>
            <a:avLst/>
            <a:gdLst>
              <a:gd name="G0" fmla="+- 0 0 0"/>
              <a:gd name="G1" fmla="+- 18804 0 0"/>
              <a:gd name="G2" fmla="+- 21600 0 0"/>
              <a:gd name="T0" fmla="*/ 10628 w 21600"/>
              <a:gd name="T1" fmla="*/ 0 h 18804"/>
              <a:gd name="T2" fmla="*/ 21600 w 21600"/>
              <a:gd name="T3" fmla="*/ 18804 h 18804"/>
              <a:gd name="T4" fmla="*/ 0 w 21600"/>
              <a:gd name="T5" fmla="*/ 18804 h 18804"/>
            </a:gdLst>
            <a:ahLst/>
            <a:cxnLst>
              <a:cxn ang="0">
                <a:pos x="T0" y="T1"/>
              </a:cxn>
              <a:cxn ang="0">
                <a:pos x="T2" y="T3"/>
              </a:cxn>
              <a:cxn ang="0">
                <a:pos x="T4" y="T5"/>
              </a:cxn>
            </a:cxnLst>
            <a:rect l="0" t="0" r="r" b="b"/>
            <a:pathLst>
              <a:path w="21600" h="18804" fill="none" extrusionOk="0">
                <a:moveTo>
                  <a:pt x="10628" y="-1"/>
                </a:moveTo>
                <a:cubicBezTo>
                  <a:pt x="17407" y="3831"/>
                  <a:pt x="21600" y="11016"/>
                  <a:pt x="21600" y="18804"/>
                </a:cubicBezTo>
              </a:path>
              <a:path w="21600" h="18804" stroke="0" extrusionOk="0">
                <a:moveTo>
                  <a:pt x="10628" y="-1"/>
                </a:moveTo>
                <a:cubicBezTo>
                  <a:pt x="17407" y="3831"/>
                  <a:pt x="21600" y="11016"/>
                  <a:pt x="21600" y="18804"/>
                </a:cubicBezTo>
                <a:lnTo>
                  <a:pt x="0" y="1880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7" name="Text Box 38"/>
          <p:cNvSpPr txBox="1">
            <a:spLocks noChangeArrowheads="1"/>
          </p:cNvSpPr>
          <p:nvPr/>
        </p:nvSpPr>
        <p:spPr bwMode="auto">
          <a:xfrm>
            <a:off x="9542428" y="1271929"/>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VnTime" pitchFamily="34" charset="0"/>
              </a:rPr>
              <a:t>A</a:t>
            </a:r>
          </a:p>
        </p:txBody>
      </p:sp>
      <p:sp>
        <p:nvSpPr>
          <p:cNvPr id="38" name="Text Box 39"/>
          <p:cNvSpPr txBox="1">
            <a:spLocks noChangeArrowheads="1"/>
          </p:cNvSpPr>
          <p:nvPr/>
        </p:nvSpPr>
        <p:spPr bwMode="auto">
          <a:xfrm>
            <a:off x="8035890" y="4180229"/>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VnTime" pitchFamily="34" charset="0"/>
              </a:rPr>
              <a:t>B</a:t>
            </a:r>
          </a:p>
        </p:txBody>
      </p:sp>
      <p:sp>
        <p:nvSpPr>
          <p:cNvPr id="39" name="Text Box 40"/>
          <p:cNvSpPr txBox="1">
            <a:spLocks noChangeArrowheads="1"/>
          </p:cNvSpPr>
          <p:nvPr/>
        </p:nvSpPr>
        <p:spPr bwMode="auto">
          <a:xfrm>
            <a:off x="11109290" y="4096092"/>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C</a:t>
            </a:r>
          </a:p>
        </p:txBody>
      </p:sp>
      <p:sp>
        <p:nvSpPr>
          <p:cNvPr id="40" name="Text Box 41"/>
          <p:cNvSpPr txBox="1">
            <a:spLocks noChangeArrowheads="1"/>
          </p:cNvSpPr>
          <p:nvPr/>
        </p:nvSpPr>
        <p:spPr bwMode="auto">
          <a:xfrm>
            <a:off x="9745628" y="5034304"/>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VnTime" pitchFamily="34" charset="0"/>
              </a:rPr>
              <a:t>D</a:t>
            </a:r>
          </a:p>
        </p:txBody>
      </p:sp>
      <p:sp>
        <p:nvSpPr>
          <p:cNvPr id="41" name="Rectangle 42"/>
          <p:cNvSpPr>
            <a:spLocks noChangeArrowheads="1"/>
          </p:cNvSpPr>
          <p:nvPr/>
        </p:nvSpPr>
        <p:spPr bwMode="auto">
          <a:xfrm rot="1382366">
            <a:off x="8416890" y="4154829"/>
            <a:ext cx="152400"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VnTime" pitchFamily="34" charset="0"/>
            </a:endParaRPr>
          </a:p>
        </p:txBody>
      </p:sp>
      <p:sp>
        <p:nvSpPr>
          <p:cNvPr id="42" name="Rectangle 43"/>
          <p:cNvSpPr>
            <a:spLocks noChangeArrowheads="1"/>
          </p:cNvSpPr>
          <p:nvPr/>
        </p:nvSpPr>
        <p:spPr bwMode="auto">
          <a:xfrm rot="20217634" flipH="1">
            <a:off x="10948953" y="4173879"/>
            <a:ext cx="152400"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Times New Roman" panose="02020603050405020304" pitchFamily="18" charset="0"/>
              <a:cs typeface="Times New Roman" panose="02020603050405020304" pitchFamily="18" charset="0"/>
            </a:endParaRPr>
          </a:p>
        </p:txBody>
      </p:sp>
      <p:sp>
        <p:nvSpPr>
          <p:cNvPr id="43" name="Line 45"/>
          <p:cNvSpPr>
            <a:spLocks noChangeShapeType="1"/>
          </p:cNvSpPr>
          <p:nvPr/>
        </p:nvSpPr>
        <p:spPr bwMode="auto">
          <a:xfrm flipV="1">
            <a:off x="8416890" y="1846604"/>
            <a:ext cx="1325563" cy="2357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4" name="Line 46"/>
          <p:cNvSpPr>
            <a:spLocks noChangeShapeType="1"/>
          </p:cNvSpPr>
          <p:nvPr/>
        </p:nvSpPr>
        <p:spPr bwMode="auto">
          <a:xfrm rot="21539066" flipH="1" flipV="1">
            <a:off x="9748803" y="1859304"/>
            <a:ext cx="1371600" cy="2438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5" name="Line 95"/>
          <p:cNvSpPr>
            <a:spLocks noChangeShapeType="1"/>
          </p:cNvSpPr>
          <p:nvPr/>
        </p:nvSpPr>
        <p:spPr bwMode="auto">
          <a:xfrm flipH="1">
            <a:off x="9712290" y="4285004"/>
            <a:ext cx="14478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6" name="Line 96"/>
          <p:cNvSpPr>
            <a:spLocks noChangeShapeType="1"/>
          </p:cNvSpPr>
          <p:nvPr/>
        </p:nvSpPr>
        <p:spPr bwMode="auto">
          <a:xfrm>
            <a:off x="8381965" y="4273892"/>
            <a:ext cx="13716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7" name="Arc 97"/>
          <p:cNvSpPr>
            <a:spLocks/>
          </p:cNvSpPr>
          <p:nvPr/>
        </p:nvSpPr>
        <p:spPr bwMode="auto">
          <a:xfrm rot="19572544" flipH="1">
            <a:off x="10474290" y="4265954"/>
            <a:ext cx="149225" cy="457200"/>
          </a:xfrm>
          <a:custGeom>
            <a:avLst/>
            <a:gdLst>
              <a:gd name="G0" fmla="+- 0 0 0"/>
              <a:gd name="G1" fmla="+- 21600 0 0"/>
              <a:gd name="G2" fmla="+- 21600 0 0"/>
              <a:gd name="T0" fmla="*/ 0 w 21254"/>
              <a:gd name="T1" fmla="*/ 0 h 21600"/>
              <a:gd name="T2" fmla="*/ 21254 w 21254"/>
              <a:gd name="T3" fmla="*/ 17752 h 21600"/>
              <a:gd name="T4" fmla="*/ 0 w 21254"/>
              <a:gd name="T5" fmla="*/ 21600 h 21600"/>
            </a:gdLst>
            <a:ahLst/>
            <a:cxnLst>
              <a:cxn ang="0">
                <a:pos x="T0" y="T1"/>
              </a:cxn>
              <a:cxn ang="0">
                <a:pos x="T2" y="T3"/>
              </a:cxn>
              <a:cxn ang="0">
                <a:pos x="T4" y="T5"/>
              </a:cxn>
            </a:cxnLst>
            <a:rect l="0" t="0" r="r" b="b"/>
            <a:pathLst>
              <a:path w="21254" h="21600" fill="none" extrusionOk="0">
                <a:moveTo>
                  <a:pt x="0" y="0"/>
                </a:moveTo>
                <a:cubicBezTo>
                  <a:pt x="10445" y="0"/>
                  <a:pt x="19393" y="7473"/>
                  <a:pt x="21254" y="17751"/>
                </a:cubicBezTo>
              </a:path>
              <a:path w="21254" h="21600" stroke="0" extrusionOk="0">
                <a:moveTo>
                  <a:pt x="0" y="0"/>
                </a:moveTo>
                <a:cubicBezTo>
                  <a:pt x="10445" y="0"/>
                  <a:pt x="19393" y="7473"/>
                  <a:pt x="21254" y="17751"/>
                </a:cubicBezTo>
                <a:lnTo>
                  <a:pt x="0" y="21600"/>
                </a:lnTo>
                <a:close/>
              </a:path>
            </a:pathLst>
          </a:custGeom>
          <a:noFill/>
          <a:ln w="285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48" name="Group 105"/>
          <p:cNvGrpSpPr>
            <a:grpSpLocks/>
          </p:cNvGrpSpPr>
          <p:nvPr/>
        </p:nvGrpSpPr>
        <p:grpSpPr bwMode="auto">
          <a:xfrm>
            <a:off x="9728165" y="3048342"/>
            <a:ext cx="574675" cy="579437"/>
            <a:chOff x="1056" y="1506"/>
            <a:chExt cx="362" cy="365"/>
          </a:xfrm>
        </p:grpSpPr>
        <p:sp>
          <p:nvSpPr>
            <p:cNvPr id="49" name="Oval 103"/>
            <p:cNvSpPr>
              <a:spLocks noChangeArrowheads="1"/>
            </p:cNvSpPr>
            <p:nvPr/>
          </p:nvSpPr>
          <p:spPr bwMode="auto">
            <a:xfrm>
              <a:off x="1056" y="1787"/>
              <a:ext cx="48" cy="48"/>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50" name="Text Box 104"/>
            <p:cNvSpPr txBox="1">
              <a:spLocks noChangeArrowheads="1"/>
            </p:cNvSpPr>
            <p:nvPr/>
          </p:nvSpPr>
          <p:spPr bwMode="auto">
            <a:xfrm>
              <a:off x="1082" y="1506"/>
              <a:ext cx="33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VnTime" pitchFamily="34" charset="0"/>
                </a:rPr>
                <a:t>O</a:t>
              </a:r>
            </a:p>
          </p:txBody>
        </p:sp>
      </p:grpSp>
      <p:grpSp>
        <p:nvGrpSpPr>
          <p:cNvPr id="51" name="Group 112"/>
          <p:cNvGrpSpPr>
            <a:grpSpLocks/>
          </p:cNvGrpSpPr>
          <p:nvPr/>
        </p:nvGrpSpPr>
        <p:grpSpPr bwMode="auto">
          <a:xfrm>
            <a:off x="11963494" y="6380495"/>
            <a:ext cx="5878381" cy="3089471"/>
            <a:chOff x="274" y="3191"/>
            <a:chExt cx="5568" cy="1181"/>
          </a:xfrm>
        </p:grpSpPr>
        <p:sp>
          <p:nvSpPr>
            <p:cNvPr id="52" name="Text Box 66"/>
            <p:cNvSpPr txBox="1">
              <a:spLocks noChangeArrowheads="1"/>
            </p:cNvSpPr>
            <p:nvPr/>
          </p:nvSpPr>
          <p:spPr bwMode="auto">
            <a:xfrm>
              <a:off x="510" y="3191"/>
              <a:ext cx="3504"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solidFill>
                    <a:srgbClr val="0000FF"/>
                  </a:solidFill>
                  <a:latin typeface="Times New Roman" panose="02020603050405020304" pitchFamily="18" charset="0"/>
                  <a:cs typeface="Times New Roman" panose="02020603050405020304" pitchFamily="18" charset="0"/>
                </a:rPr>
                <a:t>- </a:t>
              </a:r>
              <a:r>
                <a:rPr lang="en-US" altLang="vi-VN" sz="3200" dirty="0" err="1">
                  <a:solidFill>
                    <a:srgbClr val="0000FF"/>
                  </a:solidFill>
                  <a:latin typeface="Times New Roman" panose="02020603050405020304" pitchFamily="18" charset="0"/>
                  <a:cs typeface="Times New Roman" panose="02020603050405020304" pitchFamily="18" charset="0"/>
                </a:rPr>
                <a:t>Cách</a:t>
              </a:r>
              <a:r>
                <a:rPr lang="en-US" altLang="vi-VN" sz="3200" dirty="0">
                  <a:solidFill>
                    <a:srgbClr val="0000FF"/>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53" name="Text Box 67"/>
                <p:cNvSpPr txBox="1">
                  <a:spLocks noChangeArrowheads="1"/>
                </p:cNvSpPr>
                <p:nvPr/>
              </p:nvSpPr>
              <p:spPr bwMode="auto">
                <a:xfrm>
                  <a:off x="274" y="3389"/>
                  <a:ext cx="5568" cy="98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r>
                    <a:rPr lang="en-US" altLang="vi-VN" sz="3200" dirty="0">
                      <a:solidFill>
                        <a:srgbClr val="0000FF"/>
                      </a:solidFill>
                      <a:latin typeface="Times New Roman" panose="02020603050405020304" pitchFamily="18" charset="0"/>
                      <a:cs typeface="Times New Roman" panose="02020603050405020304" pitchFamily="18" charset="0"/>
                    </a:rPr>
                    <a:t>Chứng minh: </a:t>
                  </a:r>
                </a:p>
                <a:p>
                  <a14:m>
                    <m:oMath xmlns:m="http://schemas.openxmlformats.org/officeDocument/2006/math">
                      <m:acc>
                        <m:accPr>
                          <m:chr m:val="̂"/>
                          <m:ctrlPr>
                            <a:rPr kumimoji="1" lang="en-US" altLang="vi-VN" sz="3200" i="1" smtClean="0">
                              <a:solidFill>
                                <a:srgbClr val="0000FF"/>
                              </a:solidFill>
                              <a:latin typeface="Cambria Math" panose="02040503050406030204" pitchFamily="18" charset="0"/>
                            </a:rPr>
                          </m:ctrlPr>
                        </m:accPr>
                        <m:e>
                          <m:r>
                            <a:rPr kumimoji="1" lang="en-US" altLang="vi-VN" sz="3200" b="0" i="1" smtClean="0">
                              <a:solidFill>
                                <a:srgbClr val="0000FF"/>
                              </a:solidFill>
                              <a:latin typeface="Cambria Math" panose="02040503050406030204" pitchFamily="18" charset="0"/>
                            </a:rPr>
                            <m:t>𝐴</m:t>
                          </m:r>
                          <m:r>
                            <a:rPr kumimoji="1" lang="en-US" altLang="vi-VN" sz="3200" i="1">
                              <a:solidFill>
                                <a:srgbClr val="0000FF"/>
                              </a:solidFill>
                              <a:latin typeface="Cambria Math"/>
                            </a:rPr>
                            <m:t>𝐵</m:t>
                          </m:r>
                          <m:r>
                            <a:rPr kumimoji="1" lang="en-US" altLang="vi-VN" sz="3200" b="0" i="1" smtClean="0">
                              <a:solidFill>
                                <a:srgbClr val="0000FF"/>
                              </a:solidFill>
                              <a:latin typeface="Cambria Math" panose="02040503050406030204" pitchFamily="18" charset="0"/>
                            </a:rPr>
                            <m:t>𝐷</m:t>
                          </m:r>
                        </m:e>
                      </m:acc>
                    </m:oMath>
                  </a14:m>
                  <a:r>
                    <a:rPr kumimoji="1" lang="en-US" altLang="vi-VN" sz="3200" dirty="0">
                      <a:solidFill>
                        <a:srgbClr val="0000FF"/>
                      </a:solidFill>
                      <a:latin typeface="Times New Roman" panose="02020603050405020304" pitchFamily="18" charset="0"/>
                      <a:cs typeface="Times New Roman" panose="02020603050405020304" pitchFamily="18" charset="0"/>
                    </a:rPr>
                    <a:t> = </a:t>
                  </a:r>
                  <a:r>
                    <a:rPr lang="en-US" altLang="vi-VN" sz="3200" dirty="0">
                      <a:solidFill>
                        <a:srgbClr val="0000FF"/>
                      </a:solidFill>
                      <a:latin typeface="Times New Roman" panose="02020603050405020304" pitchFamily="18" charset="0"/>
                      <a:cs typeface="Times New Roman" panose="02020603050405020304" pitchFamily="18" charset="0"/>
                    </a:rPr>
                    <a:t>90</a:t>
                  </a:r>
                  <a:r>
                    <a:rPr lang="en-US" altLang="vi-VN" sz="3200" baseline="30000" dirty="0">
                      <a:solidFill>
                        <a:srgbClr val="0000FF"/>
                      </a:solidFill>
                      <a:latin typeface="Times New Roman" panose="02020603050405020304" pitchFamily="18" charset="0"/>
                      <a:cs typeface="Times New Roman" panose="02020603050405020304" pitchFamily="18" charset="0"/>
                    </a:rPr>
                    <a:t>0</a:t>
                  </a:r>
                  <a:r>
                    <a:rPr lang="en-US" altLang="vi-VN" sz="3200" dirty="0">
                      <a:solidFill>
                        <a:srgbClr val="0000FF"/>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kumimoji="1" lang="en-US" altLang="vi-VN" sz="3200" i="1">
                              <a:solidFill>
                                <a:srgbClr val="0000FF"/>
                              </a:solidFill>
                              <a:latin typeface="Cambria Math" panose="02040503050406030204" pitchFamily="18" charset="0"/>
                            </a:rPr>
                          </m:ctrlPr>
                        </m:accPr>
                        <m:e>
                          <m:r>
                            <a:rPr kumimoji="1" lang="en-US" altLang="vi-VN" sz="3200" i="1">
                              <a:solidFill>
                                <a:srgbClr val="0000FF"/>
                              </a:solidFill>
                              <a:latin typeface="Cambria Math" panose="02040503050406030204" pitchFamily="18" charset="0"/>
                            </a:rPr>
                            <m:t>𝐴</m:t>
                          </m:r>
                          <m:r>
                            <a:rPr kumimoji="1" lang="en-US" altLang="vi-VN" sz="3200" b="0" i="1" smtClean="0">
                              <a:solidFill>
                                <a:srgbClr val="0000FF"/>
                              </a:solidFill>
                              <a:latin typeface="Cambria Math" panose="02040503050406030204" pitchFamily="18" charset="0"/>
                            </a:rPr>
                            <m:t>𝐶</m:t>
                          </m:r>
                          <m:r>
                            <a:rPr kumimoji="1" lang="en-US" altLang="vi-VN" sz="3200" i="1">
                              <a:solidFill>
                                <a:srgbClr val="0000FF"/>
                              </a:solidFill>
                              <a:latin typeface="Cambria Math" panose="02040503050406030204" pitchFamily="18" charset="0"/>
                            </a:rPr>
                            <m:t>𝐷</m:t>
                          </m:r>
                        </m:e>
                      </m:acc>
                    </m:oMath>
                  </a14:m>
                  <a:r>
                    <a:rPr kumimoji="1" lang="en-US" altLang="vi-VN" sz="3200" dirty="0">
                      <a:solidFill>
                        <a:srgbClr val="0000FF"/>
                      </a:solidFill>
                      <a:latin typeface="Times New Roman" panose="02020603050405020304" pitchFamily="18" charset="0"/>
                      <a:cs typeface="Times New Roman" panose="02020603050405020304" pitchFamily="18" charset="0"/>
                    </a:rPr>
                    <a:t> = </a:t>
                  </a:r>
                  <a:r>
                    <a:rPr lang="en-US" altLang="vi-VN" sz="3200" dirty="0">
                      <a:solidFill>
                        <a:srgbClr val="0000FF"/>
                      </a:solidFill>
                      <a:latin typeface="Times New Roman" panose="02020603050405020304" pitchFamily="18" charset="0"/>
                      <a:cs typeface="Times New Roman" panose="02020603050405020304" pitchFamily="18" charset="0"/>
                    </a:rPr>
                    <a:t>90</a:t>
                  </a:r>
                  <a:r>
                    <a:rPr lang="en-US" altLang="vi-VN" sz="3200" baseline="30000" dirty="0">
                      <a:solidFill>
                        <a:srgbClr val="0000FF"/>
                      </a:solidFill>
                      <a:latin typeface="Times New Roman" panose="02020603050405020304" pitchFamily="18" charset="0"/>
                      <a:cs typeface="Times New Roman" panose="02020603050405020304" pitchFamily="18" charset="0"/>
                    </a:rPr>
                    <a:t>0</a:t>
                  </a:r>
                  <a:r>
                    <a:rPr lang="en-US" altLang="vi-VN" sz="3200" dirty="0">
                      <a:solidFill>
                        <a:srgbClr val="0000FF"/>
                      </a:solidFill>
                      <a:latin typeface="Times New Roman" panose="02020603050405020304" pitchFamily="18" charset="0"/>
                      <a:cs typeface="Times New Roman" panose="02020603050405020304" pitchFamily="18" charset="0"/>
                    </a:rPr>
                    <a:t> </a:t>
                  </a:r>
                </a:p>
                <a:p>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A, B, C, D </a:t>
                  </a:r>
                  <a:r>
                    <a:rPr lang="en-US" altLang="vi-VN" sz="3200" dirty="0" err="1">
                      <a:solidFill>
                        <a:srgbClr val="0000FF"/>
                      </a:solidFill>
                      <a:latin typeface="Times New Roman" panose="02020603050405020304" pitchFamily="18" charset="0"/>
                      <a:cs typeface="Times New Roman" panose="02020603050405020304" pitchFamily="18" charset="0"/>
                      <a:sym typeface="Wingdings" pitchFamily="2" charset="2"/>
                    </a:rPr>
                    <a:t>thuộc</a:t>
                  </a:r>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đ</a:t>
                  </a:r>
                  <a:r>
                    <a:rPr lang="vi-VN" altLang="vi-VN" sz="3200" dirty="0">
                      <a:solidFill>
                        <a:srgbClr val="0000FF"/>
                      </a:solidFill>
                      <a:latin typeface="Times New Roman" panose="02020603050405020304" pitchFamily="18" charset="0"/>
                      <a:cs typeface="Times New Roman" panose="02020603050405020304" pitchFamily="18" charset="0"/>
                      <a:sym typeface="Wingdings" pitchFamily="2" charset="2"/>
                    </a:rPr>
                    <a:t>ư</a:t>
                  </a:r>
                  <a:r>
                    <a:rPr lang="en-US" altLang="vi-VN" sz="3200" dirty="0" err="1">
                      <a:solidFill>
                        <a:srgbClr val="0000FF"/>
                      </a:solidFill>
                      <a:latin typeface="Times New Roman" panose="02020603050405020304" pitchFamily="18" charset="0"/>
                      <a:cs typeface="Times New Roman" panose="02020603050405020304" pitchFamily="18" charset="0"/>
                      <a:sym typeface="Wingdings" pitchFamily="2" charset="2"/>
                    </a:rPr>
                    <a:t>ờng</a:t>
                  </a:r>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3200" dirty="0" err="1">
                      <a:solidFill>
                        <a:srgbClr val="0000FF"/>
                      </a:solidFill>
                      <a:latin typeface="Times New Roman" panose="02020603050405020304" pitchFamily="18" charset="0"/>
                      <a:cs typeface="Times New Roman" panose="02020603050405020304" pitchFamily="18" charset="0"/>
                      <a:sym typeface="Wingdings" pitchFamily="2" charset="2"/>
                    </a:rPr>
                    <a:t>tròn</a:t>
                  </a:r>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đ</a:t>
                  </a:r>
                  <a:r>
                    <a:rPr lang="vi-VN" altLang="vi-VN" sz="3200" dirty="0">
                      <a:solidFill>
                        <a:srgbClr val="0000FF"/>
                      </a:solidFill>
                      <a:latin typeface="Times New Roman" panose="02020603050405020304" pitchFamily="18" charset="0"/>
                      <a:cs typeface="Times New Roman" panose="02020603050405020304" pitchFamily="18" charset="0"/>
                      <a:sym typeface="Wingdings" pitchFamily="2" charset="2"/>
                    </a:rPr>
                    <a:t>ư</a:t>
                  </a:r>
                  <a:r>
                    <a:rPr lang="en-US" altLang="vi-VN" sz="3200" dirty="0" err="1">
                      <a:solidFill>
                        <a:srgbClr val="0000FF"/>
                      </a:solidFill>
                      <a:latin typeface="Times New Roman" panose="02020603050405020304" pitchFamily="18" charset="0"/>
                      <a:cs typeface="Times New Roman" panose="02020603050405020304" pitchFamily="18" charset="0"/>
                      <a:sym typeface="Wingdings" pitchFamily="2" charset="2"/>
                    </a:rPr>
                    <a:t>ờng</a:t>
                  </a:r>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3200" dirty="0" err="1">
                      <a:solidFill>
                        <a:srgbClr val="0000FF"/>
                      </a:solidFill>
                      <a:latin typeface="Times New Roman" panose="02020603050405020304" pitchFamily="18" charset="0"/>
                      <a:cs typeface="Times New Roman" panose="02020603050405020304" pitchFamily="18" charset="0"/>
                      <a:sym typeface="Wingdings" pitchFamily="2" charset="2"/>
                    </a:rPr>
                    <a:t>kính</a:t>
                  </a:r>
                  <a:r>
                    <a:rPr lang="en-US" altLang="vi-VN" sz="3200" dirty="0">
                      <a:solidFill>
                        <a:srgbClr val="0000FF"/>
                      </a:solidFill>
                      <a:latin typeface="Times New Roman" panose="02020603050405020304" pitchFamily="18" charset="0"/>
                      <a:cs typeface="Times New Roman" panose="02020603050405020304" pitchFamily="18" charset="0"/>
                      <a:sym typeface="Wingdings" pitchFamily="2" charset="2"/>
                    </a:rPr>
                    <a:t> AD.</a:t>
                  </a:r>
                  <a:endParaRPr lang="en-US" altLang="vi-VN" sz="3200" i="0" dirty="0">
                    <a:solidFill>
                      <a:srgbClr val="0000FF"/>
                    </a:solidFill>
                    <a:latin typeface="Times New Roman" panose="02020603050405020304" pitchFamily="18" charset="0"/>
                    <a:cs typeface="Times New Roman" panose="02020603050405020304" pitchFamily="18" charset="0"/>
                    <a:sym typeface="Wingdings" pitchFamily="2" charset="2"/>
                  </a:endParaRPr>
                </a:p>
                <a:p>
                  <a:r>
                    <a:rPr lang="en-US" altLang="vi-VN" sz="2800" i="0" dirty="0">
                      <a:solidFill>
                        <a:srgbClr val="0000FF"/>
                      </a:solidFill>
                      <a:latin typeface="Times New Roman" panose="02020603050405020304" pitchFamily="18" charset="0"/>
                      <a:cs typeface="Times New Roman" panose="02020603050405020304" pitchFamily="18" charset="0"/>
                      <a:sym typeface="Wingdings" pitchFamily="2" charset="2"/>
                    </a:rPr>
                    <a:t></a:t>
                  </a:r>
                  <a:r>
                    <a:rPr lang="en-US" altLang="vi-VN" sz="3200" dirty="0">
                      <a:solidFill>
                        <a:srgbClr val="0000FF"/>
                      </a:solidFill>
                      <a:latin typeface="Times New Roman" panose="02020603050405020304" pitchFamily="18" charset="0"/>
                      <a:cs typeface="Times New Roman" panose="02020603050405020304" pitchFamily="18" charset="0"/>
                    </a:rPr>
                    <a:t> </a:t>
                  </a:r>
                  <a:r>
                    <a:rPr lang="en-US" altLang="vi-VN" sz="3200" dirty="0" err="1">
                      <a:solidFill>
                        <a:srgbClr val="0000FF"/>
                      </a:solidFill>
                      <a:latin typeface="Times New Roman" panose="02020603050405020304" pitchFamily="18" charset="0"/>
                      <a:cs typeface="Times New Roman" panose="02020603050405020304" pitchFamily="18" charset="0"/>
                    </a:rPr>
                    <a:t>Tứ</a:t>
                  </a:r>
                  <a:r>
                    <a:rPr lang="en-US" altLang="vi-VN" sz="3200" dirty="0">
                      <a:solidFill>
                        <a:srgbClr val="0000FF"/>
                      </a:solidFill>
                      <a:latin typeface="Times New Roman" panose="02020603050405020304" pitchFamily="18" charset="0"/>
                      <a:cs typeface="Times New Roman" panose="02020603050405020304" pitchFamily="18" charset="0"/>
                    </a:rPr>
                    <a:t> </a:t>
                  </a:r>
                  <a:r>
                    <a:rPr lang="en-US" altLang="vi-VN" sz="3200" dirty="0" err="1">
                      <a:solidFill>
                        <a:srgbClr val="0000FF"/>
                      </a:solidFill>
                      <a:latin typeface="Times New Roman" panose="02020603050405020304" pitchFamily="18" charset="0"/>
                      <a:cs typeface="Times New Roman" panose="02020603050405020304" pitchFamily="18" charset="0"/>
                    </a:rPr>
                    <a:t>giác</a:t>
                  </a:r>
                  <a:r>
                    <a:rPr lang="en-US" altLang="vi-VN" sz="3200" dirty="0">
                      <a:solidFill>
                        <a:srgbClr val="0000FF"/>
                      </a:solidFill>
                      <a:latin typeface="Times New Roman" panose="02020603050405020304" pitchFamily="18" charset="0"/>
                      <a:cs typeface="Times New Roman" panose="02020603050405020304" pitchFamily="18" charset="0"/>
                    </a:rPr>
                    <a:t> ABDC </a:t>
                  </a:r>
                  <a:r>
                    <a:rPr lang="en-US" altLang="vi-VN" sz="3200" dirty="0" err="1">
                      <a:solidFill>
                        <a:srgbClr val="0000FF"/>
                      </a:solidFill>
                      <a:latin typeface="Times New Roman" panose="02020603050405020304" pitchFamily="18" charset="0"/>
                      <a:cs typeface="Times New Roman" panose="02020603050405020304" pitchFamily="18" charset="0"/>
                    </a:rPr>
                    <a:t>nội</a:t>
                  </a:r>
                  <a:r>
                    <a:rPr lang="en-US" altLang="vi-VN" sz="3200" dirty="0">
                      <a:solidFill>
                        <a:srgbClr val="0000FF"/>
                      </a:solidFill>
                      <a:latin typeface="Times New Roman" panose="02020603050405020304" pitchFamily="18" charset="0"/>
                      <a:cs typeface="Times New Roman" panose="02020603050405020304" pitchFamily="18" charset="0"/>
                    </a:rPr>
                    <a:t> </a:t>
                  </a:r>
                  <a:r>
                    <a:rPr lang="en-US" altLang="vi-VN" sz="3200" dirty="0" err="1">
                      <a:solidFill>
                        <a:srgbClr val="0000FF"/>
                      </a:solidFill>
                      <a:latin typeface="Times New Roman" panose="02020603050405020304" pitchFamily="18" charset="0"/>
                      <a:cs typeface="Times New Roman" panose="02020603050405020304" pitchFamily="18" charset="0"/>
                    </a:rPr>
                    <a:t>tiếp</a:t>
                  </a:r>
                  <a:endParaRPr lang="en-US" altLang="vi-VN" sz="32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3" name="Text Box 67"/>
                <p:cNvSpPr txBox="1">
                  <a:spLocks noRot="1" noChangeAspect="1" noMove="1" noResize="1" noEditPoints="1" noAdjustHandles="1" noChangeArrowheads="1" noChangeShapeType="1" noTextEdit="1"/>
                </p:cNvSpPr>
                <p:nvPr/>
              </p:nvSpPr>
              <p:spPr bwMode="auto">
                <a:xfrm>
                  <a:off x="274" y="3389"/>
                  <a:ext cx="5568" cy="983"/>
                </a:xfrm>
                <a:prstGeom prst="rect">
                  <a:avLst/>
                </a:prstGeom>
                <a:blipFill>
                  <a:blip r:embed="rId8"/>
                  <a:stretch>
                    <a:fillRect l="-2697" t="-3325" b="-68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54" name="Group 113"/>
          <p:cNvGrpSpPr>
            <a:grpSpLocks/>
          </p:cNvGrpSpPr>
          <p:nvPr/>
        </p:nvGrpSpPr>
        <p:grpSpPr bwMode="auto">
          <a:xfrm>
            <a:off x="11704302" y="4494554"/>
            <a:ext cx="6043613" cy="1604962"/>
            <a:chOff x="1992" y="2157"/>
            <a:chExt cx="3807" cy="1011"/>
          </a:xfrm>
        </p:grpSpPr>
        <p:sp>
          <p:nvSpPr>
            <p:cNvPr id="55" name="Text Box 64"/>
            <p:cNvSpPr txBox="1">
              <a:spLocks noChangeArrowheads="1"/>
            </p:cNvSpPr>
            <p:nvPr/>
          </p:nvSpPr>
          <p:spPr bwMode="auto">
            <a:xfrm>
              <a:off x="2266" y="2157"/>
              <a:ext cx="350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solidFill>
                    <a:srgbClr val="CC6600"/>
                  </a:solidFill>
                  <a:latin typeface="Times New Roman" panose="02020603050405020304" pitchFamily="18" charset="0"/>
                  <a:cs typeface="Times New Roman" panose="02020603050405020304" pitchFamily="18" charset="0"/>
                </a:rPr>
                <a:t>- </a:t>
              </a:r>
              <a:r>
                <a:rPr lang="en-US" altLang="vi-VN" sz="3200" dirty="0" err="1">
                  <a:solidFill>
                    <a:srgbClr val="CC6600"/>
                  </a:solidFill>
                  <a:latin typeface="Times New Roman" panose="02020603050405020304" pitchFamily="18" charset="0"/>
                  <a:cs typeface="Times New Roman" panose="02020603050405020304" pitchFamily="18" charset="0"/>
                </a:rPr>
                <a:t>Cách</a:t>
              </a:r>
              <a:r>
                <a:rPr lang="en-US" altLang="vi-VN" sz="3200" dirty="0">
                  <a:solidFill>
                    <a:srgbClr val="CC6600"/>
                  </a:solidFill>
                  <a:latin typeface="Times New Roman" panose="02020603050405020304" pitchFamily="18" charset="0"/>
                  <a:cs typeface="Times New Roman" panose="02020603050405020304" pitchFamily="18" charset="0"/>
                </a:rPr>
                <a:t> 2:</a:t>
              </a:r>
            </a:p>
          </p:txBody>
        </p:sp>
        <p:sp>
          <p:nvSpPr>
            <p:cNvPr id="56" name="Text Box 65"/>
            <p:cNvSpPr txBox="1">
              <a:spLocks noChangeArrowheads="1"/>
            </p:cNvSpPr>
            <p:nvPr/>
          </p:nvSpPr>
          <p:spPr bwMode="auto">
            <a:xfrm>
              <a:off x="1992" y="2496"/>
              <a:ext cx="3807"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3200" dirty="0">
                  <a:latin typeface="Times New Roman" panose="02020603050405020304" pitchFamily="18" charset="0"/>
                  <a:cs typeface="Times New Roman" panose="02020603050405020304" pitchFamily="18" charset="0"/>
                </a:rPr>
                <a:t>        </a:t>
              </a:r>
              <a:r>
                <a:rPr lang="en-US" altLang="vi-VN" sz="3200" dirty="0" err="1">
                  <a:solidFill>
                    <a:srgbClr val="FF9900"/>
                  </a:solidFill>
                  <a:latin typeface="Times New Roman" panose="02020603050405020304" pitchFamily="18" charset="0"/>
                  <a:cs typeface="Times New Roman" panose="02020603050405020304" pitchFamily="18" charset="0"/>
                </a:rPr>
                <a:t>Chứng</a:t>
              </a:r>
              <a:r>
                <a:rPr lang="en-US" altLang="vi-VN" sz="3200" dirty="0">
                  <a:solidFill>
                    <a:srgbClr val="FF9900"/>
                  </a:solidFill>
                  <a:latin typeface="Times New Roman" panose="02020603050405020304" pitchFamily="18" charset="0"/>
                  <a:cs typeface="Times New Roman" panose="02020603050405020304" pitchFamily="18" charset="0"/>
                </a:rPr>
                <a:t> minh: BCD=BAD=30</a:t>
              </a:r>
              <a:r>
                <a:rPr lang="en-US" altLang="vi-VN" sz="3200" baseline="30000" dirty="0">
                  <a:solidFill>
                    <a:srgbClr val="FF9900"/>
                  </a:solidFill>
                  <a:latin typeface="Times New Roman" panose="02020603050405020304" pitchFamily="18" charset="0"/>
                  <a:cs typeface="Times New Roman" panose="02020603050405020304" pitchFamily="18" charset="0"/>
                </a:rPr>
                <a:t>0</a:t>
              </a:r>
              <a:r>
                <a:rPr lang="en-US" altLang="vi-VN" sz="3200" dirty="0">
                  <a:solidFill>
                    <a:srgbClr val="FF9900"/>
                  </a:solidFill>
                  <a:latin typeface="Times New Roman" panose="02020603050405020304" pitchFamily="18" charset="0"/>
                  <a:cs typeface="Times New Roman" panose="02020603050405020304" pitchFamily="18" charset="0"/>
                </a:rPr>
                <a:t> </a:t>
              </a:r>
            </a:p>
            <a:p>
              <a:r>
                <a:rPr lang="en-US" altLang="vi-VN" sz="2800" i="0" dirty="0">
                  <a:solidFill>
                    <a:srgbClr val="FF9900"/>
                  </a:solidFill>
                  <a:latin typeface="Times New Roman" panose="02020603050405020304" pitchFamily="18" charset="0"/>
                  <a:cs typeface="Times New Roman" panose="02020603050405020304" pitchFamily="18" charset="0"/>
                  <a:sym typeface="Wingdings" pitchFamily="2" charset="2"/>
                </a:rPr>
                <a:t>     </a:t>
              </a:r>
              <a:r>
                <a:rPr lang="en-US" altLang="vi-VN" sz="3200" dirty="0">
                  <a:solidFill>
                    <a:srgbClr val="FF9900"/>
                  </a:solidFill>
                  <a:latin typeface="Times New Roman" panose="02020603050405020304" pitchFamily="18" charset="0"/>
                  <a:cs typeface="Times New Roman" panose="02020603050405020304" pitchFamily="18" charset="0"/>
                </a:rPr>
                <a:t> </a:t>
              </a:r>
              <a:r>
                <a:rPr lang="en-US" altLang="vi-VN" sz="3200" dirty="0" err="1">
                  <a:solidFill>
                    <a:srgbClr val="FFC000"/>
                  </a:solidFill>
                  <a:latin typeface="Times New Roman" panose="02020603050405020304" pitchFamily="18" charset="0"/>
                  <a:cs typeface="Times New Roman" panose="02020603050405020304" pitchFamily="18" charset="0"/>
                </a:rPr>
                <a:t>Tứ</a:t>
              </a:r>
              <a:r>
                <a:rPr lang="en-US" altLang="vi-VN" sz="3200" dirty="0">
                  <a:solidFill>
                    <a:srgbClr val="FFC000"/>
                  </a:solidFill>
                  <a:latin typeface="Times New Roman" panose="02020603050405020304" pitchFamily="18" charset="0"/>
                  <a:cs typeface="Times New Roman" panose="02020603050405020304" pitchFamily="18" charset="0"/>
                </a:rPr>
                <a:t> </a:t>
              </a:r>
              <a:r>
                <a:rPr lang="en-US" altLang="vi-VN" sz="3200" dirty="0" err="1">
                  <a:solidFill>
                    <a:srgbClr val="FFC000"/>
                  </a:solidFill>
                  <a:latin typeface="Times New Roman" panose="02020603050405020304" pitchFamily="18" charset="0"/>
                  <a:cs typeface="Times New Roman" panose="02020603050405020304" pitchFamily="18" charset="0"/>
                </a:rPr>
                <a:t>giác</a:t>
              </a:r>
              <a:r>
                <a:rPr lang="en-US" altLang="vi-VN" sz="3200" dirty="0">
                  <a:solidFill>
                    <a:srgbClr val="FFC000"/>
                  </a:solidFill>
                  <a:latin typeface="Times New Roman" panose="02020603050405020304" pitchFamily="18" charset="0"/>
                  <a:cs typeface="Times New Roman" panose="02020603050405020304" pitchFamily="18" charset="0"/>
                </a:rPr>
                <a:t> ABCD </a:t>
              </a:r>
              <a:r>
                <a:rPr lang="en-US" altLang="vi-VN" sz="3200" dirty="0" err="1">
                  <a:solidFill>
                    <a:srgbClr val="FFC000"/>
                  </a:solidFill>
                  <a:latin typeface="Times New Roman" panose="02020603050405020304" pitchFamily="18" charset="0"/>
                  <a:cs typeface="Times New Roman" panose="02020603050405020304" pitchFamily="18" charset="0"/>
                </a:rPr>
                <a:t>nội</a:t>
              </a:r>
              <a:r>
                <a:rPr lang="en-US" altLang="vi-VN" sz="3200" dirty="0">
                  <a:solidFill>
                    <a:srgbClr val="FFC000"/>
                  </a:solidFill>
                  <a:latin typeface="Times New Roman" panose="02020603050405020304" pitchFamily="18" charset="0"/>
                  <a:cs typeface="Times New Roman" panose="02020603050405020304" pitchFamily="18" charset="0"/>
                </a:rPr>
                <a:t> </a:t>
              </a:r>
              <a:r>
                <a:rPr lang="en-US" altLang="vi-VN" sz="3200" dirty="0" err="1">
                  <a:solidFill>
                    <a:srgbClr val="FFC000"/>
                  </a:solidFill>
                  <a:latin typeface="Times New Roman" panose="02020603050405020304" pitchFamily="18" charset="0"/>
                  <a:cs typeface="Times New Roman" panose="02020603050405020304" pitchFamily="18" charset="0"/>
                </a:rPr>
                <a:t>tiếp</a:t>
              </a:r>
              <a:endParaRPr lang="en-US" altLang="vi-VN" sz="3200" dirty="0">
                <a:solidFill>
                  <a:srgbClr val="FFC000"/>
                </a:solidFill>
                <a:latin typeface="Times New Roman" panose="02020603050405020304" pitchFamily="18" charset="0"/>
                <a:cs typeface="Times New Roman" panose="02020603050405020304" pitchFamily="18" charset="0"/>
              </a:endParaRPr>
            </a:p>
          </p:txBody>
        </p:sp>
        <p:grpSp>
          <p:nvGrpSpPr>
            <p:cNvPr id="57" name="Group 80"/>
            <p:cNvGrpSpPr>
              <a:grpSpLocks/>
            </p:cNvGrpSpPr>
            <p:nvPr/>
          </p:nvGrpSpPr>
          <p:grpSpPr bwMode="auto">
            <a:xfrm>
              <a:off x="3990" y="2470"/>
              <a:ext cx="432" cy="96"/>
              <a:chOff x="7615" y="6422"/>
              <a:chExt cx="576" cy="144"/>
            </a:xfrm>
          </p:grpSpPr>
          <p:sp>
            <p:nvSpPr>
              <p:cNvPr id="61" name="Line 81"/>
              <p:cNvSpPr>
                <a:spLocks noChangeShapeType="1"/>
              </p:cNvSpPr>
              <p:nvPr/>
            </p:nvSpPr>
            <p:spPr bwMode="auto">
              <a:xfrm flipV="1">
                <a:off x="7615" y="6422"/>
                <a:ext cx="288" cy="14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sp>
            <p:nvSpPr>
              <p:cNvPr id="62" name="Line 82"/>
              <p:cNvSpPr>
                <a:spLocks noChangeShapeType="1"/>
              </p:cNvSpPr>
              <p:nvPr/>
            </p:nvSpPr>
            <p:spPr bwMode="auto">
              <a:xfrm>
                <a:off x="7903" y="6422"/>
                <a:ext cx="288" cy="14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grpSp>
        <p:grpSp>
          <p:nvGrpSpPr>
            <p:cNvPr id="58" name="Group 83"/>
            <p:cNvGrpSpPr>
              <a:grpSpLocks/>
            </p:cNvGrpSpPr>
            <p:nvPr/>
          </p:nvGrpSpPr>
          <p:grpSpPr bwMode="auto">
            <a:xfrm>
              <a:off x="4593" y="2470"/>
              <a:ext cx="423" cy="96"/>
              <a:chOff x="7524" y="6422"/>
              <a:chExt cx="564" cy="144"/>
            </a:xfrm>
          </p:grpSpPr>
          <p:sp>
            <p:nvSpPr>
              <p:cNvPr id="59" name="Line 84"/>
              <p:cNvSpPr>
                <a:spLocks noChangeShapeType="1"/>
              </p:cNvSpPr>
              <p:nvPr/>
            </p:nvSpPr>
            <p:spPr bwMode="auto">
              <a:xfrm flipV="1">
                <a:off x="7524" y="6422"/>
                <a:ext cx="288" cy="14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sp>
            <p:nvSpPr>
              <p:cNvPr id="60" name="Line 85"/>
              <p:cNvSpPr>
                <a:spLocks noChangeShapeType="1"/>
              </p:cNvSpPr>
              <p:nvPr/>
            </p:nvSpPr>
            <p:spPr bwMode="auto">
              <a:xfrm>
                <a:off x="7800" y="6422"/>
                <a:ext cx="288" cy="14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latin typeface="Times New Roman" panose="02020603050405020304" pitchFamily="18" charset="0"/>
                  <a:cs typeface="Times New Roman" panose="02020603050405020304" pitchFamily="18" charset="0"/>
                </a:endParaRPr>
              </a:p>
            </p:txBody>
          </p:sp>
        </p:grpSp>
      </p:grpSp>
      <p:sp>
        <p:nvSpPr>
          <p:cNvPr id="63" name="Rectangle: Diagonal Corners Rounded 62">
            <a:extLst>
              <a:ext uri="{FF2B5EF4-FFF2-40B4-BE49-F238E27FC236}">
                <a16:creationId xmlns:a16="http://schemas.microsoft.com/office/drawing/2014/main" id="{6B16148B-6C43-4BF7-8AAA-A8AB90A5B868}"/>
              </a:ext>
            </a:extLst>
          </p:cNvPr>
          <p:cNvSpPr/>
          <p:nvPr/>
        </p:nvSpPr>
        <p:spPr>
          <a:xfrm>
            <a:off x="2343703" y="21172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018" y="120880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Text Box 94"/>
          <p:cNvSpPr txBox="1">
            <a:spLocks noChangeArrowheads="1"/>
          </p:cNvSpPr>
          <p:nvPr/>
        </p:nvSpPr>
        <p:spPr bwMode="auto">
          <a:xfrm>
            <a:off x="1274655" y="1440920"/>
            <a:ext cx="3733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dirty="0">
                <a:solidFill>
                  <a:srgbClr val="FF0000"/>
                </a:solidFill>
                <a:latin typeface="Times New Roman" panose="02020603050405020304" pitchFamily="18" charset="0"/>
                <a:cs typeface="Times New Roman" panose="02020603050405020304" pitchFamily="18" charset="0"/>
              </a:rPr>
              <a:t>* </a:t>
            </a:r>
            <a:r>
              <a:rPr lang="en-US" altLang="vi-VN" sz="4400" dirty="0" err="1">
                <a:solidFill>
                  <a:srgbClr val="FF0000"/>
                </a:solidFill>
                <a:latin typeface="Times New Roman" panose="02020603050405020304" pitchFamily="18" charset="0"/>
                <a:cs typeface="Times New Roman" panose="02020603050405020304" pitchFamily="18" charset="0"/>
              </a:rPr>
              <a:t>Mở</a:t>
            </a:r>
            <a:r>
              <a:rPr lang="en-US" altLang="vi-VN" sz="4400" dirty="0">
                <a:solidFill>
                  <a:srgbClr val="FF0000"/>
                </a:solidFill>
                <a:latin typeface="Times New Roman" panose="02020603050405020304" pitchFamily="18" charset="0"/>
                <a:cs typeface="Times New Roman" panose="02020603050405020304" pitchFamily="18" charset="0"/>
              </a:rPr>
              <a:t> </a:t>
            </a:r>
            <a:r>
              <a:rPr lang="en-US" altLang="vi-VN" sz="4400" dirty="0" err="1">
                <a:solidFill>
                  <a:srgbClr val="FF0000"/>
                </a:solidFill>
                <a:latin typeface="Times New Roman" panose="02020603050405020304" pitchFamily="18" charset="0"/>
                <a:cs typeface="Times New Roman" panose="02020603050405020304" pitchFamily="18" charset="0"/>
              </a:rPr>
              <a:t>rộng</a:t>
            </a:r>
            <a:endParaRPr lang="en-US" altLang="vi-VN" sz="4400" dirty="0">
              <a:solidFill>
                <a:srgbClr val="FF0000"/>
              </a:solidFill>
              <a:latin typeface="Times New Roman" panose="02020603050405020304" pitchFamily="18" charset="0"/>
              <a:cs typeface="Times New Roman" panose="02020603050405020304" pitchFamily="18" charset="0"/>
            </a:endParaRPr>
          </a:p>
        </p:txBody>
      </p:sp>
      <p:sp>
        <p:nvSpPr>
          <p:cNvPr id="13" name="Text Box 95"/>
          <p:cNvSpPr txBox="1">
            <a:spLocks noChangeArrowheads="1"/>
          </p:cNvSpPr>
          <p:nvPr/>
        </p:nvSpPr>
        <p:spPr bwMode="auto">
          <a:xfrm>
            <a:off x="5352942" y="1972732"/>
            <a:ext cx="110300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en-US" altLang="vi-VN" sz="4000" dirty="0">
                <a:solidFill>
                  <a:srgbClr val="003300"/>
                </a:solidFill>
                <a:latin typeface="Times New Roman" panose="02020603050405020304" pitchFamily="18" charset="0"/>
                <a:cs typeface="Times New Roman" panose="02020603050405020304" pitchFamily="18" charset="0"/>
              </a:rPr>
              <a:t>c) </a:t>
            </a:r>
            <a:r>
              <a:rPr lang="en-US" altLang="vi-VN" sz="4000" dirty="0" err="1">
                <a:solidFill>
                  <a:srgbClr val="003300"/>
                </a:solidFill>
                <a:latin typeface="Times New Roman" panose="02020603050405020304" pitchFamily="18" charset="0"/>
                <a:cs typeface="Times New Roman" panose="02020603050405020304" pitchFamily="18" charset="0"/>
              </a:rPr>
              <a:t>Gọi</a:t>
            </a:r>
            <a:r>
              <a:rPr lang="en-US" altLang="vi-VN" sz="4000" dirty="0">
                <a:solidFill>
                  <a:srgbClr val="003300"/>
                </a:solidFill>
                <a:latin typeface="Times New Roman" panose="02020603050405020304" pitchFamily="18" charset="0"/>
                <a:cs typeface="Times New Roman" panose="02020603050405020304" pitchFamily="18" charset="0"/>
              </a:rPr>
              <a:t> AB </a:t>
            </a:r>
            <a:r>
              <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rPr>
              <a:t> CD = {M}; AC  BD = {N}.</a:t>
            </a:r>
          </a:p>
          <a:p>
            <a:pPr>
              <a:lnSpc>
                <a:spcPct val="90000"/>
              </a:lnSpc>
            </a:pP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p:grpSp>
        <p:nvGrpSpPr>
          <p:cNvPr id="14" name="Group 205"/>
          <p:cNvGrpSpPr>
            <a:grpSpLocks/>
          </p:cNvGrpSpPr>
          <p:nvPr/>
        </p:nvGrpSpPr>
        <p:grpSpPr bwMode="auto">
          <a:xfrm>
            <a:off x="6765734" y="3168120"/>
            <a:ext cx="6950266" cy="2089936"/>
            <a:chOff x="2939" y="1094"/>
            <a:chExt cx="3294" cy="987"/>
          </a:xfrm>
        </p:grpSpPr>
        <p:grpSp>
          <p:nvGrpSpPr>
            <p:cNvPr id="15" name="Group 202"/>
            <p:cNvGrpSpPr>
              <a:grpSpLocks/>
            </p:cNvGrpSpPr>
            <p:nvPr/>
          </p:nvGrpSpPr>
          <p:grpSpPr bwMode="auto">
            <a:xfrm>
              <a:off x="2939" y="1094"/>
              <a:ext cx="3294" cy="987"/>
              <a:chOff x="2928" y="1182"/>
              <a:chExt cx="3294" cy="987"/>
            </a:xfrm>
          </p:grpSpPr>
          <p:sp>
            <p:nvSpPr>
              <p:cNvPr id="22" name="Text Box 119"/>
              <p:cNvSpPr txBox="1">
                <a:spLocks noChangeArrowheads="1"/>
              </p:cNvSpPr>
              <p:nvPr/>
            </p:nvSpPr>
            <p:spPr bwMode="auto">
              <a:xfrm>
                <a:off x="2928" y="1182"/>
                <a:ext cx="1824"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dirty="0">
                    <a:solidFill>
                      <a:srgbClr val="CC6600"/>
                    </a:solidFill>
                    <a:latin typeface="Times New Roman" panose="02020603050405020304" pitchFamily="18" charset="0"/>
                    <a:cs typeface="Times New Roman" panose="02020603050405020304" pitchFamily="18" charset="0"/>
                  </a:rPr>
                  <a:t>- </a:t>
                </a:r>
                <a:r>
                  <a:rPr lang="en-US" altLang="vi-VN" sz="4400" dirty="0" err="1">
                    <a:solidFill>
                      <a:srgbClr val="CC6600"/>
                    </a:solidFill>
                    <a:latin typeface="Times New Roman" panose="02020603050405020304" pitchFamily="18" charset="0"/>
                    <a:cs typeface="Times New Roman" panose="02020603050405020304" pitchFamily="18" charset="0"/>
                  </a:rPr>
                  <a:t>Cách</a:t>
                </a:r>
                <a:r>
                  <a:rPr lang="en-US" altLang="vi-VN" sz="4400" dirty="0">
                    <a:solidFill>
                      <a:srgbClr val="CC6600"/>
                    </a:solidFill>
                    <a:latin typeface="Times New Roman" panose="02020603050405020304" pitchFamily="18" charset="0"/>
                    <a:cs typeface="Times New Roman" panose="02020603050405020304" pitchFamily="18" charset="0"/>
                  </a:rPr>
                  <a:t> 1:</a:t>
                </a:r>
              </a:p>
            </p:txBody>
          </p:sp>
          <p:sp>
            <p:nvSpPr>
              <p:cNvPr id="23" name="Text Box 122"/>
              <p:cNvSpPr txBox="1">
                <a:spLocks noChangeArrowheads="1"/>
              </p:cNvSpPr>
              <p:nvPr/>
            </p:nvSpPr>
            <p:spPr bwMode="auto">
              <a:xfrm>
                <a:off x="3295" y="1544"/>
                <a:ext cx="2927" cy="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4000" i="0" dirty="0">
                    <a:latin typeface="Times New Roman" panose="02020603050405020304" pitchFamily="18" charset="0"/>
                    <a:cs typeface="Times New Roman" panose="02020603050405020304" pitchFamily="18" charset="0"/>
                  </a:rPr>
                  <a:t>MBN = MCN = 90</a:t>
                </a:r>
                <a:r>
                  <a:rPr lang="en-US" altLang="vi-VN" sz="4000" i="0" baseline="30000" dirty="0">
                    <a:latin typeface="Times New Roman" panose="02020603050405020304" pitchFamily="18" charset="0"/>
                    <a:cs typeface="Times New Roman" panose="02020603050405020304" pitchFamily="18" charset="0"/>
                  </a:rPr>
                  <a:t>0</a:t>
                </a:r>
              </a:p>
              <a:p>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Tứ</a:t>
                </a:r>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giác</a:t>
                </a:r>
                <a:r>
                  <a:rPr lang="en-US" altLang="vi-VN" sz="4000" i="0" dirty="0">
                    <a:latin typeface="Times New Roman" panose="02020603050405020304" pitchFamily="18" charset="0"/>
                    <a:cs typeface="Times New Roman" panose="02020603050405020304" pitchFamily="18" charset="0"/>
                    <a:sym typeface="Wingdings" pitchFamily="2" charset="2"/>
                  </a:rPr>
                  <a:t> BMCN </a:t>
                </a:r>
                <a:r>
                  <a:rPr lang="en-US" altLang="vi-VN" sz="4000" i="0" dirty="0" err="1">
                    <a:latin typeface="Times New Roman" panose="02020603050405020304" pitchFamily="18" charset="0"/>
                    <a:cs typeface="Times New Roman" panose="02020603050405020304" pitchFamily="18" charset="0"/>
                    <a:sym typeface="Wingdings" pitchFamily="2" charset="2"/>
                  </a:rPr>
                  <a:t>nội</a:t>
                </a:r>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tiếp</a:t>
                </a:r>
                <a:endParaRPr lang="en-US" altLang="vi-VN" sz="4000" i="0" dirty="0">
                  <a:latin typeface="Times New Roman" panose="02020603050405020304" pitchFamily="18" charset="0"/>
                  <a:cs typeface="Times New Roman" panose="02020603050405020304" pitchFamily="18" charset="0"/>
                  <a:sym typeface="Wingdings" pitchFamily="2" charset="2"/>
                </a:endParaRPr>
              </a:p>
            </p:txBody>
          </p:sp>
        </p:grpSp>
        <p:grpSp>
          <p:nvGrpSpPr>
            <p:cNvPr id="16" name="Group 124"/>
            <p:cNvGrpSpPr>
              <a:grpSpLocks/>
            </p:cNvGrpSpPr>
            <p:nvPr/>
          </p:nvGrpSpPr>
          <p:grpSpPr bwMode="auto">
            <a:xfrm>
              <a:off x="3417" y="1412"/>
              <a:ext cx="432" cy="96"/>
              <a:chOff x="7800" y="6422"/>
              <a:chExt cx="576" cy="144"/>
            </a:xfrm>
          </p:grpSpPr>
          <p:sp>
            <p:nvSpPr>
              <p:cNvPr id="20" name="Line 125"/>
              <p:cNvSpPr>
                <a:spLocks noChangeShapeType="1"/>
              </p:cNvSpPr>
              <p:nvPr/>
            </p:nvSpPr>
            <p:spPr bwMode="auto">
              <a:xfrm flipV="1">
                <a:off x="7800"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800">
                  <a:latin typeface="Times New Roman" panose="02020603050405020304" pitchFamily="18" charset="0"/>
                  <a:cs typeface="Times New Roman" panose="02020603050405020304" pitchFamily="18" charset="0"/>
                </a:endParaRPr>
              </a:p>
            </p:txBody>
          </p:sp>
          <p:sp>
            <p:nvSpPr>
              <p:cNvPr id="21" name="Line 126"/>
              <p:cNvSpPr>
                <a:spLocks noChangeShapeType="1"/>
              </p:cNvSpPr>
              <p:nvPr/>
            </p:nvSpPr>
            <p:spPr bwMode="auto">
              <a:xfrm>
                <a:off x="8088"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800">
                  <a:latin typeface="Times New Roman" panose="02020603050405020304" pitchFamily="18" charset="0"/>
                  <a:cs typeface="Times New Roman" panose="02020603050405020304" pitchFamily="18" charset="0"/>
                </a:endParaRPr>
              </a:p>
            </p:txBody>
          </p:sp>
        </p:grpSp>
        <p:grpSp>
          <p:nvGrpSpPr>
            <p:cNvPr id="17" name="Group 127"/>
            <p:cNvGrpSpPr>
              <a:grpSpLocks/>
            </p:cNvGrpSpPr>
            <p:nvPr/>
          </p:nvGrpSpPr>
          <p:grpSpPr bwMode="auto">
            <a:xfrm>
              <a:off x="4171" y="1423"/>
              <a:ext cx="432" cy="96"/>
              <a:chOff x="7800" y="6422"/>
              <a:chExt cx="576" cy="144"/>
            </a:xfrm>
          </p:grpSpPr>
          <p:sp>
            <p:nvSpPr>
              <p:cNvPr id="18" name="Line 128"/>
              <p:cNvSpPr>
                <a:spLocks noChangeShapeType="1"/>
              </p:cNvSpPr>
              <p:nvPr/>
            </p:nvSpPr>
            <p:spPr bwMode="auto">
              <a:xfrm flipV="1">
                <a:off x="7800"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800">
                  <a:latin typeface="Times New Roman" panose="02020603050405020304" pitchFamily="18" charset="0"/>
                  <a:cs typeface="Times New Roman" panose="02020603050405020304" pitchFamily="18" charset="0"/>
                </a:endParaRPr>
              </a:p>
            </p:txBody>
          </p:sp>
          <p:sp>
            <p:nvSpPr>
              <p:cNvPr id="19" name="Line 129"/>
              <p:cNvSpPr>
                <a:spLocks noChangeShapeType="1"/>
              </p:cNvSpPr>
              <p:nvPr/>
            </p:nvSpPr>
            <p:spPr bwMode="auto">
              <a:xfrm>
                <a:off x="8088"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800">
                  <a:latin typeface="Times New Roman" panose="02020603050405020304" pitchFamily="18" charset="0"/>
                  <a:cs typeface="Times New Roman" panose="02020603050405020304" pitchFamily="18" charset="0"/>
                </a:endParaRPr>
              </a:p>
            </p:txBody>
          </p:sp>
        </p:grpSp>
      </p:grpSp>
      <p:sp>
        <p:nvSpPr>
          <p:cNvPr id="24" name="Line 97"/>
          <p:cNvSpPr>
            <a:spLocks noChangeShapeType="1"/>
          </p:cNvSpPr>
          <p:nvPr/>
        </p:nvSpPr>
        <p:spPr bwMode="auto">
          <a:xfrm flipH="1">
            <a:off x="1347680" y="5098520"/>
            <a:ext cx="3454400" cy="23272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25" name="Line 99"/>
          <p:cNvSpPr>
            <a:spLocks noChangeShapeType="1"/>
          </p:cNvSpPr>
          <p:nvPr/>
        </p:nvSpPr>
        <p:spPr bwMode="auto">
          <a:xfrm rot="79564">
            <a:off x="3560655" y="2637895"/>
            <a:ext cx="2520950" cy="4953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26" name="Line 131"/>
          <p:cNvSpPr>
            <a:spLocks noChangeShapeType="1"/>
          </p:cNvSpPr>
          <p:nvPr/>
        </p:nvSpPr>
        <p:spPr bwMode="auto">
          <a:xfrm>
            <a:off x="3630505" y="2625195"/>
            <a:ext cx="1588" cy="33178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27" name="Text Box 135"/>
          <p:cNvSpPr txBox="1">
            <a:spLocks noChangeArrowheads="1"/>
          </p:cNvSpPr>
          <p:nvPr/>
        </p:nvSpPr>
        <p:spPr bwMode="auto">
          <a:xfrm>
            <a:off x="3457468" y="2050520"/>
            <a:ext cx="449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A</a:t>
            </a:r>
          </a:p>
        </p:txBody>
      </p:sp>
      <p:sp>
        <p:nvSpPr>
          <p:cNvPr id="28" name="Text Box 136"/>
          <p:cNvSpPr txBox="1">
            <a:spLocks noChangeArrowheads="1"/>
          </p:cNvSpPr>
          <p:nvPr/>
        </p:nvSpPr>
        <p:spPr bwMode="auto">
          <a:xfrm>
            <a:off x="2084280" y="4696883"/>
            <a:ext cx="4492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B</a:t>
            </a:r>
          </a:p>
        </p:txBody>
      </p:sp>
      <p:sp>
        <p:nvSpPr>
          <p:cNvPr id="29" name="Text Box 137"/>
          <p:cNvSpPr txBox="1">
            <a:spLocks noChangeArrowheads="1"/>
          </p:cNvSpPr>
          <p:nvPr/>
        </p:nvSpPr>
        <p:spPr bwMode="auto">
          <a:xfrm>
            <a:off x="4794143" y="4717520"/>
            <a:ext cx="449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C</a:t>
            </a:r>
          </a:p>
        </p:txBody>
      </p:sp>
      <p:sp>
        <p:nvSpPr>
          <p:cNvPr id="30" name="Text Box 138"/>
          <p:cNvSpPr txBox="1">
            <a:spLocks noChangeArrowheads="1"/>
          </p:cNvSpPr>
          <p:nvPr/>
        </p:nvSpPr>
        <p:spPr bwMode="auto">
          <a:xfrm>
            <a:off x="3511443" y="5935133"/>
            <a:ext cx="449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D</a:t>
            </a:r>
          </a:p>
        </p:txBody>
      </p:sp>
      <p:sp>
        <p:nvSpPr>
          <p:cNvPr id="31" name="Rectangle 139"/>
          <p:cNvSpPr>
            <a:spLocks noChangeArrowheads="1"/>
          </p:cNvSpPr>
          <p:nvPr/>
        </p:nvSpPr>
        <p:spPr bwMode="auto">
          <a:xfrm rot="1382366">
            <a:off x="2508143" y="4950883"/>
            <a:ext cx="128587"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Times New Roman" panose="02020603050405020304" pitchFamily="18" charset="0"/>
              <a:cs typeface="Times New Roman" panose="02020603050405020304" pitchFamily="18" charset="0"/>
            </a:endParaRPr>
          </a:p>
        </p:txBody>
      </p:sp>
      <p:sp>
        <p:nvSpPr>
          <p:cNvPr id="32" name="Rectangle 140"/>
          <p:cNvSpPr>
            <a:spLocks noChangeArrowheads="1"/>
          </p:cNvSpPr>
          <p:nvPr/>
        </p:nvSpPr>
        <p:spPr bwMode="auto">
          <a:xfrm rot="20217634" flipH="1">
            <a:off x="4659205" y="4969933"/>
            <a:ext cx="128588"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Times New Roman" panose="02020603050405020304" pitchFamily="18" charset="0"/>
              <a:cs typeface="Times New Roman" panose="02020603050405020304" pitchFamily="18" charset="0"/>
            </a:endParaRPr>
          </a:p>
        </p:txBody>
      </p:sp>
      <p:sp>
        <p:nvSpPr>
          <p:cNvPr id="33" name="Line 141"/>
          <p:cNvSpPr>
            <a:spLocks noChangeShapeType="1"/>
          </p:cNvSpPr>
          <p:nvPr/>
        </p:nvSpPr>
        <p:spPr bwMode="auto">
          <a:xfrm>
            <a:off x="2473218" y="5063595"/>
            <a:ext cx="23145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34" name="Line 142"/>
          <p:cNvSpPr>
            <a:spLocks noChangeShapeType="1"/>
          </p:cNvSpPr>
          <p:nvPr/>
        </p:nvSpPr>
        <p:spPr bwMode="auto">
          <a:xfrm flipV="1">
            <a:off x="2508143" y="2625195"/>
            <a:ext cx="1117600" cy="2357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35" name="Line 143"/>
          <p:cNvSpPr>
            <a:spLocks noChangeShapeType="1"/>
          </p:cNvSpPr>
          <p:nvPr/>
        </p:nvSpPr>
        <p:spPr bwMode="auto">
          <a:xfrm rot="21539066" flipH="1" flipV="1">
            <a:off x="3632093" y="2637895"/>
            <a:ext cx="1155700" cy="2438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36" name="Arc 144"/>
          <p:cNvSpPr>
            <a:spLocks/>
          </p:cNvSpPr>
          <p:nvPr/>
        </p:nvSpPr>
        <p:spPr bwMode="auto">
          <a:xfrm rot="10783390">
            <a:off x="3308243" y="3328458"/>
            <a:ext cx="322262"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37" name="Line 145"/>
          <p:cNvSpPr>
            <a:spLocks noChangeShapeType="1"/>
          </p:cNvSpPr>
          <p:nvPr/>
        </p:nvSpPr>
        <p:spPr bwMode="auto">
          <a:xfrm flipH="1">
            <a:off x="3616218" y="5063595"/>
            <a:ext cx="1220787"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38" name="Line 146"/>
          <p:cNvSpPr>
            <a:spLocks noChangeShapeType="1"/>
          </p:cNvSpPr>
          <p:nvPr/>
        </p:nvSpPr>
        <p:spPr bwMode="auto">
          <a:xfrm>
            <a:off x="2479568" y="5069945"/>
            <a:ext cx="11557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39" name="Text Box 148"/>
          <p:cNvSpPr txBox="1">
            <a:spLocks noChangeArrowheads="1"/>
          </p:cNvSpPr>
          <p:nvPr/>
        </p:nvSpPr>
        <p:spPr bwMode="auto">
          <a:xfrm>
            <a:off x="3616218" y="3996795"/>
            <a:ext cx="449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O</a:t>
            </a:r>
          </a:p>
        </p:txBody>
      </p:sp>
      <p:sp>
        <p:nvSpPr>
          <p:cNvPr id="40" name="Oval 149"/>
          <p:cNvSpPr>
            <a:spLocks noChangeArrowheads="1"/>
          </p:cNvSpPr>
          <p:nvPr/>
        </p:nvSpPr>
        <p:spPr bwMode="auto">
          <a:xfrm>
            <a:off x="3600343" y="4242858"/>
            <a:ext cx="65087" cy="746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41" name="Line 152"/>
          <p:cNvSpPr>
            <a:spLocks noChangeShapeType="1"/>
          </p:cNvSpPr>
          <p:nvPr/>
        </p:nvSpPr>
        <p:spPr bwMode="auto">
          <a:xfrm>
            <a:off x="2489093" y="5063595"/>
            <a:ext cx="3535362" cy="2590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42" name="Line 153"/>
          <p:cNvSpPr>
            <a:spLocks noChangeShapeType="1"/>
          </p:cNvSpPr>
          <p:nvPr/>
        </p:nvSpPr>
        <p:spPr bwMode="auto">
          <a:xfrm flipH="1">
            <a:off x="1347680" y="2683933"/>
            <a:ext cx="2249488" cy="472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43" name="Line 156"/>
          <p:cNvSpPr>
            <a:spLocks noChangeShapeType="1"/>
          </p:cNvSpPr>
          <p:nvPr/>
        </p:nvSpPr>
        <p:spPr bwMode="auto">
          <a:xfrm flipH="1" flipV="1">
            <a:off x="1376255" y="7408333"/>
            <a:ext cx="4627563"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44" name="Rectangle 158"/>
          <p:cNvSpPr>
            <a:spLocks noChangeArrowheads="1"/>
          </p:cNvSpPr>
          <p:nvPr/>
        </p:nvSpPr>
        <p:spPr bwMode="auto">
          <a:xfrm rot="1382366">
            <a:off x="2446230" y="5093758"/>
            <a:ext cx="128588"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Times New Roman" panose="02020603050405020304" pitchFamily="18" charset="0"/>
              <a:cs typeface="Times New Roman" panose="02020603050405020304" pitchFamily="18" charset="0"/>
            </a:endParaRPr>
          </a:p>
        </p:txBody>
      </p:sp>
      <p:sp>
        <p:nvSpPr>
          <p:cNvPr id="45" name="Rectangle 159"/>
          <p:cNvSpPr>
            <a:spLocks noChangeArrowheads="1"/>
          </p:cNvSpPr>
          <p:nvPr/>
        </p:nvSpPr>
        <p:spPr bwMode="auto">
          <a:xfrm rot="20217634" flipH="1">
            <a:off x="4729055" y="5135033"/>
            <a:ext cx="128588" cy="15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a:solidFill>
                <a:srgbClr val="000000"/>
              </a:solidFill>
              <a:latin typeface="Times New Roman" panose="02020603050405020304" pitchFamily="18" charset="0"/>
              <a:cs typeface="Times New Roman" panose="02020603050405020304" pitchFamily="18" charset="0"/>
            </a:endParaRPr>
          </a:p>
        </p:txBody>
      </p:sp>
      <p:sp>
        <p:nvSpPr>
          <p:cNvPr id="46" name="Arc 161"/>
          <p:cNvSpPr>
            <a:spLocks/>
          </p:cNvSpPr>
          <p:nvPr/>
        </p:nvSpPr>
        <p:spPr bwMode="auto">
          <a:xfrm rot="20606945">
            <a:off x="3378093" y="2534708"/>
            <a:ext cx="515937" cy="744537"/>
          </a:xfrm>
          <a:custGeom>
            <a:avLst/>
            <a:gdLst>
              <a:gd name="G0" fmla="+- 0 0 0"/>
              <a:gd name="G1" fmla="+- 21600 0 0"/>
              <a:gd name="G2" fmla="+- 21600 0 0"/>
              <a:gd name="T0" fmla="*/ 0 w 19727"/>
              <a:gd name="T1" fmla="*/ 0 h 21600"/>
              <a:gd name="T2" fmla="*/ 19727 w 19727"/>
              <a:gd name="T3" fmla="*/ 12801 h 21600"/>
              <a:gd name="T4" fmla="*/ 0 w 19727"/>
              <a:gd name="T5" fmla="*/ 21600 h 21600"/>
            </a:gdLst>
            <a:ahLst/>
            <a:cxnLst>
              <a:cxn ang="0">
                <a:pos x="T0" y="T1"/>
              </a:cxn>
              <a:cxn ang="0">
                <a:pos x="T2" y="T3"/>
              </a:cxn>
              <a:cxn ang="0">
                <a:pos x="T4" y="T5"/>
              </a:cxn>
            </a:cxnLst>
            <a:rect l="0" t="0" r="r" b="b"/>
            <a:pathLst>
              <a:path w="19727" h="21600" fill="none" extrusionOk="0">
                <a:moveTo>
                  <a:pt x="0" y="0"/>
                </a:moveTo>
                <a:cubicBezTo>
                  <a:pt x="8525" y="0"/>
                  <a:pt x="16253" y="5014"/>
                  <a:pt x="19726" y="12801"/>
                </a:cubicBezTo>
              </a:path>
              <a:path w="19727" h="21600" stroke="0" extrusionOk="0">
                <a:moveTo>
                  <a:pt x="0" y="0"/>
                </a:moveTo>
                <a:cubicBezTo>
                  <a:pt x="8525" y="0"/>
                  <a:pt x="16253" y="5014"/>
                  <a:pt x="19726" y="12801"/>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47" name="Arc 162"/>
          <p:cNvSpPr>
            <a:spLocks/>
          </p:cNvSpPr>
          <p:nvPr/>
        </p:nvSpPr>
        <p:spPr bwMode="auto">
          <a:xfrm rot="16931422">
            <a:off x="3287605" y="2629958"/>
            <a:ext cx="647700" cy="527050"/>
          </a:xfrm>
          <a:custGeom>
            <a:avLst/>
            <a:gdLst>
              <a:gd name="G0" fmla="+- 0 0 0"/>
              <a:gd name="G1" fmla="+- 18804 0 0"/>
              <a:gd name="G2" fmla="+- 21600 0 0"/>
              <a:gd name="T0" fmla="*/ 10628 w 21600"/>
              <a:gd name="T1" fmla="*/ 0 h 18804"/>
              <a:gd name="T2" fmla="*/ 21600 w 21600"/>
              <a:gd name="T3" fmla="*/ 18804 h 18804"/>
              <a:gd name="T4" fmla="*/ 0 w 21600"/>
              <a:gd name="T5" fmla="*/ 18804 h 18804"/>
            </a:gdLst>
            <a:ahLst/>
            <a:cxnLst>
              <a:cxn ang="0">
                <a:pos x="T0" y="T1"/>
              </a:cxn>
              <a:cxn ang="0">
                <a:pos x="T2" y="T3"/>
              </a:cxn>
              <a:cxn ang="0">
                <a:pos x="T4" y="T5"/>
              </a:cxn>
            </a:cxnLst>
            <a:rect l="0" t="0" r="r" b="b"/>
            <a:pathLst>
              <a:path w="21600" h="18804" fill="none" extrusionOk="0">
                <a:moveTo>
                  <a:pt x="10628" y="-1"/>
                </a:moveTo>
                <a:cubicBezTo>
                  <a:pt x="17407" y="3831"/>
                  <a:pt x="21600" y="11016"/>
                  <a:pt x="21600" y="18804"/>
                </a:cubicBezTo>
              </a:path>
              <a:path w="21600" h="18804" stroke="0" extrusionOk="0">
                <a:moveTo>
                  <a:pt x="10628" y="-1"/>
                </a:moveTo>
                <a:cubicBezTo>
                  <a:pt x="17407" y="3831"/>
                  <a:pt x="21600" y="11016"/>
                  <a:pt x="21600" y="18804"/>
                </a:cubicBezTo>
                <a:lnTo>
                  <a:pt x="0" y="1880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48" name="Arc 147"/>
          <p:cNvSpPr>
            <a:spLocks/>
          </p:cNvSpPr>
          <p:nvPr/>
        </p:nvSpPr>
        <p:spPr bwMode="auto">
          <a:xfrm rot="19572544" flipH="1">
            <a:off x="4109930" y="5046133"/>
            <a:ext cx="128588" cy="457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nvGrpSpPr>
          <p:cNvPr id="49" name="Group 206"/>
          <p:cNvGrpSpPr>
            <a:grpSpLocks/>
          </p:cNvGrpSpPr>
          <p:nvPr/>
        </p:nvGrpSpPr>
        <p:grpSpPr bwMode="auto">
          <a:xfrm>
            <a:off x="4165493" y="4955646"/>
            <a:ext cx="1482725" cy="2719388"/>
            <a:chOff x="1917" y="2214"/>
            <a:chExt cx="934" cy="1713"/>
          </a:xfrm>
        </p:grpSpPr>
        <p:sp>
          <p:nvSpPr>
            <p:cNvPr id="50" name="Text Box 165"/>
            <p:cNvSpPr txBox="1">
              <a:spLocks noChangeArrowheads="1"/>
            </p:cNvSpPr>
            <p:nvPr/>
          </p:nvSpPr>
          <p:spPr bwMode="auto">
            <a:xfrm>
              <a:off x="1917" y="2214"/>
              <a:ext cx="28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800">
                  <a:latin typeface="Times New Roman" panose="02020603050405020304" pitchFamily="18" charset="0"/>
                  <a:cs typeface="Times New Roman" panose="02020603050405020304" pitchFamily="18" charset="0"/>
                </a:rPr>
                <a:t>1</a:t>
              </a:r>
            </a:p>
          </p:txBody>
        </p:sp>
        <p:sp>
          <p:nvSpPr>
            <p:cNvPr id="51" name="Text Box 166"/>
            <p:cNvSpPr txBox="1">
              <a:spLocks noChangeArrowheads="1"/>
            </p:cNvSpPr>
            <p:nvPr/>
          </p:nvSpPr>
          <p:spPr bwMode="auto">
            <a:xfrm>
              <a:off x="2567" y="3597"/>
              <a:ext cx="28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800">
                  <a:latin typeface="Times New Roman" panose="02020603050405020304" pitchFamily="18" charset="0"/>
                  <a:cs typeface="Times New Roman" panose="02020603050405020304" pitchFamily="18" charset="0"/>
                </a:rPr>
                <a:t>1</a:t>
              </a:r>
            </a:p>
          </p:txBody>
        </p:sp>
        <p:sp>
          <p:nvSpPr>
            <p:cNvPr id="52" name="Arc 167"/>
            <p:cNvSpPr>
              <a:spLocks/>
            </p:cNvSpPr>
            <p:nvPr/>
          </p:nvSpPr>
          <p:spPr bwMode="auto">
            <a:xfrm rot="21184296" flipH="1">
              <a:off x="2559" y="3586"/>
              <a:ext cx="81"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grpSp>
        <p:nvGrpSpPr>
          <p:cNvPr id="53" name="Group 204"/>
          <p:cNvGrpSpPr>
            <a:grpSpLocks/>
          </p:cNvGrpSpPr>
          <p:nvPr/>
        </p:nvGrpSpPr>
        <p:grpSpPr bwMode="auto">
          <a:xfrm>
            <a:off x="6861418" y="7234503"/>
            <a:ext cx="5864349" cy="1905330"/>
            <a:chOff x="2976" y="2928"/>
            <a:chExt cx="3554" cy="1137"/>
          </a:xfrm>
        </p:grpSpPr>
        <p:sp>
          <p:nvSpPr>
            <p:cNvPr id="54" name="Text Box 183"/>
            <p:cNvSpPr txBox="1">
              <a:spLocks noChangeArrowheads="1"/>
            </p:cNvSpPr>
            <p:nvPr/>
          </p:nvSpPr>
          <p:spPr bwMode="auto">
            <a:xfrm>
              <a:off x="2976" y="2928"/>
              <a:ext cx="1824"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dirty="0">
                  <a:solidFill>
                    <a:srgbClr val="CC6600"/>
                  </a:solidFill>
                  <a:latin typeface="Times New Roman" panose="02020603050405020304" pitchFamily="18" charset="0"/>
                  <a:cs typeface="Times New Roman" panose="02020603050405020304" pitchFamily="18" charset="0"/>
                </a:rPr>
                <a:t>- </a:t>
              </a:r>
              <a:r>
                <a:rPr lang="en-US" altLang="vi-VN" sz="4000" dirty="0" err="1">
                  <a:solidFill>
                    <a:srgbClr val="CC6600"/>
                  </a:solidFill>
                  <a:latin typeface="Times New Roman" panose="02020603050405020304" pitchFamily="18" charset="0"/>
                  <a:cs typeface="Times New Roman" panose="02020603050405020304" pitchFamily="18" charset="0"/>
                </a:rPr>
                <a:t>Cách</a:t>
              </a:r>
              <a:r>
                <a:rPr lang="en-US" altLang="vi-VN" sz="4000" dirty="0">
                  <a:solidFill>
                    <a:srgbClr val="CC6600"/>
                  </a:solidFill>
                  <a:latin typeface="Times New Roman" panose="02020603050405020304" pitchFamily="18" charset="0"/>
                  <a:cs typeface="Times New Roman" panose="02020603050405020304" pitchFamily="18" charset="0"/>
                </a:rPr>
                <a:t> 3:</a:t>
              </a:r>
            </a:p>
          </p:txBody>
        </p:sp>
        <p:grpSp>
          <p:nvGrpSpPr>
            <p:cNvPr id="55" name="Group 201"/>
            <p:cNvGrpSpPr>
              <a:grpSpLocks/>
            </p:cNvGrpSpPr>
            <p:nvPr/>
          </p:nvGrpSpPr>
          <p:grpSpPr bwMode="auto">
            <a:xfrm>
              <a:off x="3352" y="3316"/>
              <a:ext cx="3178" cy="749"/>
              <a:chOff x="3352" y="3316"/>
              <a:chExt cx="3178" cy="749"/>
            </a:xfrm>
          </p:grpSpPr>
          <p:sp>
            <p:nvSpPr>
              <p:cNvPr id="56" name="Text Box 185"/>
              <p:cNvSpPr txBox="1">
                <a:spLocks noChangeArrowheads="1"/>
              </p:cNvSpPr>
              <p:nvPr/>
            </p:nvSpPr>
            <p:spPr bwMode="auto">
              <a:xfrm>
                <a:off x="3352" y="3349"/>
                <a:ext cx="3178" cy="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3600" i="0" dirty="0">
                    <a:latin typeface="Times New Roman" panose="02020603050405020304" pitchFamily="18" charset="0"/>
                    <a:cs typeface="Times New Roman" panose="02020603050405020304" pitchFamily="18" charset="0"/>
                  </a:rPr>
                  <a:t> MNC = ABC</a:t>
                </a:r>
              </a:p>
              <a:p>
                <a:r>
                  <a:rPr lang="en-US" altLang="vi-VN" sz="3600" i="0" dirty="0">
                    <a:latin typeface="Times New Roman" panose="02020603050405020304" pitchFamily="18" charset="0"/>
                    <a:cs typeface="Times New Roman" panose="02020603050405020304" pitchFamily="18" charset="0"/>
                    <a:sym typeface="Wingdings" pitchFamily="2" charset="2"/>
                  </a:rPr>
                  <a:t> </a:t>
                </a:r>
                <a:r>
                  <a:rPr lang="en-US" altLang="vi-VN" sz="3600" i="0" dirty="0" err="1">
                    <a:latin typeface="Times New Roman" panose="02020603050405020304" pitchFamily="18" charset="0"/>
                    <a:cs typeface="Times New Roman" panose="02020603050405020304" pitchFamily="18" charset="0"/>
                    <a:sym typeface="Wingdings" pitchFamily="2" charset="2"/>
                  </a:rPr>
                  <a:t>Tứ</a:t>
                </a:r>
                <a:r>
                  <a:rPr lang="en-US" altLang="vi-VN" sz="3600" i="0" dirty="0">
                    <a:latin typeface="Times New Roman" panose="02020603050405020304" pitchFamily="18" charset="0"/>
                    <a:cs typeface="Times New Roman" panose="02020603050405020304" pitchFamily="18" charset="0"/>
                    <a:sym typeface="Wingdings" pitchFamily="2" charset="2"/>
                  </a:rPr>
                  <a:t> </a:t>
                </a:r>
                <a:r>
                  <a:rPr lang="en-US" altLang="vi-VN" sz="3600" i="0" dirty="0" err="1">
                    <a:latin typeface="Times New Roman" panose="02020603050405020304" pitchFamily="18" charset="0"/>
                    <a:cs typeface="Times New Roman" panose="02020603050405020304" pitchFamily="18" charset="0"/>
                    <a:sym typeface="Wingdings" pitchFamily="2" charset="2"/>
                  </a:rPr>
                  <a:t>giác</a:t>
                </a:r>
                <a:r>
                  <a:rPr lang="en-US" altLang="vi-VN" sz="3600" i="0" dirty="0">
                    <a:latin typeface="Times New Roman" panose="02020603050405020304" pitchFamily="18" charset="0"/>
                    <a:cs typeface="Times New Roman" panose="02020603050405020304" pitchFamily="18" charset="0"/>
                    <a:sym typeface="Wingdings" pitchFamily="2" charset="2"/>
                  </a:rPr>
                  <a:t> BMCN </a:t>
                </a:r>
                <a:r>
                  <a:rPr lang="en-US" altLang="vi-VN" sz="3600" i="0" dirty="0" err="1">
                    <a:latin typeface="Times New Roman" panose="02020603050405020304" pitchFamily="18" charset="0"/>
                    <a:cs typeface="Times New Roman" panose="02020603050405020304" pitchFamily="18" charset="0"/>
                    <a:sym typeface="Wingdings" pitchFamily="2" charset="2"/>
                  </a:rPr>
                  <a:t>nội</a:t>
                </a:r>
                <a:r>
                  <a:rPr lang="en-US" altLang="vi-VN" sz="3600" i="0" dirty="0">
                    <a:latin typeface="Times New Roman" panose="02020603050405020304" pitchFamily="18" charset="0"/>
                    <a:cs typeface="Times New Roman" panose="02020603050405020304" pitchFamily="18" charset="0"/>
                    <a:sym typeface="Wingdings" pitchFamily="2" charset="2"/>
                  </a:rPr>
                  <a:t> </a:t>
                </a:r>
                <a:r>
                  <a:rPr lang="en-US" altLang="vi-VN" sz="3600" i="0" dirty="0" err="1">
                    <a:latin typeface="Times New Roman" panose="02020603050405020304" pitchFamily="18" charset="0"/>
                    <a:cs typeface="Times New Roman" panose="02020603050405020304" pitchFamily="18" charset="0"/>
                    <a:sym typeface="Wingdings" pitchFamily="2" charset="2"/>
                  </a:rPr>
                  <a:t>tiếp</a:t>
                </a:r>
                <a:endParaRPr lang="en-US" altLang="vi-VN" sz="3600" i="0" dirty="0">
                  <a:latin typeface="Times New Roman" panose="02020603050405020304" pitchFamily="18" charset="0"/>
                  <a:cs typeface="Times New Roman" panose="02020603050405020304" pitchFamily="18" charset="0"/>
                  <a:sym typeface="Wingdings" pitchFamily="2" charset="2"/>
                </a:endParaRPr>
              </a:p>
            </p:txBody>
          </p:sp>
          <p:grpSp>
            <p:nvGrpSpPr>
              <p:cNvPr id="57" name="Group 186"/>
              <p:cNvGrpSpPr>
                <a:grpSpLocks/>
              </p:cNvGrpSpPr>
              <p:nvPr/>
            </p:nvGrpSpPr>
            <p:grpSpPr bwMode="auto">
              <a:xfrm>
                <a:off x="4449" y="3316"/>
                <a:ext cx="459" cy="96"/>
                <a:chOff x="8064" y="6422"/>
                <a:chExt cx="576" cy="144"/>
              </a:xfrm>
            </p:grpSpPr>
            <p:sp>
              <p:nvSpPr>
                <p:cNvPr id="61" name="Line 187"/>
                <p:cNvSpPr>
                  <a:spLocks noChangeShapeType="1"/>
                </p:cNvSpPr>
                <p:nvPr/>
              </p:nvSpPr>
              <p:spPr bwMode="auto">
                <a:xfrm flipV="1">
                  <a:off x="8064"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400">
                    <a:latin typeface="Times New Roman" panose="02020603050405020304" pitchFamily="18" charset="0"/>
                    <a:cs typeface="Times New Roman" panose="02020603050405020304" pitchFamily="18" charset="0"/>
                  </a:endParaRPr>
                </a:p>
              </p:txBody>
            </p:sp>
            <p:sp>
              <p:nvSpPr>
                <p:cNvPr id="62" name="Line 188"/>
                <p:cNvSpPr>
                  <a:spLocks noChangeShapeType="1"/>
                </p:cNvSpPr>
                <p:nvPr/>
              </p:nvSpPr>
              <p:spPr bwMode="auto">
                <a:xfrm>
                  <a:off x="8352"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400">
                    <a:latin typeface="Times New Roman" panose="02020603050405020304" pitchFamily="18" charset="0"/>
                    <a:cs typeface="Times New Roman" panose="02020603050405020304" pitchFamily="18" charset="0"/>
                  </a:endParaRPr>
                </a:p>
              </p:txBody>
            </p:sp>
          </p:grpSp>
          <p:grpSp>
            <p:nvGrpSpPr>
              <p:cNvPr id="58" name="Group 189"/>
              <p:cNvGrpSpPr>
                <a:grpSpLocks/>
              </p:cNvGrpSpPr>
              <p:nvPr/>
            </p:nvGrpSpPr>
            <p:grpSpPr bwMode="auto">
              <a:xfrm>
                <a:off x="3496" y="3316"/>
                <a:ext cx="459" cy="96"/>
                <a:chOff x="7800" y="6422"/>
                <a:chExt cx="576" cy="144"/>
              </a:xfrm>
            </p:grpSpPr>
            <p:sp>
              <p:nvSpPr>
                <p:cNvPr id="59" name="Line 190"/>
                <p:cNvSpPr>
                  <a:spLocks noChangeShapeType="1"/>
                </p:cNvSpPr>
                <p:nvPr/>
              </p:nvSpPr>
              <p:spPr bwMode="auto">
                <a:xfrm flipV="1">
                  <a:off x="7800"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400">
                    <a:latin typeface="Times New Roman" panose="02020603050405020304" pitchFamily="18" charset="0"/>
                    <a:cs typeface="Times New Roman" panose="02020603050405020304" pitchFamily="18" charset="0"/>
                  </a:endParaRPr>
                </a:p>
              </p:txBody>
            </p:sp>
            <p:sp>
              <p:nvSpPr>
                <p:cNvPr id="60" name="Line 191"/>
                <p:cNvSpPr>
                  <a:spLocks noChangeShapeType="1"/>
                </p:cNvSpPr>
                <p:nvPr/>
              </p:nvSpPr>
              <p:spPr bwMode="auto">
                <a:xfrm>
                  <a:off x="8088" y="6422"/>
                  <a:ext cx="28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400">
                    <a:latin typeface="Times New Roman" panose="02020603050405020304" pitchFamily="18" charset="0"/>
                    <a:cs typeface="Times New Roman" panose="02020603050405020304" pitchFamily="18" charset="0"/>
                  </a:endParaRPr>
                </a:p>
              </p:txBody>
            </p:sp>
          </p:grpSp>
        </p:grpSp>
      </p:grpSp>
      <p:grpSp>
        <p:nvGrpSpPr>
          <p:cNvPr id="63" name="Group 203"/>
          <p:cNvGrpSpPr>
            <a:grpSpLocks/>
          </p:cNvGrpSpPr>
          <p:nvPr/>
        </p:nvGrpSpPr>
        <p:grpSpPr bwMode="auto">
          <a:xfrm>
            <a:off x="6819484" y="5186598"/>
            <a:ext cx="8720262" cy="1988671"/>
            <a:chOff x="3104" y="2047"/>
            <a:chExt cx="2385" cy="1295"/>
          </a:xfrm>
        </p:grpSpPr>
        <p:sp>
          <p:nvSpPr>
            <p:cNvPr id="64" name="Text Box 164"/>
            <p:cNvSpPr txBox="1">
              <a:spLocks noChangeArrowheads="1"/>
            </p:cNvSpPr>
            <p:nvPr/>
          </p:nvSpPr>
          <p:spPr bwMode="auto">
            <a:xfrm>
              <a:off x="3104" y="2047"/>
              <a:ext cx="1824" cy="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dirty="0">
                  <a:solidFill>
                    <a:srgbClr val="CC6600"/>
                  </a:solidFill>
                  <a:latin typeface="Times New Roman" panose="02020603050405020304" pitchFamily="18" charset="0"/>
                  <a:cs typeface="Times New Roman" panose="02020603050405020304" pitchFamily="18" charset="0"/>
                </a:rPr>
                <a:t>- </a:t>
              </a:r>
              <a:r>
                <a:rPr lang="en-US" altLang="vi-VN" sz="4400" dirty="0" err="1">
                  <a:solidFill>
                    <a:srgbClr val="CC6600"/>
                  </a:solidFill>
                  <a:latin typeface="Times New Roman" panose="02020603050405020304" pitchFamily="18" charset="0"/>
                  <a:cs typeface="Times New Roman" panose="02020603050405020304" pitchFamily="18" charset="0"/>
                </a:rPr>
                <a:t>Cách</a:t>
              </a:r>
              <a:r>
                <a:rPr lang="en-US" altLang="vi-VN" sz="4400" dirty="0">
                  <a:solidFill>
                    <a:srgbClr val="CC6600"/>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66" name="Text Box 169"/>
                <p:cNvSpPr txBox="1">
                  <a:spLocks noChangeArrowheads="1"/>
                </p:cNvSpPr>
                <p:nvPr/>
              </p:nvSpPr>
              <p:spPr bwMode="auto">
                <a:xfrm>
                  <a:off x="3281" y="2433"/>
                  <a:ext cx="2208" cy="9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r>
                    <a:rPr lang="en-US" altLang="vi-VN" sz="4000" i="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4000" i="1" smtClean="0">
                              <a:latin typeface="Cambria Math" panose="02040503050406030204" pitchFamily="18" charset="0"/>
                            </a:rPr>
                          </m:ctrlPr>
                        </m:accPr>
                        <m:e>
                          <m:sSub>
                            <m:sSubPr>
                              <m:ctrlPr>
                                <a:rPr lang="en-US" altLang="vi-VN" sz="4000" b="0" i="1" smtClean="0">
                                  <a:latin typeface="Cambria Math" panose="02040503050406030204" pitchFamily="18" charset="0"/>
                                </a:rPr>
                              </m:ctrlPr>
                            </m:sSubPr>
                            <m:e>
                              <m:r>
                                <a:rPr lang="en-US" altLang="vi-VN" sz="4000" b="0" i="1" smtClean="0">
                                  <a:latin typeface="Cambria Math"/>
                                </a:rPr>
                                <m:t>𝐶</m:t>
                              </m:r>
                            </m:e>
                            <m:sub>
                              <m:r>
                                <a:rPr lang="en-US" altLang="vi-VN" sz="4000" b="0" i="1" smtClean="0">
                                  <a:latin typeface="Cambria Math"/>
                                </a:rPr>
                                <m:t>1</m:t>
                              </m:r>
                            </m:sub>
                          </m:sSub>
                        </m:e>
                      </m:acc>
                    </m:oMath>
                  </a14:m>
                  <a:r>
                    <a:rPr lang="en-US" altLang="vi-VN" sz="4000" i="0" dirty="0">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4000" i="1">
                              <a:latin typeface="Cambria Math" panose="02040503050406030204" pitchFamily="18" charset="0"/>
                            </a:rPr>
                          </m:ctrlPr>
                        </m:accPr>
                        <m:e>
                          <m:sSub>
                            <m:sSubPr>
                              <m:ctrlPr>
                                <a:rPr lang="en-US" altLang="vi-VN" sz="4000" i="1">
                                  <a:latin typeface="Cambria Math" panose="02040503050406030204" pitchFamily="18" charset="0"/>
                                </a:rPr>
                              </m:ctrlPr>
                            </m:sSubPr>
                            <m:e>
                              <m:r>
                                <a:rPr lang="en-US" altLang="vi-VN" sz="4000" b="0" i="1" smtClean="0">
                                  <a:latin typeface="Cambria Math"/>
                                </a:rPr>
                                <m:t>𝑁</m:t>
                              </m:r>
                            </m:e>
                            <m:sub>
                              <m:r>
                                <a:rPr lang="en-US" altLang="vi-VN" sz="4000" i="1">
                                  <a:latin typeface="Cambria Math"/>
                                </a:rPr>
                                <m:t>1</m:t>
                              </m:r>
                            </m:sub>
                          </m:sSub>
                        </m:e>
                      </m:acc>
                    </m:oMath>
                  </a14:m>
                  <a:r>
                    <a:rPr lang="en-US" altLang="vi-VN" sz="4000" dirty="0">
                      <a:latin typeface="Times New Roman" panose="02020603050405020304" pitchFamily="18" charset="0"/>
                      <a:cs typeface="Times New Roman" panose="02020603050405020304" pitchFamily="18" charset="0"/>
                    </a:rPr>
                    <a:t> </a:t>
                  </a:r>
                  <a:endParaRPr lang="en-US" altLang="vi-VN" sz="4000" i="0" dirty="0">
                    <a:latin typeface="Times New Roman" panose="02020603050405020304" pitchFamily="18" charset="0"/>
                    <a:cs typeface="Times New Roman" panose="02020603050405020304" pitchFamily="18" charset="0"/>
                  </a:endParaRPr>
                </a:p>
                <a:p>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Tứ</a:t>
                  </a:r>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giác</a:t>
                  </a:r>
                  <a:r>
                    <a:rPr lang="en-US" altLang="vi-VN" sz="4000" i="0" dirty="0">
                      <a:latin typeface="Times New Roman" panose="02020603050405020304" pitchFamily="18" charset="0"/>
                      <a:cs typeface="Times New Roman" panose="02020603050405020304" pitchFamily="18" charset="0"/>
                      <a:sym typeface="Wingdings" pitchFamily="2" charset="2"/>
                    </a:rPr>
                    <a:t> BMCN </a:t>
                  </a:r>
                  <a:r>
                    <a:rPr lang="en-US" altLang="vi-VN" sz="4000" i="0" dirty="0" err="1">
                      <a:latin typeface="Times New Roman" panose="02020603050405020304" pitchFamily="18" charset="0"/>
                      <a:cs typeface="Times New Roman" panose="02020603050405020304" pitchFamily="18" charset="0"/>
                      <a:sym typeface="Wingdings" pitchFamily="2" charset="2"/>
                    </a:rPr>
                    <a:t>nội</a:t>
                  </a:r>
                  <a:r>
                    <a:rPr lang="en-US" altLang="vi-VN" sz="4000" i="0" dirty="0">
                      <a:latin typeface="Times New Roman" panose="02020603050405020304" pitchFamily="18" charset="0"/>
                      <a:cs typeface="Times New Roman" panose="02020603050405020304" pitchFamily="18" charset="0"/>
                      <a:sym typeface="Wingdings" pitchFamily="2" charset="2"/>
                    </a:rPr>
                    <a:t> </a:t>
                  </a:r>
                  <a:r>
                    <a:rPr lang="en-US" altLang="vi-VN" sz="4000" i="0" dirty="0" err="1">
                      <a:latin typeface="Times New Roman" panose="02020603050405020304" pitchFamily="18" charset="0"/>
                      <a:cs typeface="Times New Roman" panose="02020603050405020304" pitchFamily="18" charset="0"/>
                      <a:sym typeface="Wingdings" pitchFamily="2" charset="2"/>
                    </a:rPr>
                    <a:t>tiếp</a:t>
                  </a:r>
                  <a:endParaRPr lang="en-US" altLang="vi-VN" sz="4000" i="0" dirty="0">
                    <a:latin typeface="Times New Roman" panose="02020603050405020304" pitchFamily="18" charset="0"/>
                    <a:cs typeface="Times New Roman" panose="02020603050405020304" pitchFamily="18" charset="0"/>
                    <a:sym typeface="Wingdings" pitchFamily="2" charset="2"/>
                  </a:endParaRPr>
                </a:p>
              </p:txBody>
            </p:sp>
          </mc:Choice>
          <mc:Fallback xmlns="">
            <p:sp>
              <p:nvSpPr>
                <p:cNvPr id="66" name="Text Box 169"/>
                <p:cNvSpPr txBox="1">
                  <a:spLocks noRot="1" noChangeAspect="1" noMove="1" noResize="1" noEditPoints="1" noAdjustHandles="1" noChangeArrowheads="1" noChangeShapeType="1" noTextEdit="1"/>
                </p:cNvSpPr>
                <p:nvPr/>
              </p:nvSpPr>
              <p:spPr bwMode="auto">
                <a:xfrm>
                  <a:off x="3281" y="2433"/>
                  <a:ext cx="2208" cy="909"/>
                </a:xfrm>
                <a:prstGeom prst="rect">
                  <a:avLst/>
                </a:prstGeom>
                <a:blipFill>
                  <a:blip r:embed="rId7"/>
                  <a:stretch>
                    <a:fillRect l="-2719" t="-6114" b="-144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73" name="Rectangle 207"/>
          <p:cNvSpPr>
            <a:spLocks noChangeArrowheads="1"/>
          </p:cNvSpPr>
          <p:nvPr/>
        </p:nvSpPr>
        <p:spPr bwMode="auto">
          <a:xfrm>
            <a:off x="5980666" y="2558462"/>
            <a:ext cx="64527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sz="4000" b="1" i="0" dirty="0">
                <a:solidFill>
                  <a:srgbClr val="FF0000"/>
                </a:solidFill>
                <a:latin typeface="Times New Roman" panose="02020603050405020304" pitchFamily="18" charset="0"/>
                <a:cs typeface="Times New Roman" panose="02020603050405020304" pitchFamily="18" charset="0"/>
                <a:sym typeface="Symbol" pitchFamily="18" charset="2"/>
              </a:rPr>
              <a:t>CM: </a:t>
            </a:r>
            <a:r>
              <a:rPr lang="en-US" altLang="vi-VN" sz="4000" b="1" i="0" dirty="0" err="1">
                <a:solidFill>
                  <a:srgbClr val="FF0000"/>
                </a:solidFill>
                <a:latin typeface="Times New Roman" panose="02020603050405020304" pitchFamily="18" charset="0"/>
                <a:cs typeface="Times New Roman" panose="02020603050405020304" pitchFamily="18" charset="0"/>
                <a:sym typeface="Symbol" pitchFamily="18" charset="2"/>
              </a:rPr>
              <a:t>Tứ</a:t>
            </a:r>
            <a:r>
              <a:rPr lang="en-US" altLang="vi-VN" sz="4000" b="1" i="0" dirty="0">
                <a:solidFill>
                  <a:srgbClr val="FF0000"/>
                </a:solidFill>
                <a:latin typeface="Times New Roman" panose="02020603050405020304" pitchFamily="18" charset="0"/>
                <a:cs typeface="Times New Roman" panose="02020603050405020304" pitchFamily="18" charset="0"/>
                <a:sym typeface="Symbol" pitchFamily="18" charset="2"/>
              </a:rPr>
              <a:t> </a:t>
            </a:r>
            <a:r>
              <a:rPr lang="en-US" altLang="vi-VN" sz="4000" b="1" i="0" dirty="0" err="1">
                <a:solidFill>
                  <a:srgbClr val="FF0000"/>
                </a:solidFill>
                <a:latin typeface="Times New Roman" panose="02020603050405020304" pitchFamily="18" charset="0"/>
                <a:cs typeface="Times New Roman" panose="02020603050405020304" pitchFamily="18" charset="0"/>
                <a:sym typeface="Symbol" pitchFamily="18" charset="2"/>
              </a:rPr>
              <a:t>giác</a:t>
            </a:r>
            <a:r>
              <a:rPr lang="en-US" altLang="vi-VN" sz="4000" b="1" i="0" dirty="0">
                <a:solidFill>
                  <a:srgbClr val="FF0000"/>
                </a:solidFill>
                <a:latin typeface="Times New Roman" panose="02020603050405020304" pitchFamily="18" charset="0"/>
                <a:cs typeface="Times New Roman" panose="02020603050405020304" pitchFamily="18" charset="0"/>
                <a:sym typeface="Symbol" pitchFamily="18" charset="2"/>
              </a:rPr>
              <a:t> BMNC </a:t>
            </a:r>
            <a:r>
              <a:rPr lang="en-US" altLang="vi-VN" sz="4000" b="1" i="0" dirty="0" err="1">
                <a:solidFill>
                  <a:srgbClr val="FF0000"/>
                </a:solidFill>
                <a:latin typeface="Times New Roman" panose="02020603050405020304" pitchFamily="18" charset="0"/>
                <a:cs typeface="Times New Roman" panose="02020603050405020304" pitchFamily="18" charset="0"/>
                <a:sym typeface="Symbol" pitchFamily="18" charset="2"/>
              </a:rPr>
              <a:t>nội</a:t>
            </a:r>
            <a:r>
              <a:rPr lang="en-US" altLang="vi-VN" sz="4000" b="1" i="0" dirty="0">
                <a:solidFill>
                  <a:srgbClr val="FF0000"/>
                </a:solidFill>
                <a:latin typeface="Times New Roman" panose="02020603050405020304" pitchFamily="18" charset="0"/>
                <a:cs typeface="Times New Roman" panose="02020603050405020304" pitchFamily="18" charset="0"/>
                <a:sym typeface="Symbol" pitchFamily="18" charset="2"/>
              </a:rPr>
              <a:t> </a:t>
            </a:r>
            <a:r>
              <a:rPr lang="en-US" altLang="vi-VN" sz="4000" b="1" i="0" dirty="0" err="1">
                <a:solidFill>
                  <a:srgbClr val="FF0000"/>
                </a:solidFill>
                <a:latin typeface="Times New Roman" panose="02020603050405020304" pitchFamily="18" charset="0"/>
                <a:cs typeface="Times New Roman" panose="02020603050405020304" pitchFamily="18" charset="0"/>
                <a:sym typeface="Symbol" pitchFamily="18" charset="2"/>
              </a:rPr>
              <a:t>tiếp</a:t>
            </a:r>
            <a:endParaRPr lang="en-US" altLang="vi-VN" sz="4000" b="1" i="0" dirty="0">
              <a:solidFill>
                <a:srgbClr val="FF0000"/>
              </a:solidFill>
              <a:latin typeface="Times New Roman" panose="02020603050405020304" pitchFamily="18" charset="0"/>
              <a:cs typeface="Times New Roman" panose="02020603050405020304" pitchFamily="18" charset="0"/>
              <a:sym typeface="Symbol" pitchFamily="18" charset="2"/>
            </a:endParaRPr>
          </a:p>
        </p:txBody>
      </p:sp>
      <p:sp>
        <p:nvSpPr>
          <p:cNvPr id="74" name="Text Box 117"/>
          <p:cNvSpPr txBox="1">
            <a:spLocks noChangeArrowheads="1"/>
          </p:cNvSpPr>
          <p:nvPr/>
        </p:nvSpPr>
        <p:spPr bwMode="auto">
          <a:xfrm>
            <a:off x="5837130" y="7534925"/>
            <a:ext cx="514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a:latin typeface="Times New Roman" panose="02020603050405020304" pitchFamily="18" charset="0"/>
                <a:cs typeface="Times New Roman" panose="02020603050405020304" pitchFamily="18" charset="0"/>
              </a:rPr>
              <a:t>N</a:t>
            </a:r>
          </a:p>
        </p:txBody>
      </p:sp>
      <p:sp>
        <p:nvSpPr>
          <p:cNvPr id="75" name="Text Box 118"/>
          <p:cNvSpPr txBox="1">
            <a:spLocks noChangeArrowheads="1"/>
          </p:cNvSpPr>
          <p:nvPr/>
        </p:nvSpPr>
        <p:spPr bwMode="auto">
          <a:xfrm>
            <a:off x="1017480" y="7488887"/>
            <a:ext cx="514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i="0" dirty="0">
                <a:latin typeface="Times New Roman" panose="02020603050405020304" pitchFamily="18" charset="0"/>
                <a:cs typeface="Times New Roman" panose="02020603050405020304" pitchFamily="18" charset="0"/>
              </a:rPr>
              <a:t>M</a:t>
            </a:r>
          </a:p>
        </p:txBody>
      </p:sp>
      <p:sp>
        <p:nvSpPr>
          <p:cNvPr id="65" name="Rectangle: Diagonal Corners Rounded 64">
            <a:extLst>
              <a:ext uri="{FF2B5EF4-FFF2-40B4-BE49-F238E27FC236}">
                <a16:creationId xmlns:a16="http://schemas.microsoft.com/office/drawing/2014/main" id="{14133F01-96C8-4D99-B73C-B85A23022386}"/>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195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873" y="1208808"/>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Text Box 104"/>
          <p:cNvSpPr txBox="1">
            <a:spLocks noChangeArrowheads="1"/>
          </p:cNvSpPr>
          <p:nvPr/>
        </p:nvSpPr>
        <p:spPr bwMode="auto">
          <a:xfrm>
            <a:off x="5662331" y="7048500"/>
            <a:ext cx="889186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4400" i="0" dirty="0">
                <a:latin typeface="Times New Roman" panose="02020603050405020304" pitchFamily="18" charset="0"/>
                <a:cs typeface="Times New Roman" panose="02020603050405020304" pitchFamily="18" charset="0"/>
                <a:sym typeface="Wingdings" pitchFamily="2" charset="2"/>
              </a:rPr>
              <a:t></a:t>
            </a:r>
            <a:r>
              <a:rPr lang="en-US" altLang="vi-VN" sz="4400" dirty="0">
                <a:latin typeface="Times New Roman" panose="02020603050405020304" pitchFamily="18" charset="0"/>
                <a:cs typeface="Times New Roman" panose="02020603050405020304" pitchFamily="18" charset="0"/>
                <a:sym typeface="Wingdings" pitchFamily="2" charset="2"/>
              </a:rPr>
              <a:t>A, D, O’ </a:t>
            </a:r>
            <a:r>
              <a:rPr lang="en-US" altLang="vi-VN" sz="4400" dirty="0" err="1">
                <a:latin typeface="Times New Roman" panose="02020603050405020304" pitchFamily="18" charset="0"/>
                <a:cs typeface="Times New Roman" panose="02020603050405020304" pitchFamily="18" charset="0"/>
                <a:sym typeface="Wingdings" pitchFamily="2" charset="2"/>
              </a:rPr>
              <a:t>thẳng</a:t>
            </a:r>
            <a:r>
              <a:rPr lang="en-US" altLang="vi-VN" sz="4400" dirty="0">
                <a:latin typeface="Times New Roman" panose="02020603050405020304" pitchFamily="18" charset="0"/>
                <a:cs typeface="Times New Roman" panose="02020603050405020304" pitchFamily="18" charset="0"/>
                <a:sym typeface="Wingdings" pitchFamily="2" charset="2"/>
              </a:rPr>
              <a:t> </a:t>
            </a:r>
            <a:r>
              <a:rPr lang="en-US" altLang="vi-VN" sz="4400" dirty="0" err="1">
                <a:latin typeface="Times New Roman" panose="02020603050405020304" pitchFamily="18" charset="0"/>
                <a:cs typeface="Times New Roman" panose="02020603050405020304" pitchFamily="18" charset="0"/>
                <a:sym typeface="Wingdings" pitchFamily="2" charset="2"/>
              </a:rPr>
              <a:t>hàng</a:t>
            </a:r>
            <a:endParaRPr lang="en-US" altLang="vi-VN" sz="4400" dirty="0">
              <a:latin typeface="Times New Roman" panose="02020603050405020304" pitchFamily="18" charset="0"/>
              <a:cs typeface="Times New Roman" panose="02020603050405020304" pitchFamily="18" charset="0"/>
              <a:sym typeface="Wingdings" pitchFamily="2" charset="2"/>
            </a:endParaRPr>
          </a:p>
        </p:txBody>
      </p:sp>
      <p:grpSp>
        <p:nvGrpSpPr>
          <p:cNvPr id="13" name="Group 117"/>
          <p:cNvGrpSpPr>
            <a:grpSpLocks/>
          </p:cNvGrpSpPr>
          <p:nvPr/>
        </p:nvGrpSpPr>
        <p:grpSpPr bwMode="auto">
          <a:xfrm>
            <a:off x="5213069" y="2982820"/>
            <a:ext cx="13183631" cy="1345226"/>
            <a:chOff x="2734" y="884"/>
            <a:chExt cx="2882" cy="850"/>
          </a:xfrm>
        </p:grpSpPr>
        <p:sp>
          <p:nvSpPr>
            <p:cNvPr id="14" name="Text Box 68"/>
            <p:cNvSpPr txBox="1">
              <a:spLocks noChangeArrowheads="1"/>
            </p:cNvSpPr>
            <p:nvPr/>
          </p:nvSpPr>
          <p:spPr bwMode="auto">
            <a:xfrm>
              <a:off x="2734" y="884"/>
              <a:ext cx="1824"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dirty="0">
                  <a:solidFill>
                    <a:srgbClr val="CC6600"/>
                  </a:solidFill>
                  <a:latin typeface="Times New Roman" panose="02020603050405020304" pitchFamily="18" charset="0"/>
                  <a:cs typeface="Times New Roman" panose="02020603050405020304" pitchFamily="18" charset="0"/>
                </a:rPr>
                <a:t>- </a:t>
              </a:r>
              <a:r>
                <a:rPr lang="en-US" altLang="vi-VN" sz="4000" dirty="0" err="1">
                  <a:solidFill>
                    <a:srgbClr val="CC6600"/>
                  </a:solidFill>
                  <a:latin typeface="Times New Roman" panose="02020603050405020304" pitchFamily="18" charset="0"/>
                  <a:cs typeface="Times New Roman" panose="02020603050405020304" pitchFamily="18" charset="0"/>
                </a:rPr>
                <a:t>Cách</a:t>
              </a:r>
              <a:r>
                <a:rPr lang="en-US" altLang="vi-VN" sz="4000" dirty="0">
                  <a:solidFill>
                    <a:srgbClr val="CC6600"/>
                  </a:solidFill>
                  <a:latin typeface="Times New Roman" panose="02020603050405020304" pitchFamily="18" charset="0"/>
                  <a:cs typeface="Times New Roman" panose="02020603050405020304" pitchFamily="18" charset="0"/>
                </a:rPr>
                <a:t> 1:</a:t>
              </a:r>
            </a:p>
          </p:txBody>
        </p:sp>
        <p:sp>
          <p:nvSpPr>
            <p:cNvPr id="15" name="Text Box 107"/>
            <p:cNvSpPr txBox="1">
              <a:spLocks noChangeArrowheads="1"/>
            </p:cNvSpPr>
            <p:nvPr/>
          </p:nvSpPr>
          <p:spPr bwMode="auto">
            <a:xfrm>
              <a:off x="2784" y="1287"/>
              <a:ext cx="2832"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Chứng</a:t>
              </a:r>
              <a:r>
                <a:rPr lang="en-US" altLang="vi-VN" sz="4000" dirty="0">
                  <a:latin typeface="Times New Roman" panose="02020603050405020304" pitchFamily="18" charset="0"/>
                  <a:cs typeface="Times New Roman" panose="02020603050405020304" pitchFamily="18" charset="0"/>
                </a:rPr>
                <a:t> minh 3 </a:t>
              </a:r>
              <a:r>
                <a:rPr lang="en-US" altLang="vi-VN" sz="4000" dirty="0" err="1">
                  <a:latin typeface="Times New Roman" panose="02020603050405020304" pitchFamily="18" charset="0"/>
                  <a:cs typeface="Times New Roman" panose="02020603050405020304" pitchFamily="18" charset="0"/>
                </a:rPr>
                <a:t>điểm</a:t>
              </a:r>
              <a:r>
                <a:rPr lang="en-US" altLang="vi-VN" sz="4000" dirty="0">
                  <a:latin typeface="Times New Roman" panose="02020603050405020304" pitchFamily="18" charset="0"/>
                  <a:cs typeface="Times New Roman" panose="02020603050405020304" pitchFamily="18" charset="0"/>
                </a:rPr>
                <a:t> A,D,O’ </a:t>
              </a:r>
              <a:r>
                <a:rPr lang="en-US" altLang="vi-VN" sz="4000" dirty="0" err="1">
                  <a:latin typeface="Times New Roman" panose="02020603050405020304" pitchFamily="18" charset="0"/>
                  <a:cs typeface="Times New Roman" panose="02020603050405020304" pitchFamily="18" charset="0"/>
                </a:rPr>
                <a:t>thuộc</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trung</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trực</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của</a:t>
              </a:r>
              <a:r>
                <a:rPr lang="en-US" altLang="vi-VN" sz="4000" dirty="0">
                  <a:latin typeface="Times New Roman" panose="02020603050405020304" pitchFamily="18" charset="0"/>
                  <a:cs typeface="Times New Roman" panose="02020603050405020304" pitchFamily="18" charset="0"/>
                </a:rPr>
                <a:t> BC</a:t>
              </a:r>
            </a:p>
          </p:txBody>
        </p:sp>
      </p:grpSp>
      <p:sp>
        <p:nvSpPr>
          <p:cNvPr id="16" name="Text Box 123"/>
          <p:cNvSpPr txBox="1">
            <a:spLocks noChangeArrowheads="1"/>
          </p:cNvSpPr>
          <p:nvPr/>
        </p:nvSpPr>
        <p:spPr bwMode="auto">
          <a:xfrm rot="23773">
            <a:off x="4876520" y="6709599"/>
            <a:ext cx="473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N</a:t>
            </a:r>
          </a:p>
        </p:txBody>
      </p:sp>
      <p:sp>
        <p:nvSpPr>
          <p:cNvPr id="17" name="Text Box 124"/>
          <p:cNvSpPr txBox="1">
            <a:spLocks noChangeArrowheads="1"/>
          </p:cNvSpPr>
          <p:nvPr/>
        </p:nvSpPr>
        <p:spPr bwMode="auto">
          <a:xfrm rot="23773">
            <a:off x="442633" y="6637368"/>
            <a:ext cx="473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M</a:t>
            </a:r>
          </a:p>
        </p:txBody>
      </p:sp>
      <p:sp>
        <p:nvSpPr>
          <p:cNvPr id="18" name="Text Box 126"/>
          <p:cNvSpPr txBox="1">
            <a:spLocks noChangeArrowheads="1"/>
          </p:cNvSpPr>
          <p:nvPr/>
        </p:nvSpPr>
        <p:spPr bwMode="auto">
          <a:xfrm rot="23773">
            <a:off x="2514320" y="1493074"/>
            <a:ext cx="414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A</a:t>
            </a:r>
          </a:p>
        </p:txBody>
      </p:sp>
      <p:sp>
        <p:nvSpPr>
          <p:cNvPr id="19" name="Line 121"/>
          <p:cNvSpPr>
            <a:spLocks noChangeShapeType="1"/>
          </p:cNvSpPr>
          <p:nvPr/>
        </p:nvSpPr>
        <p:spPr bwMode="auto">
          <a:xfrm rot="21589163" flipH="1">
            <a:off x="560108" y="4570015"/>
            <a:ext cx="3179762" cy="226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0" name="Line 122"/>
          <p:cNvSpPr>
            <a:spLocks noChangeShapeType="1"/>
          </p:cNvSpPr>
          <p:nvPr/>
        </p:nvSpPr>
        <p:spPr bwMode="auto">
          <a:xfrm rot="68727">
            <a:off x="2619095" y="2258615"/>
            <a:ext cx="2320925" cy="4813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1" name="Line 125"/>
          <p:cNvSpPr>
            <a:spLocks noChangeShapeType="1"/>
          </p:cNvSpPr>
          <p:nvPr/>
        </p:nvSpPr>
        <p:spPr bwMode="auto">
          <a:xfrm rot="21589163">
            <a:off x="2652433" y="2164953"/>
            <a:ext cx="1587" cy="32242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2" name="Text Box 127"/>
          <p:cNvSpPr txBox="1">
            <a:spLocks noChangeArrowheads="1"/>
          </p:cNvSpPr>
          <p:nvPr/>
        </p:nvSpPr>
        <p:spPr bwMode="auto">
          <a:xfrm rot="21589163">
            <a:off x="997673" y="4056887"/>
            <a:ext cx="412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B</a:t>
            </a:r>
          </a:p>
        </p:txBody>
      </p:sp>
      <p:sp>
        <p:nvSpPr>
          <p:cNvPr id="23" name="Text Box 128"/>
          <p:cNvSpPr txBox="1">
            <a:spLocks noChangeArrowheads="1"/>
          </p:cNvSpPr>
          <p:nvPr/>
        </p:nvSpPr>
        <p:spPr bwMode="auto">
          <a:xfrm rot="21589163">
            <a:off x="3727170" y="4069587"/>
            <a:ext cx="412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C</a:t>
            </a:r>
          </a:p>
        </p:txBody>
      </p:sp>
      <p:sp>
        <p:nvSpPr>
          <p:cNvPr id="24" name="Text Box 129"/>
          <p:cNvSpPr txBox="1">
            <a:spLocks noChangeArrowheads="1"/>
          </p:cNvSpPr>
          <p:nvPr/>
        </p:nvSpPr>
        <p:spPr bwMode="auto">
          <a:xfrm rot="21589163">
            <a:off x="2814358" y="4942712"/>
            <a:ext cx="412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D</a:t>
            </a:r>
          </a:p>
        </p:txBody>
      </p:sp>
      <p:sp>
        <p:nvSpPr>
          <p:cNvPr id="25" name="Rectangle 130"/>
          <p:cNvSpPr>
            <a:spLocks noChangeArrowheads="1"/>
          </p:cNvSpPr>
          <p:nvPr/>
        </p:nvSpPr>
        <p:spPr bwMode="auto">
          <a:xfrm rot="1371529">
            <a:off x="1622145" y="4427140"/>
            <a:ext cx="119063" cy="1492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26" name="Rectangle 131"/>
          <p:cNvSpPr>
            <a:spLocks noChangeArrowheads="1"/>
          </p:cNvSpPr>
          <p:nvPr/>
        </p:nvSpPr>
        <p:spPr bwMode="auto">
          <a:xfrm rot="20206797" flipH="1">
            <a:off x="3603345" y="4443015"/>
            <a:ext cx="117475" cy="1476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27" name="Line 132"/>
          <p:cNvSpPr>
            <a:spLocks noChangeShapeType="1"/>
          </p:cNvSpPr>
          <p:nvPr/>
        </p:nvSpPr>
        <p:spPr bwMode="auto">
          <a:xfrm rot="21589163">
            <a:off x="1590395" y="4535090"/>
            <a:ext cx="21304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8" name="Line 133"/>
          <p:cNvSpPr>
            <a:spLocks noChangeShapeType="1"/>
          </p:cNvSpPr>
          <p:nvPr/>
        </p:nvSpPr>
        <p:spPr bwMode="auto">
          <a:xfrm rot="21589163" flipV="1">
            <a:off x="1617383" y="2166540"/>
            <a:ext cx="1028700" cy="22907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9" name="Line 134"/>
          <p:cNvSpPr>
            <a:spLocks noChangeShapeType="1"/>
          </p:cNvSpPr>
          <p:nvPr/>
        </p:nvSpPr>
        <p:spPr bwMode="auto">
          <a:xfrm rot="21528229" flipH="1" flipV="1">
            <a:off x="2654020" y="2176065"/>
            <a:ext cx="1063625" cy="23717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0" name="Arc 135"/>
          <p:cNvSpPr>
            <a:spLocks/>
          </p:cNvSpPr>
          <p:nvPr/>
        </p:nvSpPr>
        <p:spPr bwMode="auto">
          <a:xfrm rot="10772552">
            <a:off x="2352395" y="2850753"/>
            <a:ext cx="296863" cy="1476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31" name="Line 136"/>
          <p:cNvSpPr>
            <a:spLocks noChangeShapeType="1"/>
          </p:cNvSpPr>
          <p:nvPr/>
        </p:nvSpPr>
        <p:spPr bwMode="auto">
          <a:xfrm rot="21589163" flipH="1">
            <a:off x="2642908" y="4533503"/>
            <a:ext cx="1125537" cy="812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2" name="Line 137"/>
          <p:cNvSpPr>
            <a:spLocks noChangeShapeType="1"/>
          </p:cNvSpPr>
          <p:nvPr/>
        </p:nvSpPr>
        <p:spPr bwMode="auto">
          <a:xfrm rot="21589163">
            <a:off x="1598333" y="4543028"/>
            <a:ext cx="1062037" cy="812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3" name="Text Box 138"/>
          <p:cNvSpPr txBox="1">
            <a:spLocks noChangeArrowheads="1"/>
          </p:cNvSpPr>
          <p:nvPr/>
        </p:nvSpPr>
        <p:spPr bwMode="auto">
          <a:xfrm rot="21589163">
            <a:off x="2638145" y="3372674"/>
            <a:ext cx="4159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O</a:t>
            </a:r>
          </a:p>
        </p:txBody>
      </p:sp>
      <p:sp>
        <p:nvSpPr>
          <p:cNvPr id="34" name="Oval 139"/>
          <p:cNvSpPr>
            <a:spLocks noChangeArrowheads="1"/>
          </p:cNvSpPr>
          <p:nvPr/>
        </p:nvSpPr>
        <p:spPr bwMode="auto">
          <a:xfrm rot="21589163">
            <a:off x="2623858" y="3736578"/>
            <a:ext cx="60325" cy="730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35" name="Line 140"/>
          <p:cNvSpPr>
            <a:spLocks noChangeShapeType="1"/>
          </p:cNvSpPr>
          <p:nvPr/>
        </p:nvSpPr>
        <p:spPr bwMode="auto">
          <a:xfrm rot="21589163">
            <a:off x="1607858" y="4533503"/>
            <a:ext cx="3254375" cy="25161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6" name="Line 141"/>
          <p:cNvSpPr>
            <a:spLocks noChangeShapeType="1"/>
          </p:cNvSpPr>
          <p:nvPr/>
        </p:nvSpPr>
        <p:spPr bwMode="auto">
          <a:xfrm rot="21589163" flipH="1">
            <a:off x="555345" y="2226865"/>
            <a:ext cx="2068513" cy="4591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7" name="Line 142"/>
          <p:cNvSpPr>
            <a:spLocks noChangeShapeType="1"/>
          </p:cNvSpPr>
          <p:nvPr/>
        </p:nvSpPr>
        <p:spPr bwMode="auto">
          <a:xfrm rot="21589163" flipH="1" flipV="1">
            <a:off x="587095" y="6814740"/>
            <a:ext cx="4259263" cy="222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8" name="Rectangle 143"/>
          <p:cNvSpPr>
            <a:spLocks noChangeArrowheads="1"/>
          </p:cNvSpPr>
          <p:nvPr/>
        </p:nvSpPr>
        <p:spPr bwMode="auto">
          <a:xfrm rot="1371529">
            <a:off x="1564995" y="4568428"/>
            <a:ext cx="119063" cy="1476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39" name="Rectangle 144"/>
          <p:cNvSpPr>
            <a:spLocks noChangeArrowheads="1"/>
          </p:cNvSpPr>
          <p:nvPr/>
        </p:nvSpPr>
        <p:spPr bwMode="auto">
          <a:xfrm rot="20206797" flipH="1">
            <a:off x="3666845" y="4601765"/>
            <a:ext cx="119063" cy="1476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40" name="Arc 145"/>
          <p:cNvSpPr>
            <a:spLocks/>
          </p:cNvSpPr>
          <p:nvPr/>
        </p:nvSpPr>
        <p:spPr bwMode="auto">
          <a:xfrm rot="20596108">
            <a:off x="2415895" y="2077640"/>
            <a:ext cx="476250" cy="722313"/>
          </a:xfrm>
          <a:custGeom>
            <a:avLst/>
            <a:gdLst>
              <a:gd name="G0" fmla="+- 0 0 0"/>
              <a:gd name="G1" fmla="+- 21600 0 0"/>
              <a:gd name="G2" fmla="+- 21600 0 0"/>
              <a:gd name="T0" fmla="*/ 0 w 19727"/>
              <a:gd name="T1" fmla="*/ 0 h 21600"/>
              <a:gd name="T2" fmla="*/ 19727 w 19727"/>
              <a:gd name="T3" fmla="*/ 12801 h 21600"/>
              <a:gd name="T4" fmla="*/ 0 w 19727"/>
              <a:gd name="T5" fmla="*/ 21600 h 21600"/>
            </a:gdLst>
            <a:ahLst/>
            <a:cxnLst>
              <a:cxn ang="0">
                <a:pos x="T0" y="T1"/>
              </a:cxn>
              <a:cxn ang="0">
                <a:pos x="T2" y="T3"/>
              </a:cxn>
              <a:cxn ang="0">
                <a:pos x="T4" y="T5"/>
              </a:cxn>
            </a:cxnLst>
            <a:rect l="0" t="0" r="r" b="b"/>
            <a:pathLst>
              <a:path w="19727" h="21600" fill="none" extrusionOk="0">
                <a:moveTo>
                  <a:pt x="0" y="0"/>
                </a:moveTo>
                <a:cubicBezTo>
                  <a:pt x="8525" y="0"/>
                  <a:pt x="16253" y="5014"/>
                  <a:pt x="19726" y="12801"/>
                </a:cubicBezTo>
              </a:path>
              <a:path w="19727" h="21600" stroke="0" extrusionOk="0">
                <a:moveTo>
                  <a:pt x="0" y="0"/>
                </a:moveTo>
                <a:cubicBezTo>
                  <a:pt x="8525" y="0"/>
                  <a:pt x="16253" y="5014"/>
                  <a:pt x="19726" y="12801"/>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41" name="Arc 146"/>
          <p:cNvSpPr>
            <a:spLocks/>
          </p:cNvSpPr>
          <p:nvPr/>
        </p:nvSpPr>
        <p:spPr bwMode="auto">
          <a:xfrm rot="16920586">
            <a:off x="2317471" y="2182415"/>
            <a:ext cx="628650" cy="485775"/>
          </a:xfrm>
          <a:custGeom>
            <a:avLst/>
            <a:gdLst>
              <a:gd name="G0" fmla="+- 0 0 0"/>
              <a:gd name="G1" fmla="+- 18804 0 0"/>
              <a:gd name="G2" fmla="+- 21600 0 0"/>
              <a:gd name="T0" fmla="*/ 10628 w 21600"/>
              <a:gd name="T1" fmla="*/ 0 h 18804"/>
              <a:gd name="T2" fmla="*/ 21600 w 21600"/>
              <a:gd name="T3" fmla="*/ 18804 h 18804"/>
              <a:gd name="T4" fmla="*/ 0 w 21600"/>
              <a:gd name="T5" fmla="*/ 18804 h 18804"/>
            </a:gdLst>
            <a:ahLst/>
            <a:cxnLst>
              <a:cxn ang="0">
                <a:pos x="T0" y="T1"/>
              </a:cxn>
              <a:cxn ang="0">
                <a:pos x="T2" y="T3"/>
              </a:cxn>
              <a:cxn ang="0">
                <a:pos x="T4" y="T5"/>
              </a:cxn>
            </a:cxnLst>
            <a:rect l="0" t="0" r="r" b="b"/>
            <a:pathLst>
              <a:path w="21600" h="18804" fill="none" extrusionOk="0">
                <a:moveTo>
                  <a:pt x="10628" y="-1"/>
                </a:moveTo>
                <a:cubicBezTo>
                  <a:pt x="17407" y="3831"/>
                  <a:pt x="21600" y="11016"/>
                  <a:pt x="21600" y="18804"/>
                </a:cubicBezTo>
              </a:path>
              <a:path w="21600" h="18804" stroke="0" extrusionOk="0">
                <a:moveTo>
                  <a:pt x="10628" y="-1"/>
                </a:moveTo>
                <a:cubicBezTo>
                  <a:pt x="17407" y="3831"/>
                  <a:pt x="21600" y="11016"/>
                  <a:pt x="21600" y="18804"/>
                </a:cubicBezTo>
                <a:lnTo>
                  <a:pt x="0" y="1880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42" name="Arc 147"/>
          <p:cNvSpPr>
            <a:spLocks/>
          </p:cNvSpPr>
          <p:nvPr/>
        </p:nvSpPr>
        <p:spPr bwMode="auto">
          <a:xfrm rot="19561707" flipH="1">
            <a:off x="3096933" y="4517628"/>
            <a:ext cx="119062" cy="4445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grpSp>
        <p:nvGrpSpPr>
          <p:cNvPr id="43" name="Group 148"/>
          <p:cNvGrpSpPr>
            <a:grpSpLocks/>
          </p:cNvGrpSpPr>
          <p:nvPr/>
        </p:nvGrpSpPr>
        <p:grpSpPr bwMode="auto">
          <a:xfrm rot="-10837">
            <a:off x="3149369" y="4451701"/>
            <a:ext cx="1366838" cy="2631284"/>
            <a:chOff x="1915" y="2231"/>
            <a:chExt cx="936" cy="1705"/>
          </a:xfrm>
        </p:grpSpPr>
        <p:sp>
          <p:nvSpPr>
            <p:cNvPr id="44" name="Text Box 149"/>
            <p:cNvSpPr txBox="1">
              <a:spLocks noChangeArrowheads="1"/>
            </p:cNvSpPr>
            <p:nvPr/>
          </p:nvSpPr>
          <p:spPr bwMode="auto">
            <a:xfrm>
              <a:off x="1915" y="2231"/>
              <a:ext cx="284"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400" dirty="0">
                  <a:latin typeface=".VnTime" pitchFamily="34" charset="0"/>
                </a:rPr>
                <a:t>1</a:t>
              </a:r>
            </a:p>
          </p:txBody>
        </p:sp>
        <p:sp>
          <p:nvSpPr>
            <p:cNvPr id="45" name="Text Box 150"/>
            <p:cNvSpPr txBox="1">
              <a:spLocks noChangeArrowheads="1"/>
            </p:cNvSpPr>
            <p:nvPr/>
          </p:nvSpPr>
          <p:spPr bwMode="auto">
            <a:xfrm>
              <a:off x="2567" y="3597"/>
              <a:ext cx="284"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800" dirty="0">
                  <a:latin typeface=".VnTime" pitchFamily="34" charset="0"/>
                </a:rPr>
                <a:t>1</a:t>
              </a:r>
            </a:p>
          </p:txBody>
        </p:sp>
        <p:sp>
          <p:nvSpPr>
            <p:cNvPr id="46" name="Arc 151"/>
            <p:cNvSpPr>
              <a:spLocks/>
            </p:cNvSpPr>
            <p:nvPr/>
          </p:nvSpPr>
          <p:spPr bwMode="auto">
            <a:xfrm rot="21184296" flipH="1">
              <a:off x="2559" y="3586"/>
              <a:ext cx="81"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grpSp>
      <p:sp>
        <p:nvSpPr>
          <p:cNvPr id="47" name="Line 154"/>
          <p:cNvSpPr>
            <a:spLocks noChangeShapeType="1"/>
          </p:cNvSpPr>
          <p:nvPr/>
        </p:nvSpPr>
        <p:spPr bwMode="auto">
          <a:xfrm rot="21565390">
            <a:off x="2660370" y="5287565"/>
            <a:ext cx="0" cy="16383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48" name="Line 155"/>
          <p:cNvSpPr>
            <a:spLocks noChangeShapeType="1"/>
          </p:cNvSpPr>
          <p:nvPr/>
        </p:nvSpPr>
        <p:spPr bwMode="auto">
          <a:xfrm rot="21543383">
            <a:off x="1604683" y="4474765"/>
            <a:ext cx="1066800" cy="249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49" name="Line 156"/>
          <p:cNvSpPr>
            <a:spLocks noChangeShapeType="1"/>
          </p:cNvSpPr>
          <p:nvPr/>
        </p:nvSpPr>
        <p:spPr bwMode="auto">
          <a:xfrm rot="31861" flipH="1">
            <a:off x="2674658" y="4579540"/>
            <a:ext cx="1068387" cy="23383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50" name="Text Box 158"/>
          <p:cNvSpPr txBox="1">
            <a:spLocks noChangeArrowheads="1"/>
          </p:cNvSpPr>
          <p:nvPr/>
        </p:nvSpPr>
        <p:spPr bwMode="auto">
          <a:xfrm rot="21589163">
            <a:off x="2324473" y="6936990"/>
            <a:ext cx="13961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4800" i="0" dirty="0">
                <a:latin typeface=".VnTime" pitchFamily="34" charset="0"/>
              </a:rPr>
              <a:t>O’</a:t>
            </a:r>
          </a:p>
        </p:txBody>
      </p:sp>
      <p:sp>
        <p:nvSpPr>
          <p:cNvPr id="51" name="Oval 159"/>
          <p:cNvSpPr>
            <a:spLocks noChangeArrowheads="1"/>
          </p:cNvSpPr>
          <p:nvPr/>
        </p:nvSpPr>
        <p:spPr bwMode="auto">
          <a:xfrm>
            <a:off x="2607983" y="6871890"/>
            <a:ext cx="1524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52" name="Arc 160"/>
          <p:cNvSpPr>
            <a:spLocks/>
          </p:cNvSpPr>
          <p:nvPr/>
        </p:nvSpPr>
        <p:spPr bwMode="auto">
          <a:xfrm rot="8100000">
            <a:off x="2673070" y="2839640"/>
            <a:ext cx="296863" cy="1476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53" name="Rectangle 161"/>
          <p:cNvSpPr>
            <a:spLocks noChangeArrowheads="1"/>
          </p:cNvSpPr>
          <p:nvPr/>
        </p:nvSpPr>
        <p:spPr bwMode="auto">
          <a:xfrm>
            <a:off x="4058968" y="2067317"/>
            <a:ext cx="79871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sz="4400" dirty="0" err="1">
                <a:solidFill>
                  <a:srgbClr val="FF0000"/>
                </a:solidFill>
                <a:latin typeface=".VnTime" pitchFamily="34" charset="0"/>
              </a:rPr>
              <a:t>Chứng</a:t>
            </a:r>
            <a:r>
              <a:rPr lang="en-US" altLang="vi-VN" sz="4400" dirty="0">
                <a:solidFill>
                  <a:srgbClr val="FF0000"/>
                </a:solidFill>
                <a:latin typeface=".VnTime" pitchFamily="34" charset="0"/>
              </a:rPr>
              <a:t> </a:t>
            </a:r>
            <a:r>
              <a:rPr lang="en-US" altLang="vi-VN" sz="4400" dirty="0" err="1">
                <a:solidFill>
                  <a:srgbClr val="FF0000"/>
                </a:solidFill>
                <a:latin typeface=".VnTime" pitchFamily="34" charset="0"/>
              </a:rPr>
              <a:t>minh</a:t>
            </a:r>
            <a:r>
              <a:rPr lang="en-US" altLang="vi-VN" sz="4400" dirty="0">
                <a:solidFill>
                  <a:srgbClr val="FF0000"/>
                </a:solidFill>
                <a:latin typeface=".VnTime" pitchFamily="34" charset="0"/>
              </a:rPr>
              <a:t>: A, D, O’ </a:t>
            </a:r>
            <a:r>
              <a:rPr lang="en-US" altLang="vi-VN" sz="4400" dirty="0" err="1">
                <a:solidFill>
                  <a:srgbClr val="FF0000"/>
                </a:solidFill>
                <a:latin typeface=".VnTime" pitchFamily="34" charset="0"/>
              </a:rPr>
              <a:t>thẳng</a:t>
            </a:r>
            <a:r>
              <a:rPr lang="en-US" altLang="vi-VN" sz="4400" dirty="0">
                <a:solidFill>
                  <a:srgbClr val="FF0000"/>
                </a:solidFill>
                <a:latin typeface=".VnTime" pitchFamily="34" charset="0"/>
              </a:rPr>
              <a:t> </a:t>
            </a:r>
            <a:r>
              <a:rPr lang="en-US" altLang="vi-VN" sz="4400" dirty="0" err="1">
                <a:solidFill>
                  <a:srgbClr val="FF0000"/>
                </a:solidFill>
                <a:latin typeface=".VnTime" pitchFamily="34" charset="0"/>
              </a:rPr>
              <a:t>hàng</a:t>
            </a:r>
            <a:r>
              <a:rPr lang="en-US" altLang="vi-VN" sz="4400" dirty="0">
                <a:solidFill>
                  <a:srgbClr val="FF0000"/>
                </a:solidFill>
                <a:latin typeface=".VnTime" pitchFamily="34" charset="0"/>
              </a:rPr>
              <a:t>.</a:t>
            </a:r>
          </a:p>
        </p:txBody>
      </p:sp>
      <p:sp>
        <p:nvSpPr>
          <p:cNvPr id="54" name="Text Box 67"/>
          <p:cNvSpPr txBox="1">
            <a:spLocks noChangeArrowheads="1"/>
          </p:cNvSpPr>
          <p:nvPr/>
        </p:nvSpPr>
        <p:spPr bwMode="auto">
          <a:xfrm>
            <a:off x="3759022" y="1452166"/>
            <a:ext cx="101093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4400" dirty="0">
                <a:solidFill>
                  <a:srgbClr val="003300"/>
                </a:solidFill>
                <a:latin typeface="Times New Roman" panose="02020603050405020304" pitchFamily="18" charset="0"/>
                <a:cs typeface="Times New Roman" panose="02020603050405020304" pitchFamily="18" charset="0"/>
              </a:rPr>
              <a:t>d) </a:t>
            </a:r>
            <a:r>
              <a:rPr lang="en-US" altLang="vi-VN" sz="4400" dirty="0" err="1">
                <a:solidFill>
                  <a:srgbClr val="003300"/>
                </a:solidFill>
                <a:latin typeface="Times New Roman" panose="02020603050405020304" pitchFamily="18" charset="0"/>
                <a:cs typeface="Times New Roman" panose="02020603050405020304" pitchFamily="18" charset="0"/>
              </a:rPr>
              <a:t>Gọi</a:t>
            </a:r>
            <a:r>
              <a:rPr lang="en-US" altLang="vi-VN" sz="4400" dirty="0">
                <a:solidFill>
                  <a:srgbClr val="003300"/>
                </a:solidFill>
                <a:latin typeface="Times New Roman" panose="02020603050405020304" pitchFamily="18" charset="0"/>
                <a:cs typeface="Times New Roman" panose="02020603050405020304" pitchFamily="18" charset="0"/>
              </a:rPr>
              <a:t> O’ </a:t>
            </a:r>
            <a:r>
              <a:rPr lang="en-US" altLang="vi-VN" sz="4400" dirty="0" err="1">
                <a:solidFill>
                  <a:srgbClr val="003300"/>
                </a:solidFill>
                <a:latin typeface="Times New Roman" panose="02020603050405020304" pitchFamily="18" charset="0"/>
                <a:cs typeface="Times New Roman" panose="02020603050405020304" pitchFamily="18" charset="0"/>
              </a:rPr>
              <a:t>là</a:t>
            </a:r>
            <a:r>
              <a:rPr lang="en-US" altLang="vi-VN" sz="4400" dirty="0">
                <a:solidFill>
                  <a:srgbClr val="003300"/>
                </a:solidFill>
                <a:latin typeface="Times New Roman" panose="02020603050405020304" pitchFamily="18" charset="0"/>
                <a:cs typeface="Times New Roman" panose="02020603050405020304" pitchFamily="18" charset="0"/>
              </a:rPr>
              <a:t> </a:t>
            </a:r>
            <a:r>
              <a:rPr lang="en-US" altLang="vi-VN" sz="4400" dirty="0" err="1">
                <a:solidFill>
                  <a:srgbClr val="003300"/>
                </a:solidFill>
                <a:latin typeface="Times New Roman" panose="02020603050405020304" pitchFamily="18" charset="0"/>
                <a:cs typeface="Times New Roman" panose="02020603050405020304" pitchFamily="18" charset="0"/>
              </a:rPr>
              <a:t>trung</a:t>
            </a:r>
            <a:r>
              <a:rPr lang="en-US" altLang="vi-VN" sz="4400" dirty="0">
                <a:solidFill>
                  <a:srgbClr val="003300"/>
                </a:solidFill>
                <a:latin typeface="Times New Roman" panose="02020603050405020304" pitchFamily="18" charset="0"/>
                <a:cs typeface="Times New Roman" panose="02020603050405020304" pitchFamily="18" charset="0"/>
              </a:rPr>
              <a:t> </a:t>
            </a:r>
            <a:r>
              <a:rPr lang="en-US" altLang="vi-VN" sz="4400" dirty="0" err="1">
                <a:solidFill>
                  <a:srgbClr val="003300"/>
                </a:solidFill>
                <a:latin typeface="Times New Roman" panose="02020603050405020304" pitchFamily="18" charset="0"/>
                <a:cs typeface="Times New Roman" panose="02020603050405020304" pitchFamily="18" charset="0"/>
              </a:rPr>
              <a:t>điểm</a:t>
            </a:r>
            <a:r>
              <a:rPr lang="en-US" altLang="vi-VN" sz="4400" dirty="0">
                <a:solidFill>
                  <a:srgbClr val="003300"/>
                </a:solidFill>
                <a:latin typeface="Times New Roman" panose="02020603050405020304" pitchFamily="18" charset="0"/>
                <a:cs typeface="Times New Roman" panose="02020603050405020304" pitchFamily="18" charset="0"/>
              </a:rPr>
              <a:t> </a:t>
            </a:r>
            <a:r>
              <a:rPr lang="en-US" altLang="vi-VN" sz="4400" dirty="0" err="1">
                <a:solidFill>
                  <a:srgbClr val="003300"/>
                </a:solidFill>
                <a:latin typeface="Times New Roman" panose="02020603050405020304" pitchFamily="18" charset="0"/>
                <a:cs typeface="Times New Roman" panose="02020603050405020304" pitchFamily="18" charset="0"/>
              </a:rPr>
              <a:t>của</a:t>
            </a:r>
            <a:r>
              <a:rPr lang="en-US" altLang="vi-VN" sz="4400" dirty="0">
                <a:solidFill>
                  <a:srgbClr val="003300"/>
                </a:solidFill>
                <a:latin typeface="Times New Roman" panose="02020603050405020304" pitchFamily="18" charset="0"/>
                <a:cs typeface="Times New Roman" panose="02020603050405020304" pitchFamily="18" charset="0"/>
              </a:rPr>
              <a:t> MN.</a:t>
            </a:r>
            <a:endParaRPr lang="en-US" altLang="vi-VN" sz="48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p:grpSp>
        <p:nvGrpSpPr>
          <p:cNvPr id="55" name="Group 118"/>
          <p:cNvGrpSpPr>
            <a:grpSpLocks/>
          </p:cNvGrpSpPr>
          <p:nvPr/>
        </p:nvGrpSpPr>
        <p:grpSpPr bwMode="auto">
          <a:xfrm>
            <a:off x="5257648" y="4260750"/>
            <a:ext cx="11877227" cy="1297519"/>
            <a:chOff x="2817" y="1680"/>
            <a:chExt cx="2902" cy="619"/>
          </a:xfrm>
        </p:grpSpPr>
        <p:sp>
          <p:nvSpPr>
            <p:cNvPr id="56" name="Text Box 103"/>
            <p:cNvSpPr txBox="1">
              <a:spLocks noChangeArrowheads="1"/>
            </p:cNvSpPr>
            <p:nvPr/>
          </p:nvSpPr>
          <p:spPr bwMode="auto">
            <a:xfrm>
              <a:off x="2873" y="1961"/>
              <a:ext cx="2846"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Chứng</a:t>
              </a:r>
              <a:r>
                <a:rPr lang="en-US" altLang="vi-VN" sz="4000" dirty="0">
                  <a:latin typeface="Times New Roman" panose="02020603050405020304" pitchFamily="18" charset="0"/>
                  <a:cs typeface="Times New Roman" panose="02020603050405020304" pitchFamily="18" charset="0"/>
                </a:rPr>
                <a:t> minh AD </a:t>
              </a:r>
              <a:r>
                <a:rPr lang="en-US" altLang="vi-VN" sz="4000" dirty="0" err="1">
                  <a:latin typeface="Times New Roman" panose="02020603050405020304" pitchFamily="18" charset="0"/>
                  <a:cs typeface="Times New Roman" panose="02020603050405020304" pitchFamily="18" charset="0"/>
                </a:rPr>
                <a:t>là</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trung</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tuyến</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của</a:t>
              </a:r>
              <a:r>
                <a:rPr lang="en-US" altLang="vi-VN" sz="4000" dirty="0">
                  <a:latin typeface="Times New Roman" panose="02020603050405020304" pitchFamily="18" charset="0"/>
                  <a:cs typeface="Times New Roman" panose="02020603050405020304" pitchFamily="18" charset="0"/>
                </a:rPr>
                <a:t> </a:t>
              </a:r>
              <a:r>
                <a:rPr lang="en-US" altLang="vi-VN" sz="4000" i="0" dirty="0">
                  <a:latin typeface="Times New Roman" panose="02020603050405020304" pitchFamily="18" charset="0"/>
                  <a:cs typeface="Times New Roman" panose="02020603050405020304" pitchFamily="18" charset="0"/>
                  <a:sym typeface="Symbol" pitchFamily="18" charset="2"/>
                </a:rPr>
                <a:t></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cân</a:t>
              </a:r>
              <a:r>
                <a:rPr lang="en-US" altLang="vi-VN" sz="4000" dirty="0">
                  <a:latin typeface="Times New Roman" panose="02020603050405020304" pitchFamily="18" charset="0"/>
                  <a:cs typeface="Times New Roman" panose="02020603050405020304" pitchFamily="18" charset="0"/>
                </a:rPr>
                <a:t> AMN. </a:t>
              </a:r>
            </a:p>
          </p:txBody>
        </p:sp>
        <p:sp>
          <p:nvSpPr>
            <p:cNvPr id="57" name="Text Box 108"/>
            <p:cNvSpPr txBox="1">
              <a:spLocks noChangeArrowheads="1"/>
            </p:cNvSpPr>
            <p:nvPr/>
          </p:nvSpPr>
          <p:spPr bwMode="auto">
            <a:xfrm>
              <a:off x="2817" y="1680"/>
              <a:ext cx="1824"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dirty="0">
                  <a:solidFill>
                    <a:srgbClr val="CC6600"/>
                  </a:solidFill>
                  <a:latin typeface="Times New Roman" panose="02020603050405020304" pitchFamily="18" charset="0"/>
                  <a:cs typeface="Times New Roman" panose="02020603050405020304" pitchFamily="18" charset="0"/>
                </a:rPr>
                <a:t>- </a:t>
              </a:r>
              <a:r>
                <a:rPr lang="en-US" altLang="vi-VN" sz="4000" dirty="0" err="1">
                  <a:solidFill>
                    <a:srgbClr val="CC6600"/>
                  </a:solidFill>
                  <a:latin typeface="Times New Roman" panose="02020603050405020304" pitchFamily="18" charset="0"/>
                  <a:cs typeface="Times New Roman" panose="02020603050405020304" pitchFamily="18" charset="0"/>
                </a:rPr>
                <a:t>Cách</a:t>
              </a:r>
              <a:r>
                <a:rPr lang="en-US" altLang="vi-VN" sz="4000" dirty="0">
                  <a:solidFill>
                    <a:srgbClr val="CC6600"/>
                  </a:solidFill>
                  <a:latin typeface="Times New Roman" panose="02020603050405020304" pitchFamily="18" charset="0"/>
                  <a:cs typeface="Times New Roman" panose="02020603050405020304" pitchFamily="18" charset="0"/>
                </a:rPr>
                <a:t> 2:</a:t>
              </a:r>
            </a:p>
          </p:txBody>
        </p:sp>
      </p:grpSp>
      <p:grpSp>
        <p:nvGrpSpPr>
          <p:cNvPr id="58" name="Group 119"/>
          <p:cNvGrpSpPr>
            <a:grpSpLocks/>
          </p:cNvGrpSpPr>
          <p:nvPr/>
        </p:nvGrpSpPr>
        <p:grpSpPr bwMode="auto">
          <a:xfrm>
            <a:off x="5332249" y="5500739"/>
            <a:ext cx="11499394" cy="1304960"/>
            <a:chOff x="2809" y="2511"/>
            <a:chExt cx="2885" cy="630"/>
          </a:xfrm>
        </p:grpSpPr>
        <p:sp>
          <p:nvSpPr>
            <p:cNvPr id="59" name="Text Box 109"/>
            <p:cNvSpPr txBox="1">
              <a:spLocks noChangeArrowheads="1"/>
            </p:cNvSpPr>
            <p:nvPr/>
          </p:nvSpPr>
          <p:spPr bwMode="auto">
            <a:xfrm>
              <a:off x="2809" y="2511"/>
              <a:ext cx="1824"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dirty="0">
                  <a:solidFill>
                    <a:srgbClr val="CC6600"/>
                  </a:solidFill>
                  <a:latin typeface="Times New Roman" panose="02020603050405020304" pitchFamily="18" charset="0"/>
                  <a:cs typeface="Times New Roman" panose="02020603050405020304" pitchFamily="18" charset="0"/>
                </a:rPr>
                <a:t>- </a:t>
              </a:r>
              <a:r>
                <a:rPr lang="en-US" altLang="vi-VN" sz="4000" dirty="0" err="1">
                  <a:solidFill>
                    <a:srgbClr val="CC6600"/>
                  </a:solidFill>
                  <a:latin typeface="Times New Roman" panose="02020603050405020304" pitchFamily="18" charset="0"/>
                  <a:cs typeface="Times New Roman" panose="02020603050405020304" pitchFamily="18" charset="0"/>
                </a:rPr>
                <a:t>Cách</a:t>
              </a:r>
              <a:r>
                <a:rPr lang="en-US" altLang="vi-VN" sz="4000" dirty="0">
                  <a:solidFill>
                    <a:srgbClr val="CC6600"/>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61" name="Text Box 110"/>
                <p:cNvSpPr txBox="1">
                  <a:spLocks noChangeArrowheads="1"/>
                </p:cNvSpPr>
                <p:nvPr/>
              </p:nvSpPr>
              <p:spPr bwMode="auto">
                <a:xfrm>
                  <a:off x="2848" y="2791"/>
                  <a:ext cx="2846" cy="3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Chứng</a:t>
                  </a:r>
                  <a:r>
                    <a:rPr lang="en-US" altLang="vi-VN" sz="4000" dirty="0">
                      <a:latin typeface="Times New Roman" panose="02020603050405020304" pitchFamily="18" charset="0"/>
                      <a:cs typeface="Times New Roman" panose="02020603050405020304" pitchFamily="18" charset="0"/>
                    </a:rPr>
                    <a:t> minh AD </a:t>
                  </a:r>
                  <a:r>
                    <a:rPr lang="en-US" altLang="vi-VN" sz="4000" dirty="0" err="1">
                      <a:latin typeface="Times New Roman" panose="02020603050405020304" pitchFamily="18" charset="0"/>
                      <a:cs typeface="Times New Roman" panose="02020603050405020304" pitchFamily="18" charset="0"/>
                    </a:rPr>
                    <a:t>và</a:t>
                  </a:r>
                  <a:r>
                    <a:rPr lang="en-US" altLang="vi-VN" sz="4000" dirty="0">
                      <a:latin typeface="Times New Roman" panose="02020603050405020304" pitchFamily="18" charset="0"/>
                      <a:cs typeface="Times New Roman" panose="02020603050405020304" pitchFamily="18" charset="0"/>
                    </a:rPr>
                    <a:t> AO’ </a:t>
                  </a:r>
                  <a:r>
                    <a:rPr lang="en-US" altLang="vi-VN" sz="4000" dirty="0" err="1">
                      <a:latin typeface="Times New Roman" panose="02020603050405020304" pitchFamily="18" charset="0"/>
                      <a:cs typeface="Times New Roman" panose="02020603050405020304" pitchFamily="18" charset="0"/>
                    </a:rPr>
                    <a:t>là</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phân</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giác</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của</a:t>
                  </a:r>
                  <a:r>
                    <a:rPr lang="en-US" altLang="vi-VN" sz="40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4000" i="1" smtClean="0">
                              <a:latin typeface="Cambria Math" panose="02040503050406030204" pitchFamily="18" charset="0"/>
                            </a:rPr>
                          </m:ctrlPr>
                        </m:accPr>
                        <m:e>
                          <m:r>
                            <a:rPr lang="en-US" altLang="vi-VN" sz="4000" b="0" i="1" smtClean="0">
                              <a:latin typeface="Cambria Math"/>
                            </a:rPr>
                            <m:t>𝑀𝐴𝑁</m:t>
                          </m:r>
                        </m:e>
                      </m:acc>
                    </m:oMath>
                  </a14:m>
                  <a:r>
                    <a:rPr lang="en-US" altLang="vi-VN" sz="4000" dirty="0">
                      <a:latin typeface="Times New Roman" panose="02020603050405020304" pitchFamily="18" charset="0"/>
                      <a:cs typeface="Times New Roman" panose="02020603050405020304" pitchFamily="18" charset="0"/>
                    </a:rPr>
                    <a:t> </a:t>
                  </a:r>
                </a:p>
              </p:txBody>
            </p:sp>
          </mc:Choice>
          <mc:Fallback xmlns="">
            <p:sp>
              <p:nvSpPr>
                <p:cNvPr id="61" name="Text Box 110"/>
                <p:cNvSpPr txBox="1">
                  <a:spLocks noRot="1" noChangeAspect="1" noMove="1" noResize="1" noEditPoints="1" noAdjustHandles="1" noChangeArrowheads="1" noChangeShapeType="1" noTextEdit="1"/>
                </p:cNvSpPr>
                <p:nvPr/>
              </p:nvSpPr>
              <p:spPr bwMode="auto">
                <a:xfrm>
                  <a:off x="2848" y="2791"/>
                  <a:ext cx="2846" cy="350"/>
                </a:xfrm>
                <a:prstGeom prst="rect">
                  <a:avLst/>
                </a:prstGeom>
                <a:blipFill>
                  <a:blip r:embed="rId7"/>
                  <a:stretch>
                    <a:fillRect l="-1881" t="-11765" b="-361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60" name="Rectangle: Diagonal Corners Rounded 59">
            <a:extLst>
              <a:ext uri="{FF2B5EF4-FFF2-40B4-BE49-F238E27FC236}">
                <a16:creationId xmlns:a16="http://schemas.microsoft.com/office/drawing/2014/main" id="{4CFDF58C-A346-422C-A909-89C4E5068864}"/>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108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709" y="1113753"/>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2300"/>
            <a:ext cx="802022" cy="1621736"/>
          </a:xfrm>
          <a:prstGeom prst="rect">
            <a:avLst/>
          </a:prstGeom>
        </p:spPr>
      </p:pic>
      <p:sp>
        <p:nvSpPr>
          <p:cNvPr id="11" name="Text Box 32"/>
          <p:cNvSpPr txBox="1">
            <a:spLocks noChangeArrowheads="1"/>
          </p:cNvSpPr>
          <p:nvPr/>
        </p:nvSpPr>
        <p:spPr bwMode="auto">
          <a:xfrm>
            <a:off x="4779840" y="1593310"/>
            <a:ext cx="95457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vi-VN" sz="4800" dirty="0">
                <a:solidFill>
                  <a:srgbClr val="003300"/>
                </a:solidFill>
                <a:latin typeface=".VnTime" pitchFamily="34" charset="0"/>
              </a:rPr>
              <a:t>e</a:t>
            </a:r>
            <a:r>
              <a:rPr lang="en-US" altLang="vi-VN" sz="4400" dirty="0">
                <a:solidFill>
                  <a:srgbClr val="003300"/>
                </a:solidFill>
                <a:latin typeface=".VnTime" pitchFamily="34" charset="0"/>
              </a:rPr>
              <a:t>) CM: AB.MB = NB.CD</a:t>
            </a:r>
          </a:p>
        </p:txBody>
      </p:sp>
      <p:sp>
        <p:nvSpPr>
          <p:cNvPr id="13" name="Line 52"/>
          <p:cNvSpPr>
            <a:spLocks noChangeShapeType="1"/>
          </p:cNvSpPr>
          <p:nvPr/>
        </p:nvSpPr>
        <p:spPr bwMode="auto">
          <a:xfrm>
            <a:off x="2931990" y="5181060"/>
            <a:ext cx="0" cy="1524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14" name="Line 53"/>
          <p:cNvSpPr>
            <a:spLocks noChangeShapeType="1"/>
          </p:cNvSpPr>
          <p:nvPr/>
        </p:nvSpPr>
        <p:spPr bwMode="auto">
          <a:xfrm flipH="1">
            <a:off x="830140" y="4503198"/>
            <a:ext cx="3157538" cy="21050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15" name="Line 54"/>
          <p:cNvSpPr>
            <a:spLocks noChangeShapeType="1"/>
          </p:cNvSpPr>
          <p:nvPr/>
        </p:nvSpPr>
        <p:spPr bwMode="auto">
          <a:xfrm rot="79564">
            <a:off x="2852615" y="2294985"/>
            <a:ext cx="2305050" cy="4478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16" name="Text Box 55"/>
          <p:cNvSpPr txBox="1">
            <a:spLocks noChangeArrowheads="1"/>
          </p:cNvSpPr>
          <p:nvPr/>
        </p:nvSpPr>
        <p:spPr bwMode="auto">
          <a:xfrm>
            <a:off x="5141790" y="6714585"/>
            <a:ext cx="469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N</a:t>
            </a:r>
          </a:p>
        </p:txBody>
      </p:sp>
      <p:sp>
        <p:nvSpPr>
          <p:cNvPr id="17" name="Text Box 56"/>
          <p:cNvSpPr txBox="1">
            <a:spLocks noChangeArrowheads="1"/>
          </p:cNvSpPr>
          <p:nvPr/>
        </p:nvSpPr>
        <p:spPr bwMode="auto">
          <a:xfrm>
            <a:off x="734890" y="6671723"/>
            <a:ext cx="469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M</a:t>
            </a:r>
          </a:p>
        </p:txBody>
      </p:sp>
      <p:sp>
        <p:nvSpPr>
          <p:cNvPr id="18" name="Line 57"/>
          <p:cNvSpPr>
            <a:spLocks noChangeShapeType="1"/>
          </p:cNvSpPr>
          <p:nvPr/>
        </p:nvSpPr>
        <p:spPr bwMode="auto">
          <a:xfrm>
            <a:off x="2916115" y="2282285"/>
            <a:ext cx="1588" cy="3000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19" name="Arc 58"/>
          <p:cNvSpPr>
            <a:spLocks/>
          </p:cNvSpPr>
          <p:nvPr/>
        </p:nvSpPr>
        <p:spPr bwMode="auto">
          <a:xfrm rot="20064287">
            <a:off x="2603378" y="2158460"/>
            <a:ext cx="517525" cy="673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20" name="Arc 59"/>
          <p:cNvSpPr>
            <a:spLocks/>
          </p:cNvSpPr>
          <p:nvPr/>
        </p:nvSpPr>
        <p:spPr bwMode="auto">
          <a:xfrm rot="17145853">
            <a:off x="2680372" y="2203704"/>
            <a:ext cx="584200" cy="554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21" name="Text Box 60"/>
          <p:cNvSpPr txBox="1">
            <a:spLocks noChangeArrowheads="1"/>
          </p:cNvSpPr>
          <p:nvPr/>
        </p:nvSpPr>
        <p:spPr bwMode="auto">
          <a:xfrm>
            <a:off x="2757365" y="1763173"/>
            <a:ext cx="4111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A</a:t>
            </a:r>
          </a:p>
        </p:txBody>
      </p:sp>
      <p:sp>
        <p:nvSpPr>
          <p:cNvPr id="22" name="Text Box 61"/>
          <p:cNvSpPr txBox="1">
            <a:spLocks noChangeArrowheads="1"/>
          </p:cNvSpPr>
          <p:nvPr/>
        </p:nvSpPr>
        <p:spPr bwMode="auto">
          <a:xfrm>
            <a:off x="1175949" y="4015103"/>
            <a:ext cx="412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dirty="0">
                <a:latin typeface=".VnTime" pitchFamily="34" charset="0"/>
              </a:rPr>
              <a:t>B</a:t>
            </a:r>
          </a:p>
        </p:txBody>
      </p:sp>
      <p:sp>
        <p:nvSpPr>
          <p:cNvPr id="23" name="Text Box 62"/>
          <p:cNvSpPr txBox="1">
            <a:spLocks noChangeArrowheads="1"/>
          </p:cNvSpPr>
          <p:nvPr/>
        </p:nvSpPr>
        <p:spPr bwMode="auto">
          <a:xfrm>
            <a:off x="3979740" y="4174585"/>
            <a:ext cx="4111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C</a:t>
            </a:r>
          </a:p>
        </p:txBody>
      </p:sp>
      <p:sp>
        <p:nvSpPr>
          <p:cNvPr id="24" name="Text Box 63"/>
          <p:cNvSpPr txBox="1">
            <a:spLocks noChangeArrowheads="1"/>
          </p:cNvSpPr>
          <p:nvPr/>
        </p:nvSpPr>
        <p:spPr bwMode="auto">
          <a:xfrm>
            <a:off x="2855790" y="5298535"/>
            <a:ext cx="4111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D</a:t>
            </a:r>
          </a:p>
        </p:txBody>
      </p:sp>
      <p:sp>
        <p:nvSpPr>
          <p:cNvPr id="25" name="Rectangle 64"/>
          <p:cNvSpPr>
            <a:spLocks noChangeArrowheads="1"/>
          </p:cNvSpPr>
          <p:nvPr/>
        </p:nvSpPr>
        <p:spPr bwMode="auto">
          <a:xfrm rot="1382366">
            <a:off x="1890590" y="4369848"/>
            <a:ext cx="117475" cy="1381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26" name="Rectangle 65"/>
          <p:cNvSpPr>
            <a:spLocks noChangeArrowheads="1"/>
          </p:cNvSpPr>
          <p:nvPr/>
        </p:nvSpPr>
        <p:spPr bwMode="auto">
          <a:xfrm rot="20217634" flipH="1">
            <a:off x="3843215" y="4387310"/>
            <a:ext cx="117475" cy="136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3200">
              <a:solidFill>
                <a:srgbClr val="000000"/>
              </a:solidFill>
              <a:latin typeface=".VnTime" pitchFamily="34" charset="0"/>
            </a:endParaRPr>
          </a:p>
        </p:txBody>
      </p:sp>
      <p:sp>
        <p:nvSpPr>
          <p:cNvPr id="27" name="Line 66"/>
          <p:cNvSpPr>
            <a:spLocks noChangeShapeType="1"/>
          </p:cNvSpPr>
          <p:nvPr/>
        </p:nvSpPr>
        <p:spPr bwMode="auto">
          <a:xfrm>
            <a:off x="1873128" y="4487323"/>
            <a:ext cx="2114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8" name="Line 67"/>
          <p:cNvSpPr>
            <a:spLocks noChangeShapeType="1"/>
          </p:cNvSpPr>
          <p:nvPr/>
        </p:nvSpPr>
        <p:spPr bwMode="auto">
          <a:xfrm flipV="1">
            <a:off x="1890590" y="2282285"/>
            <a:ext cx="1022350" cy="21320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29" name="Line 68"/>
          <p:cNvSpPr>
            <a:spLocks noChangeShapeType="1"/>
          </p:cNvSpPr>
          <p:nvPr/>
        </p:nvSpPr>
        <p:spPr bwMode="auto">
          <a:xfrm rot="21539066" flipH="1" flipV="1">
            <a:off x="2917703" y="2294985"/>
            <a:ext cx="1057275" cy="22034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0" name="Arc 69"/>
          <p:cNvSpPr>
            <a:spLocks/>
          </p:cNvSpPr>
          <p:nvPr/>
        </p:nvSpPr>
        <p:spPr bwMode="auto">
          <a:xfrm rot="10783390">
            <a:off x="2622428" y="2918873"/>
            <a:ext cx="293687" cy="138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31" name="Line 70"/>
          <p:cNvSpPr>
            <a:spLocks noChangeShapeType="1"/>
          </p:cNvSpPr>
          <p:nvPr/>
        </p:nvSpPr>
        <p:spPr bwMode="auto">
          <a:xfrm flipH="1">
            <a:off x="2871665" y="4504785"/>
            <a:ext cx="1117600" cy="7572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2" name="Line 71"/>
          <p:cNvSpPr>
            <a:spLocks noChangeShapeType="1"/>
          </p:cNvSpPr>
          <p:nvPr/>
        </p:nvSpPr>
        <p:spPr bwMode="auto">
          <a:xfrm>
            <a:off x="1863603" y="4493673"/>
            <a:ext cx="1057275" cy="7572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3" name="Arc 72"/>
          <p:cNvSpPr>
            <a:spLocks/>
          </p:cNvSpPr>
          <p:nvPr/>
        </p:nvSpPr>
        <p:spPr bwMode="auto">
          <a:xfrm rot="19572544" flipH="1">
            <a:off x="3354265" y="4471448"/>
            <a:ext cx="117475" cy="4127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34" name="Text Box 73"/>
          <p:cNvSpPr txBox="1">
            <a:spLocks noChangeArrowheads="1"/>
          </p:cNvSpPr>
          <p:nvPr/>
        </p:nvSpPr>
        <p:spPr bwMode="auto">
          <a:xfrm>
            <a:off x="2903415" y="3522123"/>
            <a:ext cx="4095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800" i="0">
                <a:latin typeface=".VnTime" pitchFamily="34" charset="0"/>
              </a:rPr>
              <a:t>O</a:t>
            </a:r>
          </a:p>
        </p:txBody>
      </p:sp>
      <p:sp>
        <p:nvSpPr>
          <p:cNvPr id="35" name="Oval 74"/>
          <p:cNvSpPr>
            <a:spLocks noChangeArrowheads="1"/>
          </p:cNvSpPr>
          <p:nvPr/>
        </p:nvSpPr>
        <p:spPr bwMode="auto">
          <a:xfrm>
            <a:off x="2889128" y="3745960"/>
            <a:ext cx="58737" cy="666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36" name="Line 75"/>
          <p:cNvSpPr>
            <a:spLocks noChangeShapeType="1"/>
          </p:cNvSpPr>
          <p:nvPr/>
        </p:nvSpPr>
        <p:spPr bwMode="auto">
          <a:xfrm>
            <a:off x="1873128" y="4487323"/>
            <a:ext cx="3230562" cy="23431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7" name="Line 76"/>
          <p:cNvSpPr>
            <a:spLocks noChangeShapeType="1"/>
          </p:cNvSpPr>
          <p:nvPr/>
        </p:nvSpPr>
        <p:spPr bwMode="auto">
          <a:xfrm flipH="1">
            <a:off x="830140" y="2336260"/>
            <a:ext cx="2055813" cy="4271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8" name="Line 77"/>
          <p:cNvSpPr>
            <a:spLocks noChangeShapeType="1"/>
          </p:cNvSpPr>
          <p:nvPr/>
        </p:nvSpPr>
        <p:spPr bwMode="auto">
          <a:xfrm flipH="1" flipV="1">
            <a:off x="857128" y="6608223"/>
            <a:ext cx="4229100"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39" name="Oval 78"/>
          <p:cNvSpPr>
            <a:spLocks noChangeArrowheads="1"/>
          </p:cNvSpPr>
          <p:nvPr/>
        </p:nvSpPr>
        <p:spPr bwMode="auto">
          <a:xfrm>
            <a:off x="2857378" y="6611398"/>
            <a:ext cx="128587"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3200"/>
          </a:p>
        </p:txBody>
      </p:sp>
      <p:sp>
        <p:nvSpPr>
          <p:cNvPr id="40" name="Text Box 79"/>
          <p:cNvSpPr txBox="1">
            <a:spLocks noChangeArrowheads="1"/>
          </p:cNvSpPr>
          <p:nvPr/>
        </p:nvSpPr>
        <p:spPr bwMode="auto">
          <a:xfrm>
            <a:off x="2852615" y="6735223"/>
            <a:ext cx="13327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4800" i="0" dirty="0">
                <a:latin typeface=".VnTime" pitchFamily="34" charset="0"/>
              </a:rPr>
              <a:t>O’</a:t>
            </a:r>
          </a:p>
        </p:txBody>
      </p:sp>
      <p:sp>
        <p:nvSpPr>
          <p:cNvPr id="41" name="Line 80"/>
          <p:cNvSpPr>
            <a:spLocks noChangeShapeType="1"/>
          </p:cNvSpPr>
          <p:nvPr/>
        </p:nvSpPr>
        <p:spPr bwMode="auto">
          <a:xfrm>
            <a:off x="1860428" y="4495260"/>
            <a:ext cx="1066800" cy="2209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42" name="Line 81"/>
          <p:cNvSpPr>
            <a:spLocks noChangeShapeType="1"/>
          </p:cNvSpPr>
          <p:nvPr/>
        </p:nvSpPr>
        <p:spPr bwMode="auto">
          <a:xfrm flipH="1">
            <a:off x="2944690" y="4495260"/>
            <a:ext cx="1066800" cy="2209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43" name="Text Box 83"/>
          <p:cNvSpPr txBox="1">
            <a:spLocks noChangeArrowheads="1"/>
          </p:cNvSpPr>
          <p:nvPr/>
        </p:nvSpPr>
        <p:spPr bwMode="auto">
          <a:xfrm>
            <a:off x="5005265" y="2308760"/>
            <a:ext cx="2895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dirty="0">
                <a:solidFill>
                  <a:srgbClr val="CC6600"/>
                </a:solidFill>
                <a:latin typeface=".VnTime" pitchFamily="34" charset="0"/>
              </a:rPr>
              <a:t>- </a:t>
            </a:r>
            <a:r>
              <a:rPr lang="en-US" altLang="vi-VN" sz="4400" dirty="0" err="1">
                <a:solidFill>
                  <a:srgbClr val="CC6600"/>
                </a:solidFill>
                <a:latin typeface=".VnTime" pitchFamily="34" charset="0"/>
              </a:rPr>
              <a:t>Cách</a:t>
            </a:r>
            <a:r>
              <a:rPr lang="en-US" altLang="vi-VN" sz="4400" dirty="0">
                <a:solidFill>
                  <a:srgbClr val="CC6600"/>
                </a:solidFill>
                <a:latin typeface=".VnTime" pitchFamily="34" charset="0"/>
              </a:rPr>
              <a:t> 1:</a:t>
            </a:r>
          </a:p>
        </p:txBody>
      </p:sp>
      <mc:AlternateContent xmlns:mc="http://schemas.openxmlformats.org/markup-compatibility/2006" xmlns:a14="http://schemas.microsoft.com/office/drawing/2010/main">
        <mc:Choice Requires="a14">
          <p:sp>
            <p:nvSpPr>
              <p:cNvPr id="45" name="Text Box 85"/>
              <p:cNvSpPr txBox="1">
                <a:spLocks noChangeArrowheads="1"/>
              </p:cNvSpPr>
              <p:nvPr/>
            </p:nvSpPr>
            <p:spPr bwMode="auto">
              <a:xfrm>
                <a:off x="7043049" y="2599836"/>
                <a:ext cx="8232717" cy="17307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vi-VN" sz="4400" dirty="0">
                    <a:latin typeface=".VnTime" pitchFamily="34" charset="0"/>
                  </a:rPr>
                  <a:t> </a:t>
                </a:r>
                <a:r>
                  <a:rPr lang="en-US" altLang="vi-VN" sz="4400" i="0" dirty="0">
                    <a:latin typeface=".VnTime" pitchFamily="34" charset="0"/>
                    <a:sym typeface="Symbol" pitchFamily="18" charset="2"/>
                  </a:rPr>
                  <a:t></a:t>
                </a:r>
                <a:r>
                  <a:rPr lang="en-US" altLang="vi-VN" sz="4400" dirty="0">
                    <a:latin typeface=".VnTime" pitchFamily="34" charset="0"/>
                    <a:sym typeface="Symbol" pitchFamily="18" charset="2"/>
                  </a:rPr>
                  <a:t>ABD </a:t>
                </a:r>
                <a14:m>
                  <m:oMath xmlns:m="http://schemas.openxmlformats.org/officeDocument/2006/math">
                    <m:r>
                      <a:rPr lang="en-US" altLang="vi-VN" sz="5400" i="1" smtClean="0">
                        <a:latin typeface="Cambria Math"/>
                        <a:ea typeface="Cambria Math"/>
                        <a:sym typeface="Symbol" pitchFamily="18" charset="2"/>
                      </a:rPr>
                      <m:t>∽</m:t>
                    </m:r>
                  </m:oMath>
                </a14:m>
                <a:r>
                  <a:rPr lang="en-US" altLang="vi-VN" sz="4400" dirty="0">
                    <a:latin typeface=".VnTime" pitchFamily="34" charset="0"/>
                    <a:sym typeface="Symbol" pitchFamily="18" charset="2"/>
                  </a:rPr>
                  <a:t> </a:t>
                </a:r>
                <a:r>
                  <a:rPr lang="en-US" altLang="vi-VN" sz="4400" i="0" dirty="0">
                    <a:latin typeface=".VnTime" pitchFamily="34" charset="0"/>
                    <a:sym typeface="Symbol" pitchFamily="18" charset="2"/>
                  </a:rPr>
                  <a:t></a:t>
                </a:r>
                <a:r>
                  <a:rPr lang="en-US" altLang="vi-VN" sz="4400" dirty="0">
                    <a:latin typeface=".VnTime" pitchFamily="34" charset="0"/>
                    <a:sym typeface="Symbol" pitchFamily="18" charset="2"/>
                  </a:rPr>
                  <a:t>NBM (</a:t>
                </a:r>
                <a:r>
                  <a:rPr lang="en-US" altLang="vi-VN" sz="4400" dirty="0" err="1">
                    <a:latin typeface=".VnTime" pitchFamily="34" charset="0"/>
                    <a:sym typeface="Symbol" pitchFamily="18" charset="2"/>
                  </a:rPr>
                  <a:t>g.g</a:t>
                </a:r>
                <a:r>
                  <a:rPr lang="en-US" altLang="vi-VN" sz="4400" dirty="0">
                    <a:latin typeface=".VnTime" pitchFamily="34" charset="0"/>
                    <a:sym typeface="Symbol" pitchFamily="18" charset="2"/>
                  </a:rPr>
                  <a:t>)</a:t>
                </a:r>
                <a14:m>
                  <m:oMath xmlns:m="http://schemas.openxmlformats.org/officeDocument/2006/math">
                    <m:r>
                      <a:rPr lang="en-US" altLang="vi-VN" sz="4400" b="0" i="1" smtClean="0">
                        <a:latin typeface="Cambria Math"/>
                        <a:sym typeface="Symbol" pitchFamily="18" charset="2"/>
                      </a:rPr>
                      <m:t>⇒ </m:t>
                    </m:r>
                    <m:f>
                      <m:fPr>
                        <m:ctrlPr>
                          <a:rPr lang="en-US" altLang="vi-VN" sz="4400" b="0" i="1" smtClean="0">
                            <a:latin typeface="Cambria Math" panose="02040503050406030204" pitchFamily="18" charset="0"/>
                            <a:sym typeface="Symbol" pitchFamily="18" charset="2"/>
                          </a:rPr>
                        </m:ctrlPr>
                      </m:fPr>
                      <m:num>
                        <m:r>
                          <a:rPr lang="en-US" altLang="vi-VN" sz="4400" b="0" i="1" smtClean="0">
                            <a:latin typeface="Cambria Math"/>
                            <a:sym typeface="Symbol" pitchFamily="18" charset="2"/>
                          </a:rPr>
                          <m:t>𝐴𝐵</m:t>
                        </m:r>
                      </m:num>
                      <m:den>
                        <m:r>
                          <a:rPr lang="en-US" altLang="vi-VN" sz="4400" b="0" i="1" smtClean="0">
                            <a:latin typeface="Cambria Math"/>
                            <a:sym typeface="Symbol" pitchFamily="18" charset="2"/>
                          </a:rPr>
                          <m:t>𝐵𝑁</m:t>
                        </m:r>
                      </m:den>
                    </m:f>
                  </m:oMath>
                </a14:m>
                <a:r>
                  <a:rPr lang="en-US" altLang="vi-VN" sz="4400" dirty="0">
                    <a:latin typeface=".VnTime" pitchFamily="34" charset="0"/>
                  </a:rPr>
                  <a:t> = </a:t>
                </a:r>
                <a14:m>
                  <m:oMath xmlns:m="http://schemas.openxmlformats.org/officeDocument/2006/math">
                    <m:f>
                      <m:fPr>
                        <m:ctrlPr>
                          <a:rPr lang="en-US" altLang="vi-VN" sz="4400" i="1">
                            <a:latin typeface="Cambria Math" panose="02040503050406030204" pitchFamily="18" charset="0"/>
                            <a:sym typeface="Symbol" pitchFamily="18" charset="2"/>
                          </a:rPr>
                        </m:ctrlPr>
                      </m:fPr>
                      <m:num>
                        <m:r>
                          <a:rPr lang="en-US" altLang="vi-VN" sz="4400" i="1">
                            <a:latin typeface="Cambria Math"/>
                            <a:sym typeface="Symbol" pitchFamily="18" charset="2"/>
                          </a:rPr>
                          <m:t>𝐵</m:t>
                        </m:r>
                        <m:r>
                          <a:rPr lang="en-US" altLang="vi-VN" sz="4400" b="0" i="1" smtClean="0">
                            <a:latin typeface="Cambria Math"/>
                            <a:sym typeface="Symbol" pitchFamily="18" charset="2"/>
                          </a:rPr>
                          <m:t>𝐷</m:t>
                        </m:r>
                      </m:num>
                      <m:den>
                        <m:r>
                          <a:rPr lang="en-US" altLang="vi-VN" sz="4400" i="1">
                            <a:latin typeface="Cambria Math"/>
                            <a:sym typeface="Symbol" pitchFamily="18" charset="2"/>
                          </a:rPr>
                          <m:t>𝐵</m:t>
                        </m:r>
                        <m:r>
                          <a:rPr lang="en-US" altLang="vi-VN" sz="4400" b="0" i="1" smtClean="0">
                            <a:latin typeface="Cambria Math"/>
                            <a:sym typeface="Symbol" pitchFamily="18" charset="2"/>
                          </a:rPr>
                          <m:t>𝑀</m:t>
                        </m:r>
                      </m:den>
                    </m:f>
                  </m:oMath>
                </a14:m>
                <a:r>
                  <a:rPr lang="en-US" altLang="vi-VN" sz="4400" dirty="0">
                    <a:latin typeface=".VnTime" pitchFamily="34" charset="0"/>
                  </a:rPr>
                  <a:t>  </a:t>
                </a:r>
                <a:r>
                  <a:rPr lang="en-US" altLang="vi-VN" sz="4400" dirty="0" err="1">
                    <a:latin typeface="Times New Roman" panose="02020603050405020304" pitchFamily="18" charset="0"/>
                    <a:cs typeface="Times New Roman" panose="02020603050405020304" pitchFamily="18" charset="0"/>
                  </a:rPr>
                  <a:t>mà</a:t>
                </a:r>
                <a:r>
                  <a:rPr lang="en-US" altLang="vi-VN" sz="4400" dirty="0">
                    <a:latin typeface="Times New Roman" panose="02020603050405020304" pitchFamily="18" charset="0"/>
                    <a:cs typeface="Times New Roman" panose="02020603050405020304" pitchFamily="18" charset="0"/>
                  </a:rPr>
                  <a:t> CD=BD =&gt; </a:t>
                </a:r>
                <a:r>
                  <a:rPr lang="en-US" altLang="vi-VN" sz="4400" dirty="0" err="1">
                    <a:latin typeface="Times New Roman" panose="02020603050405020304" pitchFamily="18" charset="0"/>
                    <a:cs typeface="Times New Roman" panose="02020603050405020304" pitchFamily="18" charset="0"/>
                  </a:rPr>
                  <a:t>đpcm</a:t>
                </a:r>
                <a:endParaRPr lang="en-US" altLang="vi-VN" sz="4400" dirty="0">
                  <a:latin typeface=".VnTime" pitchFamily="34" charset="0"/>
                </a:endParaRPr>
              </a:p>
            </p:txBody>
          </p:sp>
        </mc:Choice>
        <mc:Fallback xmlns="">
          <p:sp>
            <p:nvSpPr>
              <p:cNvPr id="45" name="Text Box 85"/>
              <p:cNvSpPr txBox="1">
                <a:spLocks noRot="1" noChangeAspect="1" noMove="1" noResize="1" noEditPoints="1" noAdjustHandles="1" noChangeArrowheads="1" noChangeShapeType="1" noTextEdit="1"/>
              </p:cNvSpPr>
              <p:nvPr/>
            </p:nvSpPr>
            <p:spPr bwMode="auto">
              <a:xfrm>
                <a:off x="7043049" y="2599836"/>
                <a:ext cx="8232717" cy="1730795"/>
              </a:xfrm>
              <a:prstGeom prst="rect">
                <a:avLst/>
              </a:prstGeom>
              <a:blipFill rotWithShape="1">
                <a:blip r:embed="rId8"/>
                <a:stretch>
                  <a:fillRect l="-2961" b="-16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48" name="Line 90"/>
          <p:cNvSpPr>
            <a:spLocks noChangeShapeType="1"/>
          </p:cNvSpPr>
          <p:nvPr/>
        </p:nvSpPr>
        <p:spPr bwMode="auto">
          <a:xfrm>
            <a:off x="14241429" y="-1375449"/>
            <a:ext cx="87731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58" name="Text Box 101"/>
          <p:cNvSpPr txBox="1">
            <a:spLocks noChangeArrowheads="1"/>
          </p:cNvSpPr>
          <p:nvPr/>
        </p:nvSpPr>
        <p:spPr bwMode="auto">
          <a:xfrm>
            <a:off x="5116448" y="4404469"/>
            <a:ext cx="2895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dirty="0">
                <a:solidFill>
                  <a:srgbClr val="CC6600"/>
                </a:solidFill>
                <a:latin typeface=".VnTime" pitchFamily="34" charset="0"/>
              </a:rPr>
              <a:t>- </a:t>
            </a:r>
            <a:r>
              <a:rPr lang="en-US" altLang="vi-VN" sz="4400" dirty="0" err="1">
                <a:solidFill>
                  <a:srgbClr val="CC6600"/>
                </a:solidFill>
                <a:latin typeface=".VnTime" pitchFamily="34" charset="0"/>
              </a:rPr>
              <a:t>Cách</a:t>
            </a:r>
            <a:r>
              <a:rPr lang="en-US" altLang="vi-VN" sz="4400" dirty="0">
                <a:solidFill>
                  <a:srgbClr val="CC6600"/>
                </a:solidFill>
                <a:latin typeface=".VnTime" pitchFamily="34" charset="0"/>
              </a:rPr>
              <a:t> 2:</a:t>
            </a:r>
          </a:p>
        </p:txBody>
      </p:sp>
      <p:sp>
        <p:nvSpPr>
          <p:cNvPr id="85" name="Line 129"/>
          <p:cNvSpPr>
            <a:spLocks noChangeShapeType="1"/>
          </p:cNvSpPr>
          <p:nvPr/>
        </p:nvSpPr>
        <p:spPr bwMode="auto">
          <a:xfrm rot="21531489" flipH="1">
            <a:off x="752353" y="2315623"/>
            <a:ext cx="2195512" cy="431958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86" name="Line 130"/>
          <p:cNvSpPr>
            <a:spLocks noChangeShapeType="1"/>
          </p:cNvSpPr>
          <p:nvPr/>
        </p:nvSpPr>
        <p:spPr bwMode="auto">
          <a:xfrm>
            <a:off x="1835028" y="4460335"/>
            <a:ext cx="3313112" cy="23764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87" name="Line 131"/>
          <p:cNvSpPr>
            <a:spLocks noChangeShapeType="1"/>
          </p:cNvSpPr>
          <p:nvPr/>
        </p:nvSpPr>
        <p:spPr bwMode="auto">
          <a:xfrm flipH="1">
            <a:off x="2933578" y="4565110"/>
            <a:ext cx="1008062" cy="6477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p:sp>
        <p:nvSpPr>
          <p:cNvPr id="88" name="Line 132"/>
          <p:cNvSpPr>
            <a:spLocks noChangeShapeType="1"/>
          </p:cNvSpPr>
          <p:nvPr/>
        </p:nvSpPr>
        <p:spPr bwMode="auto">
          <a:xfrm rot="182444">
            <a:off x="1857253" y="4503198"/>
            <a:ext cx="1008062" cy="6477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200"/>
          </a:p>
        </p:txBody>
      </p:sp>
      <mc:AlternateContent xmlns:mc="http://schemas.openxmlformats.org/markup-compatibility/2006" xmlns:a14="http://schemas.microsoft.com/office/drawing/2010/main">
        <mc:Choice Requires="a14">
          <p:sp>
            <p:nvSpPr>
              <p:cNvPr id="166" name="Text Box 85"/>
              <p:cNvSpPr txBox="1">
                <a:spLocks noChangeArrowheads="1"/>
              </p:cNvSpPr>
              <p:nvPr/>
            </p:nvSpPr>
            <p:spPr bwMode="auto">
              <a:xfrm>
                <a:off x="6702483" y="5249812"/>
                <a:ext cx="8232717" cy="24082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US" altLang="vi-VN" sz="4400" dirty="0">
                    <a:latin typeface=".VnTime" pitchFamily="34" charset="0"/>
                  </a:rPr>
                  <a:t>BM=CN </a:t>
                </a:r>
              </a:p>
              <a:p>
                <a:r>
                  <a:rPr lang="en-US" altLang="vi-VN" sz="4400" i="0" dirty="0">
                    <a:latin typeface=".VnTime" pitchFamily="34" charset="0"/>
                    <a:sym typeface="Symbol" pitchFamily="18" charset="2"/>
                  </a:rPr>
                  <a:t></a:t>
                </a:r>
                <a:r>
                  <a:rPr lang="en-US" altLang="vi-VN" sz="4400" dirty="0">
                    <a:latin typeface=".VnTime" pitchFamily="34" charset="0"/>
                    <a:sym typeface="Symbol" pitchFamily="18" charset="2"/>
                  </a:rPr>
                  <a:t>CND </a:t>
                </a:r>
                <a14:m>
                  <m:oMath xmlns:m="http://schemas.openxmlformats.org/officeDocument/2006/math">
                    <m:r>
                      <a:rPr lang="en-US" altLang="vi-VN" sz="5400" i="1" smtClean="0">
                        <a:latin typeface="Cambria Math"/>
                        <a:ea typeface="Cambria Math"/>
                        <a:sym typeface="Symbol" pitchFamily="18" charset="2"/>
                      </a:rPr>
                      <m:t>∽</m:t>
                    </m:r>
                  </m:oMath>
                </a14:m>
                <a:r>
                  <a:rPr lang="en-US" altLang="vi-VN" sz="4400" dirty="0">
                    <a:latin typeface=".VnTime" pitchFamily="34" charset="0"/>
                    <a:sym typeface="Symbol" pitchFamily="18" charset="2"/>
                  </a:rPr>
                  <a:t> </a:t>
                </a:r>
                <a:r>
                  <a:rPr lang="en-US" altLang="vi-VN" sz="4400" i="0" dirty="0">
                    <a:latin typeface=".VnTime" pitchFamily="34" charset="0"/>
                    <a:sym typeface="Symbol" pitchFamily="18" charset="2"/>
                  </a:rPr>
                  <a:t></a:t>
                </a:r>
                <a:r>
                  <a:rPr lang="en-US" altLang="vi-VN" sz="4400" dirty="0">
                    <a:latin typeface=".VnTime" pitchFamily="34" charset="0"/>
                    <a:sym typeface="Symbol" pitchFamily="18" charset="2"/>
                  </a:rPr>
                  <a:t> BNA (</a:t>
                </a:r>
                <a:r>
                  <a:rPr lang="en-US" altLang="vi-VN" sz="4400" dirty="0" err="1">
                    <a:latin typeface=".VnTime" pitchFamily="34" charset="0"/>
                    <a:sym typeface="Symbol" pitchFamily="18" charset="2"/>
                  </a:rPr>
                  <a:t>g.g</a:t>
                </a:r>
                <a:r>
                  <a:rPr lang="en-US" altLang="vi-VN" sz="4400" dirty="0">
                    <a:latin typeface=".VnTime" pitchFamily="34" charset="0"/>
                    <a:sym typeface="Symbol" pitchFamily="18" charset="2"/>
                  </a:rPr>
                  <a:t>)</a:t>
                </a:r>
                <a14:m>
                  <m:oMath xmlns:m="http://schemas.openxmlformats.org/officeDocument/2006/math">
                    <m:r>
                      <a:rPr lang="en-US" altLang="vi-VN" sz="4400" b="0" i="1" smtClean="0">
                        <a:latin typeface="Cambria Math"/>
                        <a:sym typeface="Symbol" pitchFamily="18" charset="2"/>
                      </a:rPr>
                      <m:t>⇒ </m:t>
                    </m:r>
                    <m:f>
                      <m:fPr>
                        <m:ctrlPr>
                          <a:rPr lang="en-US" altLang="vi-VN" sz="4400" b="0" i="1" smtClean="0">
                            <a:latin typeface="Cambria Math" panose="02040503050406030204" pitchFamily="18" charset="0"/>
                            <a:sym typeface="Symbol" pitchFamily="18" charset="2"/>
                          </a:rPr>
                        </m:ctrlPr>
                      </m:fPr>
                      <m:num>
                        <m:r>
                          <a:rPr lang="en-US" altLang="vi-VN" sz="4400" b="0" i="1" smtClean="0">
                            <a:latin typeface="Cambria Math"/>
                            <a:sym typeface="Symbol" pitchFamily="18" charset="2"/>
                          </a:rPr>
                          <m:t>𝐶𝐷</m:t>
                        </m:r>
                      </m:num>
                      <m:den>
                        <m:r>
                          <a:rPr lang="en-US" altLang="vi-VN" sz="4400" b="0" i="1" smtClean="0">
                            <a:latin typeface="Cambria Math"/>
                            <a:sym typeface="Symbol" pitchFamily="18" charset="2"/>
                          </a:rPr>
                          <m:t>𝐴𝐵</m:t>
                        </m:r>
                      </m:den>
                    </m:f>
                  </m:oMath>
                </a14:m>
                <a:r>
                  <a:rPr lang="en-US" altLang="vi-VN" sz="4400" dirty="0">
                    <a:latin typeface=".VnTime" pitchFamily="34" charset="0"/>
                  </a:rPr>
                  <a:t> = </a:t>
                </a:r>
                <a14:m>
                  <m:oMath xmlns:m="http://schemas.openxmlformats.org/officeDocument/2006/math">
                    <m:f>
                      <m:fPr>
                        <m:ctrlPr>
                          <a:rPr lang="en-US" altLang="vi-VN" sz="4400" i="1">
                            <a:latin typeface="Cambria Math" panose="02040503050406030204" pitchFamily="18" charset="0"/>
                            <a:sym typeface="Symbol" pitchFamily="18" charset="2"/>
                          </a:rPr>
                        </m:ctrlPr>
                      </m:fPr>
                      <m:num>
                        <m:r>
                          <a:rPr lang="en-US" altLang="vi-VN" sz="4400" i="1" smtClean="0">
                            <a:latin typeface="Cambria Math"/>
                            <a:sym typeface="Symbol" pitchFamily="18" charset="2"/>
                          </a:rPr>
                          <m:t>𝐶</m:t>
                        </m:r>
                        <m:r>
                          <a:rPr lang="en-US" altLang="vi-VN" sz="4400" b="0" i="1" smtClean="0">
                            <a:latin typeface="Cambria Math"/>
                            <a:sym typeface="Symbol" pitchFamily="18" charset="2"/>
                          </a:rPr>
                          <m:t>𝑁</m:t>
                        </m:r>
                      </m:num>
                      <m:den>
                        <m:r>
                          <a:rPr lang="en-US" altLang="vi-VN" sz="4400" i="1">
                            <a:latin typeface="Cambria Math"/>
                            <a:sym typeface="Symbol" pitchFamily="18" charset="2"/>
                          </a:rPr>
                          <m:t>𝐵</m:t>
                        </m:r>
                        <m:r>
                          <a:rPr lang="en-US" altLang="vi-VN" sz="4400" b="0" i="1" smtClean="0">
                            <a:latin typeface="Cambria Math"/>
                            <a:sym typeface="Symbol" pitchFamily="18" charset="2"/>
                          </a:rPr>
                          <m:t>𝑁</m:t>
                        </m:r>
                      </m:den>
                    </m:f>
                  </m:oMath>
                </a14:m>
                <a:r>
                  <a:rPr lang="en-US" altLang="vi-VN" sz="4400" dirty="0">
                    <a:latin typeface=".VnTime" pitchFamily="34" charset="0"/>
                  </a:rPr>
                  <a:t> </a:t>
                </a:r>
                <a:r>
                  <a:rPr lang="en-US" altLang="vi-VN" sz="4400" dirty="0">
                    <a:latin typeface="Times New Roman" panose="02020603050405020304" pitchFamily="18" charset="0"/>
                    <a:cs typeface="Times New Roman" panose="02020603050405020304" pitchFamily="18" charset="0"/>
                  </a:rPr>
                  <a:t> =&gt; </a:t>
                </a:r>
                <a:r>
                  <a:rPr lang="en-US" altLang="vi-VN" sz="4400" dirty="0" err="1">
                    <a:latin typeface="Times New Roman" panose="02020603050405020304" pitchFamily="18" charset="0"/>
                    <a:cs typeface="Times New Roman" panose="02020603050405020304" pitchFamily="18" charset="0"/>
                  </a:rPr>
                  <a:t>đpcm</a:t>
                </a:r>
                <a:endParaRPr lang="en-US" altLang="vi-VN" sz="4400" dirty="0">
                  <a:latin typeface=".VnTime" pitchFamily="34" charset="0"/>
                </a:endParaRPr>
              </a:p>
            </p:txBody>
          </p:sp>
        </mc:Choice>
        <mc:Fallback xmlns="">
          <p:sp>
            <p:nvSpPr>
              <p:cNvPr id="166" name="Text Box 85"/>
              <p:cNvSpPr txBox="1">
                <a:spLocks noRot="1" noChangeAspect="1" noMove="1" noResize="1" noEditPoints="1" noAdjustHandles="1" noChangeArrowheads="1" noChangeShapeType="1" noTextEdit="1"/>
              </p:cNvSpPr>
              <p:nvPr/>
            </p:nvSpPr>
            <p:spPr bwMode="auto">
              <a:xfrm>
                <a:off x="6702483" y="5249812"/>
                <a:ext cx="8232717" cy="2408288"/>
              </a:xfrm>
              <a:prstGeom prst="rect">
                <a:avLst/>
              </a:prstGeom>
              <a:blipFill>
                <a:blip r:embed="rId9"/>
                <a:stretch>
                  <a:fillRect l="-2961" t="-5063" b="-113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9" name="Rectangle: Diagonal Corners Rounded 48">
            <a:extLst>
              <a:ext uri="{FF2B5EF4-FFF2-40B4-BE49-F238E27FC236}">
                <a16:creationId xmlns:a16="http://schemas.microsoft.com/office/drawing/2014/main" id="{73EB1ABE-ECF8-4C61-9098-584110291AA8}"/>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46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855536"/>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590800" y="3314700"/>
            <a:ext cx="13563600" cy="30480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KẾ HOẠCH DẠY HỌC</a:t>
            </a:r>
          </a:p>
        </p:txBody>
      </p:sp>
    </p:spTree>
    <p:extLst>
      <p:ext uri="{BB962C8B-B14F-4D97-AF65-F5344CB8AC3E}">
        <p14:creationId xmlns:p14="http://schemas.microsoft.com/office/powerpoint/2010/main" val="230520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018" y="882473"/>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a:ln w="28575">
              <a:solidFill>
                <a:schemeClr val="tx1"/>
              </a:solidFill>
            </a:ln>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Line 98"/>
          <p:cNvSpPr>
            <a:spLocks noChangeShapeType="1"/>
          </p:cNvSpPr>
          <p:nvPr/>
        </p:nvSpPr>
        <p:spPr bwMode="auto">
          <a:xfrm>
            <a:off x="2544050" y="5070220"/>
            <a:ext cx="0" cy="1524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13" name="Line 99"/>
          <p:cNvSpPr>
            <a:spLocks noChangeShapeType="1"/>
          </p:cNvSpPr>
          <p:nvPr/>
        </p:nvSpPr>
        <p:spPr bwMode="auto">
          <a:xfrm flipH="1">
            <a:off x="442200" y="4392358"/>
            <a:ext cx="3157538" cy="21050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14" name="Line 100"/>
          <p:cNvSpPr>
            <a:spLocks noChangeShapeType="1"/>
          </p:cNvSpPr>
          <p:nvPr/>
        </p:nvSpPr>
        <p:spPr bwMode="auto">
          <a:xfrm rot="79564">
            <a:off x="2464675" y="2184145"/>
            <a:ext cx="2305050" cy="4478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15" name="Text Box 101"/>
          <p:cNvSpPr txBox="1">
            <a:spLocks noChangeArrowheads="1"/>
          </p:cNvSpPr>
          <p:nvPr/>
        </p:nvSpPr>
        <p:spPr bwMode="auto">
          <a:xfrm>
            <a:off x="4753850" y="6603745"/>
            <a:ext cx="4699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6000" i="0">
                <a:latin typeface=".VnTime" pitchFamily="34" charset="0"/>
              </a:rPr>
              <a:t>N</a:t>
            </a:r>
          </a:p>
        </p:txBody>
      </p:sp>
      <p:sp>
        <p:nvSpPr>
          <p:cNvPr id="16" name="Text Box 102"/>
          <p:cNvSpPr txBox="1">
            <a:spLocks noChangeArrowheads="1"/>
          </p:cNvSpPr>
          <p:nvPr/>
        </p:nvSpPr>
        <p:spPr bwMode="auto">
          <a:xfrm>
            <a:off x="346950" y="6560883"/>
            <a:ext cx="4699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6000" i="0" dirty="0">
                <a:latin typeface=".VnTime" pitchFamily="34" charset="0"/>
              </a:rPr>
              <a:t>M</a:t>
            </a:r>
          </a:p>
        </p:txBody>
      </p:sp>
      <p:sp>
        <p:nvSpPr>
          <p:cNvPr id="17" name="Line 103"/>
          <p:cNvSpPr>
            <a:spLocks noChangeShapeType="1"/>
          </p:cNvSpPr>
          <p:nvPr/>
        </p:nvSpPr>
        <p:spPr bwMode="auto">
          <a:xfrm>
            <a:off x="2528175" y="2171445"/>
            <a:ext cx="1588" cy="3000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18" name="Arc 104"/>
          <p:cNvSpPr>
            <a:spLocks/>
          </p:cNvSpPr>
          <p:nvPr/>
        </p:nvSpPr>
        <p:spPr bwMode="auto">
          <a:xfrm rot="20064287">
            <a:off x="2215438" y="2047620"/>
            <a:ext cx="517525" cy="673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19" name="Arc 105"/>
          <p:cNvSpPr>
            <a:spLocks/>
          </p:cNvSpPr>
          <p:nvPr/>
        </p:nvSpPr>
        <p:spPr bwMode="auto">
          <a:xfrm rot="17145853">
            <a:off x="2292432" y="2092864"/>
            <a:ext cx="584200" cy="554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20" name="Text Box 107"/>
          <p:cNvSpPr txBox="1">
            <a:spLocks noChangeArrowheads="1"/>
          </p:cNvSpPr>
          <p:nvPr/>
        </p:nvSpPr>
        <p:spPr bwMode="auto">
          <a:xfrm>
            <a:off x="700963" y="3820232"/>
            <a:ext cx="4127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6000" i="0" dirty="0">
                <a:latin typeface=".VnTime" pitchFamily="34" charset="0"/>
              </a:rPr>
              <a:t>B</a:t>
            </a:r>
          </a:p>
        </p:txBody>
      </p:sp>
      <p:sp>
        <p:nvSpPr>
          <p:cNvPr id="21" name="Text Box 108"/>
          <p:cNvSpPr txBox="1">
            <a:spLocks noChangeArrowheads="1"/>
          </p:cNvSpPr>
          <p:nvPr/>
        </p:nvSpPr>
        <p:spPr bwMode="auto">
          <a:xfrm>
            <a:off x="3591800" y="4063745"/>
            <a:ext cx="41116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6000" i="0">
                <a:latin typeface=".VnTime" pitchFamily="34" charset="0"/>
              </a:rPr>
              <a:t>C</a:t>
            </a:r>
          </a:p>
        </p:txBody>
      </p:sp>
      <p:sp>
        <p:nvSpPr>
          <p:cNvPr id="22" name="Text Box 109"/>
          <p:cNvSpPr txBox="1">
            <a:spLocks noChangeArrowheads="1"/>
          </p:cNvSpPr>
          <p:nvPr/>
        </p:nvSpPr>
        <p:spPr bwMode="auto">
          <a:xfrm>
            <a:off x="2467850" y="5187695"/>
            <a:ext cx="4111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400" i="0" dirty="0">
                <a:latin typeface=".VnTime" pitchFamily="34" charset="0"/>
              </a:rPr>
              <a:t>D</a:t>
            </a:r>
          </a:p>
        </p:txBody>
      </p:sp>
      <p:sp>
        <p:nvSpPr>
          <p:cNvPr id="23" name="Rectangle 110"/>
          <p:cNvSpPr>
            <a:spLocks noChangeArrowheads="1"/>
          </p:cNvSpPr>
          <p:nvPr/>
        </p:nvSpPr>
        <p:spPr bwMode="auto">
          <a:xfrm rot="1382366">
            <a:off x="1502650" y="4259008"/>
            <a:ext cx="117475" cy="1381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4000">
              <a:solidFill>
                <a:srgbClr val="000000"/>
              </a:solidFill>
              <a:latin typeface=".VnTime" pitchFamily="34" charset="0"/>
            </a:endParaRPr>
          </a:p>
        </p:txBody>
      </p:sp>
      <p:sp>
        <p:nvSpPr>
          <p:cNvPr id="24" name="Rectangle 111"/>
          <p:cNvSpPr>
            <a:spLocks noChangeArrowheads="1"/>
          </p:cNvSpPr>
          <p:nvPr/>
        </p:nvSpPr>
        <p:spPr bwMode="auto">
          <a:xfrm rot="20217634" flipH="1">
            <a:off x="3455275" y="4276470"/>
            <a:ext cx="117475" cy="136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4000">
              <a:solidFill>
                <a:srgbClr val="000000"/>
              </a:solidFill>
              <a:latin typeface=".VnTime" pitchFamily="34" charset="0"/>
            </a:endParaRPr>
          </a:p>
        </p:txBody>
      </p:sp>
      <p:sp>
        <p:nvSpPr>
          <p:cNvPr id="25" name="Line 112"/>
          <p:cNvSpPr>
            <a:spLocks noChangeShapeType="1"/>
          </p:cNvSpPr>
          <p:nvPr/>
        </p:nvSpPr>
        <p:spPr bwMode="auto">
          <a:xfrm>
            <a:off x="1485188" y="4376483"/>
            <a:ext cx="2114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26" name="Line 113"/>
          <p:cNvSpPr>
            <a:spLocks noChangeShapeType="1"/>
          </p:cNvSpPr>
          <p:nvPr/>
        </p:nvSpPr>
        <p:spPr bwMode="auto">
          <a:xfrm flipV="1">
            <a:off x="1502650" y="2171445"/>
            <a:ext cx="1022350" cy="21320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27" name="Line 114"/>
          <p:cNvSpPr>
            <a:spLocks noChangeShapeType="1"/>
          </p:cNvSpPr>
          <p:nvPr/>
        </p:nvSpPr>
        <p:spPr bwMode="auto">
          <a:xfrm rot="21539066" flipH="1" flipV="1">
            <a:off x="2529763" y="2184145"/>
            <a:ext cx="1057275" cy="22034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28" name="Arc 115"/>
          <p:cNvSpPr>
            <a:spLocks/>
          </p:cNvSpPr>
          <p:nvPr/>
        </p:nvSpPr>
        <p:spPr bwMode="auto">
          <a:xfrm rot="10783390">
            <a:off x="2234488" y="2808033"/>
            <a:ext cx="293687" cy="138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29" name="Line 116"/>
          <p:cNvSpPr>
            <a:spLocks noChangeShapeType="1"/>
          </p:cNvSpPr>
          <p:nvPr/>
        </p:nvSpPr>
        <p:spPr bwMode="auto">
          <a:xfrm flipH="1">
            <a:off x="2501188" y="4376483"/>
            <a:ext cx="1117600" cy="7572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30" name="Line 117"/>
          <p:cNvSpPr>
            <a:spLocks noChangeShapeType="1"/>
          </p:cNvSpPr>
          <p:nvPr/>
        </p:nvSpPr>
        <p:spPr bwMode="auto">
          <a:xfrm>
            <a:off x="1475663" y="4382833"/>
            <a:ext cx="1057275" cy="7572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31" name="Arc 118"/>
          <p:cNvSpPr>
            <a:spLocks/>
          </p:cNvSpPr>
          <p:nvPr/>
        </p:nvSpPr>
        <p:spPr bwMode="auto">
          <a:xfrm rot="19572544" flipH="1">
            <a:off x="2966325" y="4360608"/>
            <a:ext cx="117475" cy="4127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32" name="Text Box 119"/>
          <p:cNvSpPr txBox="1">
            <a:spLocks noChangeArrowheads="1"/>
          </p:cNvSpPr>
          <p:nvPr/>
        </p:nvSpPr>
        <p:spPr bwMode="auto">
          <a:xfrm>
            <a:off x="2515475" y="3411283"/>
            <a:ext cx="4095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6000" i="0">
                <a:latin typeface=".VnTime" pitchFamily="34" charset="0"/>
              </a:rPr>
              <a:t>O</a:t>
            </a:r>
          </a:p>
        </p:txBody>
      </p:sp>
      <p:sp>
        <p:nvSpPr>
          <p:cNvPr id="33" name="Oval 120"/>
          <p:cNvSpPr>
            <a:spLocks noChangeArrowheads="1"/>
          </p:cNvSpPr>
          <p:nvPr/>
        </p:nvSpPr>
        <p:spPr bwMode="auto">
          <a:xfrm>
            <a:off x="2501188" y="3635120"/>
            <a:ext cx="58737" cy="666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34" name="Line 121"/>
          <p:cNvSpPr>
            <a:spLocks noChangeShapeType="1"/>
          </p:cNvSpPr>
          <p:nvPr/>
        </p:nvSpPr>
        <p:spPr bwMode="auto">
          <a:xfrm>
            <a:off x="1485188" y="4376483"/>
            <a:ext cx="3230562" cy="23431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35" name="Line 122"/>
          <p:cNvSpPr>
            <a:spLocks noChangeShapeType="1"/>
          </p:cNvSpPr>
          <p:nvPr/>
        </p:nvSpPr>
        <p:spPr bwMode="auto">
          <a:xfrm flipH="1">
            <a:off x="442200" y="2225420"/>
            <a:ext cx="2055813" cy="4271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36" name="Line 123"/>
          <p:cNvSpPr>
            <a:spLocks noChangeShapeType="1"/>
          </p:cNvSpPr>
          <p:nvPr/>
        </p:nvSpPr>
        <p:spPr bwMode="auto">
          <a:xfrm flipH="1" flipV="1">
            <a:off x="469188" y="6497383"/>
            <a:ext cx="4229100"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37" name="Oval 124"/>
          <p:cNvSpPr>
            <a:spLocks noChangeArrowheads="1"/>
          </p:cNvSpPr>
          <p:nvPr/>
        </p:nvSpPr>
        <p:spPr bwMode="auto">
          <a:xfrm>
            <a:off x="2469438" y="6500558"/>
            <a:ext cx="128587"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4000"/>
          </a:p>
        </p:txBody>
      </p:sp>
      <p:sp>
        <p:nvSpPr>
          <p:cNvPr id="38" name="Text Box 125"/>
          <p:cNvSpPr txBox="1">
            <a:spLocks noChangeArrowheads="1"/>
          </p:cNvSpPr>
          <p:nvPr/>
        </p:nvSpPr>
        <p:spPr bwMode="auto">
          <a:xfrm>
            <a:off x="2464674" y="6624383"/>
            <a:ext cx="15224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6000" i="0" dirty="0">
                <a:latin typeface=".VnTime" pitchFamily="34" charset="0"/>
              </a:rPr>
              <a:t>O’</a:t>
            </a:r>
          </a:p>
        </p:txBody>
      </p:sp>
      <p:sp>
        <p:nvSpPr>
          <p:cNvPr id="39" name="Line 126"/>
          <p:cNvSpPr>
            <a:spLocks noChangeShapeType="1"/>
          </p:cNvSpPr>
          <p:nvPr/>
        </p:nvSpPr>
        <p:spPr bwMode="auto">
          <a:xfrm>
            <a:off x="1472488" y="4384420"/>
            <a:ext cx="1066800" cy="2209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sp>
        <p:nvSpPr>
          <p:cNvPr id="40" name="Line 127"/>
          <p:cNvSpPr>
            <a:spLocks noChangeShapeType="1"/>
          </p:cNvSpPr>
          <p:nvPr/>
        </p:nvSpPr>
        <p:spPr bwMode="auto">
          <a:xfrm flipH="1">
            <a:off x="2556750" y="4384420"/>
            <a:ext cx="1066800" cy="2209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4000"/>
          </a:p>
        </p:txBody>
      </p:sp>
      <p:grpSp>
        <p:nvGrpSpPr>
          <p:cNvPr id="41" name="Group 217"/>
          <p:cNvGrpSpPr>
            <a:grpSpLocks/>
          </p:cNvGrpSpPr>
          <p:nvPr/>
        </p:nvGrpSpPr>
        <p:grpSpPr bwMode="auto">
          <a:xfrm>
            <a:off x="2985375" y="4271707"/>
            <a:ext cx="1535113" cy="2511424"/>
            <a:chOff x="1706" y="2045"/>
            <a:chExt cx="967" cy="1582"/>
          </a:xfrm>
        </p:grpSpPr>
        <p:grpSp>
          <p:nvGrpSpPr>
            <p:cNvPr id="42" name="Group 216"/>
            <p:cNvGrpSpPr>
              <a:grpSpLocks/>
            </p:cNvGrpSpPr>
            <p:nvPr/>
          </p:nvGrpSpPr>
          <p:grpSpPr bwMode="auto">
            <a:xfrm>
              <a:off x="1706" y="2045"/>
              <a:ext cx="967" cy="1582"/>
              <a:chOff x="1706" y="2045"/>
              <a:chExt cx="967" cy="1582"/>
            </a:xfrm>
          </p:grpSpPr>
          <p:sp>
            <p:nvSpPr>
              <p:cNvPr id="44" name="Text Box 210"/>
              <p:cNvSpPr txBox="1">
                <a:spLocks noChangeArrowheads="1"/>
              </p:cNvSpPr>
              <p:nvPr/>
            </p:nvSpPr>
            <p:spPr bwMode="auto">
              <a:xfrm>
                <a:off x="1706" y="2045"/>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800" dirty="0">
                    <a:latin typeface=".VnTime" pitchFamily="34" charset="0"/>
                  </a:rPr>
                  <a:t>1</a:t>
                </a:r>
              </a:p>
            </p:txBody>
          </p:sp>
          <p:sp>
            <p:nvSpPr>
              <p:cNvPr id="45" name="Text Box 211"/>
              <p:cNvSpPr txBox="1">
                <a:spLocks noChangeArrowheads="1"/>
              </p:cNvSpPr>
              <p:nvPr/>
            </p:nvSpPr>
            <p:spPr bwMode="auto">
              <a:xfrm>
                <a:off x="2337" y="3297"/>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2800" dirty="0">
                    <a:latin typeface=".VnTime" pitchFamily="34" charset="0"/>
                  </a:rPr>
                  <a:t>1</a:t>
                </a:r>
              </a:p>
            </p:txBody>
          </p:sp>
        </p:grpSp>
        <p:sp>
          <p:nvSpPr>
            <p:cNvPr id="43" name="Text Box 212"/>
            <p:cNvSpPr txBox="1">
              <a:spLocks noChangeArrowheads="1"/>
            </p:cNvSpPr>
            <p:nvPr/>
          </p:nvSpPr>
          <p:spPr bwMode="auto">
            <a:xfrm>
              <a:off x="1734" y="2255"/>
              <a:ext cx="3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latin typeface=".VnTime" pitchFamily="34" charset="0"/>
                </a:rPr>
                <a:t>2</a:t>
              </a:r>
            </a:p>
          </p:txBody>
        </p:sp>
      </p:grpSp>
      <p:grpSp>
        <p:nvGrpSpPr>
          <p:cNvPr id="46" name="Group 218"/>
          <p:cNvGrpSpPr>
            <a:grpSpLocks/>
          </p:cNvGrpSpPr>
          <p:nvPr/>
        </p:nvGrpSpPr>
        <p:grpSpPr bwMode="auto">
          <a:xfrm>
            <a:off x="758113" y="4243132"/>
            <a:ext cx="1528762" cy="2412999"/>
            <a:chOff x="303" y="2027"/>
            <a:chExt cx="963" cy="1520"/>
          </a:xfrm>
        </p:grpSpPr>
        <p:sp>
          <p:nvSpPr>
            <p:cNvPr id="47" name="Text Box 213"/>
            <p:cNvSpPr txBox="1">
              <a:spLocks noChangeArrowheads="1"/>
            </p:cNvSpPr>
            <p:nvPr/>
          </p:nvSpPr>
          <p:spPr bwMode="auto">
            <a:xfrm>
              <a:off x="930" y="2027"/>
              <a:ext cx="3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latin typeface=".VnTime" pitchFamily="34" charset="0"/>
                </a:rPr>
                <a:t>1</a:t>
              </a:r>
            </a:p>
          </p:txBody>
        </p:sp>
        <p:sp>
          <p:nvSpPr>
            <p:cNvPr id="48" name="Text Box 214"/>
            <p:cNvSpPr txBox="1">
              <a:spLocks noChangeArrowheads="1"/>
            </p:cNvSpPr>
            <p:nvPr/>
          </p:nvSpPr>
          <p:spPr bwMode="auto">
            <a:xfrm>
              <a:off x="303" y="3179"/>
              <a:ext cx="3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200" dirty="0">
                  <a:latin typeface=".VnTime" pitchFamily="34" charset="0"/>
                </a:rPr>
                <a:t>1</a:t>
              </a:r>
            </a:p>
          </p:txBody>
        </p:sp>
        <p:sp>
          <p:nvSpPr>
            <p:cNvPr id="49" name="Text Box 215"/>
            <p:cNvSpPr txBox="1">
              <a:spLocks noChangeArrowheads="1"/>
            </p:cNvSpPr>
            <p:nvPr/>
          </p:nvSpPr>
          <p:spPr bwMode="auto">
            <a:xfrm>
              <a:off x="915" y="2256"/>
              <a:ext cx="33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3600" dirty="0">
                  <a:latin typeface=".VnTime" pitchFamily="34" charset="0"/>
                </a:rPr>
                <a:t>2</a:t>
              </a:r>
            </a:p>
          </p:txBody>
        </p:sp>
      </p:grpSp>
      <p:sp>
        <p:nvSpPr>
          <p:cNvPr id="50" name="Text Box 106"/>
          <p:cNvSpPr txBox="1">
            <a:spLocks noChangeArrowheads="1"/>
          </p:cNvSpPr>
          <p:nvPr/>
        </p:nvSpPr>
        <p:spPr bwMode="auto">
          <a:xfrm>
            <a:off x="2286875" y="1442986"/>
            <a:ext cx="4111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vi-VN" sz="4000" i="0" dirty="0">
                <a:latin typeface=".VnTime" pitchFamily="34" charset="0"/>
              </a:rPr>
              <a:t>A</a:t>
            </a:r>
          </a:p>
        </p:txBody>
      </p:sp>
      <p:sp>
        <p:nvSpPr>
          <p:cNvPr id="51" name="Text Box 79"/>
          <p:cNvSpPr txBox="1">
            <a:spLocks noChangeArrowheads="1"/>
          </p:cNvSpPr>
          <p:nvPr/>
        </p:nvSpPr>
        <p:spPr bwMode="auto">
          <a:xfrm>
            <a:off x="5290000" y="1170961"/>
            <a:ext cx="114391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vi-VN" sz="4000" dirty="0">
                <a:solidFill>
                  <a:srgbClr val="003300"/>
                </a:solidFill>
                <a:latin typeface="Times New Roman" panose="02020603050405020304" pitchFamily="18" charset="0"/>
                <a:cs typeface="Times New Roman" panose="02020603050405020304" pitchFamily="18" charset="0"/>
              </a:rPr>
              <a:t>g) CM: D </a:t>
            </a:r>
            <a:r>
              <a:rPr lang="en-US" altLang="vi-VN" sz="4000" dirty="0" err="1">
                <a:solidFill>
                  <a:srgbClr val="003300"/>
                </a:solidFill>
                <a:latin typeface="Times New Roman" panose="02020603050405020304" pitchFamily="18" charset="0"/>
                <a:cs typeface="Times New Roman" panose="02020603050405020304" pitchFamily="18" charset="0"/>
              </a:rPr>
              <a:t>là</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tâm</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đường</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tròn</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nội</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tiếp</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rPr>
              <a:t></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BO’C</a:t>
            </a: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p:sp>
        <p:nvSpPr>
          <p:cNvPr id="52" name="Text Box 79"/>
          <p:cNvSpPr txBox="1">
            <a:spLocks noChangeArrowheads="1"/>
          </p:cNvSpPr>
          <p:nvPr/>
        </p:nvSpPr>
        <p:spPr bwMode="auto">
          <a:xfrm>
            <a:off x="5477036" y="2084921"/>
            <a:ext cx="11439138"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a:solidFill>
                  <a:srgbClr val="003300"/>
                </a:solidFill>
                <a:latin typeface="Times New Roman" panose="02020603050405020304" pitchFamily="18" charset="0"/>
                <a:cs typeface="Times New Roman" panose="02020603050405020304" pitchFamily="18" charset="0"/>
              </a:rPr>
              <a:t>D </a:t>
            </a:r>
            <a:r>
              <a:rPr lang="en-US" altLang="vi-VN" sz="4000" dirty="0" err="1">
                <a:solidFill>
                  <a:srgbClr val="003300"/>
                </a:solidFill>
                <a:latin typeface="Times New Roman" panose="02020603050405020304" pitchFamily="18" charset="0"/>
                <a:cs typeface="Times New Roman" panose="02020603050405020304" pitchFamily="18" charset="0"/>
              </a:rPr>
              <a:t>là</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tâm</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đường</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tròn</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nội</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tiếp</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rPr>
              <a:t></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BO’C</a:t>
            </a: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p:sp>
        <p:nvSpPr>
          <p:cNvPr id="53" name="Text Box 79"/>
          <p:cNvSpPr txBox="1">
            <a:spLocks noChangeArrowheads="1"/>
          </p:cNvSpPr>
          <p:nvPr/>
        </p:nvSpPr>
        <p:spPr bwMode="auto">
          <a:xfrm>
            <a:off x="5629436" y="3359576"/>
            <a:ext cx="11439138"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a:solidFill>
                  <a:srgbClr val="003300"/>
                </a:solidFill>
                <a:latin typeface="Times New Roman" panose="02020603050405020304" pitchFamily="18" charset="0"/>
                <a:cs typeface="Times New Roman" panose="02020603050405020304" pitchFamily="18" charset="0"/>
              </a:rPr>
              <a:t>D </a:t>
            </a:r>
            <a:r>
              <a:rPr lang="en-US" altLang="vi-VN" sz="4000" dirty="0" err="1">
                <a:solidFill>
                  <a:srgbClr val="003300"/>
                </a:solidFill>
                <a:latin typeface="Times New Roman" panose="02020603050405020304" pitchFamily="18" charset="0"/>
                <a:cs typeface="Times New Roman" panose="02020603050405020304" pitchFamily="18" charset="0"/>
              </a:rPr>
              <a:t>là</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giao</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điểm</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các</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đường</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phân</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giác</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của</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rPr>
              <a:t></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BO’C</a:t>
            </a: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mc:AlternateContent xmlns:mc="http://schemas.openxmlformats.org/markup-compatibility/2006" xmlns:a14="http://schemas.microsoft.com/office/drawing/2010/main">
        <mc:Choice Requires="a14">
          <p:sp>
            <p:nvSpPr>
              <p:cNvPr id="54" name="Text Box 79"/>
              <p:cNvSpPr txBox="1">
                <a:spLocks noChangeArrowheads="1"/>
              </p:cNvSpPr>
              <p:nvPr/>
            </p:nvSpPr>
            <p:spPr bwMode="auto">
              <a:xfrm>
                <a:off x="5051145" y="4585920"/>
                <a:ext cx="5784578" cy="775340"/>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r>
                  <a:rPr lang="en-US" altLang="vi-VN" sz="4000" dirty="0">
                    <a:solidFill>
                      <a:srgbClr val="003300"/>
                    </a:solidFill>
                    <a:latin typeface=".VnTime" pitchFamily="34" charset="0"/>
                  </a:rPr>
                  <a:t>CD </a:t>
                </a:r>
                <a:r>
                  <a:rPr lang="en-US" altLang="vi-VN" sz="4000" dirty="0" err="1">
                    <a:solidFill>
                      <a:srgbClr val="003300"/>
                    </a:solidFill>
                    <a:latin typeface=".VnTime" pitchFamily="34" charset="0"/>
                  </a:rPr>
                  <a:t>là</a:t>
                </a:r>
                <a:r>
                  <a:rPr lang="en-US" altLang="vi-VN" sz="4000" dirty="0">
                    <a:solidFill>
                      <a:srgbClr val="003300"/>
                    </a:solidFill>
                    <a:latin typeface=".VnTime" pitchFamily="34" charset="0"/>
                  </a:rPr>
                  <a:t> </a:t>
                </a:r>
                <a:r>
                  <a:rPr lang="en-US" altLang="vi-VN" sz="4000" dirty="0" err="1">
                    <a:solidFill>
                      <a:srgbClr val="003300"/>
                    </a:solidFill>
                    <a:latin typeface="Times New Roman" panose="02020603050405020304" pitchFamily="18" charset="0"/>
                    <a:cs typeface="Times New Roman" panose="02020603050405020304" pitchFamily="18" charset="0"/>
                  </a:rPr>
                  <a:t>phân</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giác</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của</a:t>
                </a:r>
                <a:r>
                  <a:rPr lang="en-US" altLang="vi-VN" sz="4000" dirty="0">
                    <a:solidFill>
                      <a:srgbClr val="003300"/>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4000" i="1" smtClean="0">
                            <a:solidFill>
                              <a:srgbClr val="003300"/>
                            </a:solidFill>
                            <a:latin typeface="Cambria Math" panose="02040503050406030204" pitchFamily="18" charset="0"/>
                            <a:cs typeface="Times New Roman" panose="02020603050405020304" pitchFamily="18" charset="0"/>
                          </a:rPr>
                        </m:ctrlPr>
                      </m:accPr>
                      <m:e>
                        <m:r>
                          <a:rPr lang="en-US" altLang="vi-VN" sz="4000" b="0" i="1" smtClean="0">
                            <a:solidFill>
                              <a:srgbClr val="003300"/>
                            </a:solidFill>
                            <a:latin typeface="Cambria Math"/>
                            <a:cs typeface="Times New Roman" panose="02020603050405020304" pitchFamily="18" charset="0"/>
                          </a:rPr>
                          <m:t>𝐵𝐶𝑂</m:t>
                        </m:r>
                        <m:r>
                          <a:rPr lang="en-US" altLang="vi-VN" sz="4000" b="0" i="1" smtClean="0">
                            <a:solidFill>
                              <a:srgbClr val="003300"/>
                            </a:solidFill>
                            <a:latin typeface="Cambria Math"/>
                            <a:cs typeface="Times New Roman" panose="02020603050405020304" pitchFamily="18" charset="0"/>
                          </a:rPr>
                          <m:t>′</m:t>
                        </m:r>
                      </m:e>
                    </m:acc>
                  </m:oMath>
                </a14:m>
                <a:endParaRPr lang="en-US" altLang="vi-VN" sz="4000" i="0" dirty="0">
                  <a:solidFill>
                    <a:srgbClr val="003300"/>
                  </a:solidFill>
                  <a:latin typeface=".VnTime" pitchFamily="34" charset="0"/>
                  <a:sym typeface="Symbol" pitchFamily="18" charset="2"/>
                </a:endParaRPr>
              </a:p>
            </p:txBody>
          </p:sp>
        </mc:Choice>
        <mc:Fallback xmlns="">
          <p:sp>
            <p:nvSpPr>
              <p:cNvPr id="54" name="Text Box 79"/>
              <p:cNvSpPr txBox="1">
                <a:spLocks noRot="1" noChangeAspect="1" noMove="1" noResize="1" noEditPoints="1" noAdjustHandles="1" noChangeArrowheads="1" noChangeShapeType="1" noTextEdit="1"/>
              </p:cNvSpPr>
              <p:nvPr/>
            </p:nvSpPr>
            <p:spPr bwMode="auto">
              <a:xfrm>
                <a:off x="5051145" y="4585920"/>
                <a:ext cx="5784578" cy="775340"/>
              </a:xfrm>
              <a:prstGeom prst="rect">
                <a:avLst/>
              </a:prstGeom>
              <a:blipFill>
                <a:blip r:embed="rId7"/>
                <a:stretch>
                  <a:fillRect l="-2313" t="-3876" b="-32558"/>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 Box 79"/>
              <p:cNvSpPr txBox="1">
                <a:spLocks noChangeArrowheads="1"/>
              </p:cNvSpPr>
              <p:nvPr/>
            </p:nvSpPr>
            <p:spPr bwMode="auto">
              <a:xfrm>
                <a:off x="11810999" y="4605082"/>
                <a:ext cx="5697569" cy="775340"/>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r>
                  <a:rPr lang="en-US" altLang="vi-VN" sz="4000" dirty="0">
                    <a:solidFill>
                      <a:srgbClr val="003300"/>
                    </a:solidFill>
                    <a:latin typeface=".VnTime" pitchFamily="34" charset="0"/>
                  </a:rPr>
                  <a:t>BD </a:t>
                </a:r>
                <a:r>
                  <a:rPr lang="en-US" altLang="vi-VN" sz="4000" dirty="0" err="1">
                    <a:solidFill>
                      <a:srgbClr val="003300"/>
                    </a:solidFill>
                    <a:latin typeface=".VnTime" pitchFamily="34" charset="0"/>
                  </a:rPr>
                  <a:t>là</a:t>
                </a:r>
                <a:r>
                  <a:rPr lang="en-US" altLang="vi-VN" sz="4000" dirty="0">
                    <a:solidFill>
                      <a:srgbClr val="003300"/>
                    </a:solidFill>
                    <a:latin typeface=".VnTime" pitchFamily="34" charset="0"/>
                  </a:rPr>
                  <a:t> </a:t>
                </a:r>
                <a:r>
                  <a:rPr lang="en-US" altLang="vi-VN" sz="4000" dirty="0" err="1">
                    <a:solidFill>
                      <a:srgbClr val="003300"/>
                    </a:solidFill>
                    <a:latin typeface="Times New Roman" panose="02020603050405020304" pitchFamily="18" charset="0"/>
                    <a:cs typeface="Times New Roman" panose="02020603050405020304" pitchFamily="18" charset="0"/>
                  </a:rPr>
                  <a:t>phân</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giác</a:t>
                </a:r>
                <a:r>
                  <a:rPr lang="en-US" altLang="vi-VN" sz="4000" dirty="0">
                    <a:solidFill>
                      <a:srgbClr val="003300"/>
                    </a:solidFill>
                    <a:latin typeface="Times New Roman" panose="02020603050405020304" pitchFamily="18" charset="0"/>
                    <a:cs typeface="Times New Roman" panose="02020603050405020304" pitchFamily="18" charset="0"/>
                  </a:rPr>
                  <a:t> </a:t>
                </a:r>
                <a:r>
                  <a:rPr lang="en-US" altLang="vi-VN" sz="4000" dirty="0" err="1">
                    <a:solidFill>
                      <a:srgbClr val="003300"/>
                    </a:solidFill>
                    <a:latin typeface="Times New Roman" panose="02020603050405020304" pitchFamily="18" charset="0"/>
                    <a:cs typeface="Times New Roman" panose="02020603050405020304" pitchFamily="18" charset="0"/>
                  </a:rPr>
                  <a:t>của</a:t>
                </a:r>
                <a:r>
                  <a:rPr lang="en-US" altLang="vi-VN" sz="4000" dirty="0">
                    <a:solidFill>
                      <a:srgbClr val="003300"/>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4000" i="1" smtClean="0">
                            <a:solidFill>
                              <a:srgbClr val="003300"/>
                            </a:solidFill>
                            <a:latin typeface="Cambria Math" panose="02040503050406030204" pitchFamily="18" charset="0"/>
                            <a:cs typeface="Times New Roman" panose="02020603050405020304" pitchFamily="18" charset="0"/>
                          </a:rPr>
                        </m:ctrlPr>
                      </m:accPr>
                      <m:e>
                        <m:r>
                          <a:rPr lang="en-US" altLang="vi-VN" sz="4000" b="0" i="1" smtClean="0">
                            <a:solidFill>
                              <a:srgbClr val="003300"/>
                            </a:solidFill>
                            <a:latin typeface="Cambria Math"/>
                            <a:cs typeface="Times New Roman" panose="02020603050405020304" pitchFamily="18" charset="0"/>
                          </a:rPr>
                          <m:t>𝐶𝐵𝑂</m:t>
                        </m:r>
                        <m:r>
                          <a:rPr lang="en-US" altLang="vi-VN" sz="4000" b="0" i="1" smtClean="0">
                            <a:solidFill>
                              <a:srgbClr val="003300"/>
                            </a:solidFill>
                            <a:latin typeface="Cambria Math"/>
                            <a:cs typeface="Times New Roman" panose="02020603050405020304" pitchFamily="18" charset="0"/>
                          </a:rPr>
                          <m:t>′</m:t>
                        </m:r>
                      </m:e>
                    </m:acc>
                  </m:oMath>
                </a14:m>
                <a:endParaRPr lang="en-US" altLang="vi-VN" sz="4000" i="0" dirty="0">
                  <a:solidFill>
                    <a:srgbClr val="003300"/>
                  </a:solidFill>
                  <a:latin typeface=".VnTime" pitchFamily="34" charset="0"/>
                  <a:sym typeface="Symbol" pitchFamily="18" charset="2"/>
                </a:endParaRPr>
              </a:p>
            </p:txBody>
          </p:sp>
        </mc:Choice>
        <mc:Fallback xmlns="">
          <p:sp>
            <p:nvSpPr>
              <p:cNvPr id="55" name="Text Box 79"/>
              <p:cNvSpPr txBox="1">
                <a:spLocks noRot="1" noChangeAspect="1" noMove="1" noResize="1" noEditPoints="1" noAdjustHandles="1" noChangeArrowheads="1" noChangeShapeType="1" noTextEdit="1"/>
              </p:cNvSpPr>
              <p:nvPr/>
            </p:nvSpPr>
            <p:spPr bwMode="auto">
              <a:xfrm>
                <a:off x="11810999" y="4605082"/>
                <a:ext cx="5697569" cy="775340"/>
              </a:xfrm>
              <a:prstGeom prst="rect">
                <a:avLst/>
              </a:prstGeom>
              <a:blipFill>
                <a:blip r:embed="rId8"/>
                <a:stretch>
                  <a:fillRect l="-2775" t="-3846" b="-31538"/>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 Box 79"/>
              <p:cNvSpPr txBox="1">
                <a:spLocks noChangeArrowheads="1"/>
              </p:cNvSpPr>
              <p:nvPr/>
            </p:nvSpPr>
            <p:spPr bwMode="auto">
              <a:xfrm>
                <a:off x="6537198" y="5795146"/>
                <a:ext cx="2743200" cy="728020"/>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14:m>
                  <m:oMathPara xmlns:m="http://schemas.openxmlformats.org/officeDocument/2006/math">
                    <m:oMathParaPr>
                      <m:jc m:val="centerGroup"/>
                    </m:oMathParaPr>
                    <m:oMath xmlns:m="http://schemas.openxmlformats.org/officeDocument/2006/math">
                      <m:acc>
                        <m:accPr>
                          <m:chr m:val="̂"/>
                          <m:ctrlPr>
                            <a:rPr lang="en-US" altLang="vi-VN" sz="4000" i="1" smtClean="0">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𝐶</m:t>
                              </m:r>
                            </m:e>
                            <m:sub>
                              <m:r>
                                <a:rPr lang="en-US" altLang="vi-VN" sz="4000" b="0" i="1" smtClean="0">
                                  <a:solidFill>
                                    <a:srgbClr val="003300"/>
                                  </a:solidFill>
                                  <a:latin typeface="Cambria Math"/>
                                  <a:sym typeface="Symbol" pitchFamily="18" charset="2"/>
                                </a:rPr>
                                <m:t>1</m:t>
                              </m:r>
                            </m:sub>
                          </m:sSub>
                        </m:e>
                      </m:acc>
                      <m:r>
                        <a:rPr lang="en-US" altLang="vi-VN" sz="4000" b="0" i="1" smtClean="0">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i="1">
                                  <a:solidFill>
                                    <a:srgbClr val="003300"/>
                                  </a:solidFill>
                                  <a:latin typeface="Cambria Math"/>
                                  <a:sym typeface="Symbol" pitchFamily="18" charset="2"/>
                                </a:rPr>
                                <m:t>𝐶</m:t>
                              </m:r>
                            </m:e>
                            <m:sub>
                              <m:r>
                                <a:rPr lang="en-US" altLang="vi-VN" sz="4000" b="0" i="1" smtClean="0">
                                  <a:solidFill>
                                    <a:srgbClr val="003300"/>
                                  </a:solidFill>
                                  <a:latin typeface="Cambria Math"/>
                                  <a:sym typeface="Symbol" pitchFamily="18" charset="2"/>
                                </a:rPr>
                                <m:t>2</m:t>
                              </m:r>
                            </m:sub>
                          </m:sSub>
                        </m:e>
                      </m:acc>
                    </m:oMath>
                  </m:oMathPara>
                </a14:m>
                <a:endParaRPr lang="en-US" altLang="vi-VN" sz="4000" i="0" dirty="0">
                  <a:solidFill>
                    <a:srgbClr val="003300"/>
                  </a:solidFill>
                  <a:latin typeface=".VnTime" pitchFamily="34" charset="0"/>
                  <a:sym typeface="Symbol" pitchFamily="18" charset="2"/>
                </a:endParaRPr>
              </a:p>
            </p:txBody>
          </p:sp>
        </mc:Choice>
        <mc:Fallback xmlns="">
          <p:sp>
            <p:nvSpPr>
              <p:cNvPr id="56" name="Text Box 79"/>
              <p:cNvSpPr txBox="1">
                <a:spLocks noRot="1" noChangeAspect="1" noMove="1" noResize="1" noEditPoints="1" noAdjustHandles="1" noChangeArrowheads="1" noChangeShapeType="1" noTextEdit="1"/>
              </p:cNvSpPr>
              <p:nvPr/>
            </p:nvSpPr>
            <p:spPr bwMode="auto">
              <a:xfrm>
                <a:off x="6537198" y="5795146"/>
                <a:ext cx="2743200" cy="728020"/>
              </a:xfrm>
              <a:prstGeom prst="rect">
                <a:avLst/>
              </a:prstGeom>
              <a:blipFill rotWithShape="1">
                <a:blip r:embed="rId9"/>
                <a:stretch>
                  <a:fillRect/>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7" name="Text Box 79"/>
              <p:cNvSpPr txBox="1">
                <a:spLocks noChangeArrowheads="1"/>
              </p:cNvSpPr>
              <p:nvPr/>
            </p:nvSpPr>
            <p:spPr bwMode="auto">
              <a:xfrm>
                <a:off x="6477000" y="6958192"/>
                <a:ext cx="2743200" cy="1363707"/>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14:m>
                  <m:oMathPara xmlns:m="http://schemas.openxmlformats.org/officeDocument/2006/math">
                    <m:oMathParaPr>
                      <m:jc m:val="centerGroup"/>
                    </m:oMathParaPr>
                    <m:oMath xmlns:m="http://schemas.openxmlformats.org/officeDocument/2006/math">
                      <m:acc>
                        <m:accPr>
                          <m:chr m:val="̂"/>
                          <m:ctrlPr>
                            <a:rPr lang="en-US" altLang="vi-VN" sz="4000" i="1" smtClean="0">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𝐶</m:t>
                              </m:r>
                            </m:e>
                            <m:sub>
                              <m:r>
                                <a:rPr lang="en-US" altLang="vi-VN" sz="4000" b="0" i="1" smtClean="0">
                                  <a:solidFill>
                                    <a:srgbClr val="003300"/>
                                  </a:solidFill>
                                  <a:latin typeface="Cambria Math"/>
                                  <a:sym typeface="Symbol" pitchFamily="18" charset="2"/>
                                </a:rPr>
                                <m:t>1</m:t>
                              </m:r>
                            </m:sub>
                          </m:sSub>
                        </m:e>
                      </m:acc>
                      <m:r>
                        <a:rPr lang="en-US" altLang="vi-VN" sz="4000" b="0" i="1" smtClean="0">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𝑁</m:t>
                              </m:r>
                            </m:e>
                            <m:sub>
                              <m:r>
                                <a:rPr lang="en-US" altLang="vi-VN" sz="4000" b="0" i="1" smtClean="0">
                                  <a:solidFill>
                                    <a:srgbClr val="003300"/>
                                  </a:solidFill>
                                  <a:latin typeface="Cambria Math"/>
                                  <a:sym typeface="Symbol" pitchFamily="18" charset="2"/>
                                </a:rPr>
                                <m:t>1</m:t>
                              </m:r>
                            </m:sub>
                          </m:sSub>
                        </m:e>
                      </m:acc>
                    </m:oMath>
                  </m:oMathPara>
                </a14:m>
                <a:endParaRPr lang="en-US" altLang="vi-VN" sz="4000" i="0" dirty="0">
                  <a:solidFill>
                    <a:srgbClr val="003300"/>
                  </a:solidFill>
                  <a:latin typeface=".VnTime" pitchFamily="34" charset="0"/>
                  <a:sym typeface="Symbol" pitchFamily="18" charset="2"/>
                </a:endParaRPr>
              </a:p>
              <a:p>
                <a:pPr algn="ctr"/>
                <a14:m>
                  <m:oMathPara xmlns:m="http://schemas.openxmlformats.org/officeDocument/2006/math">
                    <m:oMathParaPr>
                      <m:jc m:val="centerGroup"/>
                    </m:oMathParaPr>
                    <m:oMath xmlns:m="http://schemas.openxmlformats.org/officeDocument/2006/math">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a:solidFill>
                                    <a:srgbClr val="003300"/>
                                  </a:solidFill>
                                  <a:latin typeface="Cambria Math" panose="02040503050406030204" pitchFamily="18" charset="0"/>
                                  <a:sym typeface="Symbol" pitchFamily="18" charset="2"/>
                                </a:rPr>
                              </m:ctrlPr>
                            </m:sSubPr>
                            <m:e>
                              <m:r>
                                <a:rPr lang="en-US" altLang="vi-VN" sz="4000" i="1">
                                  <a:solidFill>
                                    <a:srgbClr val="003300"/>
                                  </a:solidFill>
                                  <a:latin typeface="Cambria Math"/>
                                  <a:sym typeface="Symbol" pitchFamily="18" charset="2"/>
                                </a:rPr>
                                <m:t>𝐶</m:t>
                              </m:r>
                            </m:e>
                            <m:sub>
                              <m:r>
                                <a:rPr lang="en-US" altLang="vi-VN" sz="4000" b="0" i="1" smtClean="0">
                                  <a:solidFill>
                                    <a:srgbClr val="003300"/>
                                  </a:solidFill>
                                  <a:latin typeface="Cambria Math"/>
                                  <a:sym typeface="Symbol" pitchFamily="18" charset="2"/>
                                </a:rPr>
                                <m:t>2</m:t>
                              </m:r>
                            </m:sub>
                          </m:sSub>
                        </m:e>
                      </m:acc>
                      <m:r>
                        <a:rPr lang="en-US" altLang="vi-VN" sz="4000" i="1">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a:solidFill>
                                    <a:srgbClr val="003300"/>
                                  </a:solidFill>
                                  <a:latin typeface="Cambria Math" panose="02040503050406030204" pitchFamily="18" charset="0"/>
                                  <a:sym typeface="Symbol" pitchFamily="18" charset="2"/>
                                </a:rPr>
                              </m:ctrlPr>
                            </m:sSubPr>
                            <m:e>
                              <m:r>
                                <a:rPr lang="en-US" altLang="vi-VN" sz="4000" i="1">
                                  <a:solidFill>
                                    <a:srgbClr val="003300"/>
                                  </a:solidFill>
                                  <a:latin typeface="Cambria Math"/>
                                  <a:sym typeface="Symbol" pitchFamily="18" charset="2"/>
                                </a:rPr>
                                <m:t>𝑁</m:t>
                              </m:r>
                            </m:e>
                            <m:sub>
                              <m:r>
                                <a:rPr lang="en-US" altLang="vi-VN" sz="4000" i="1">
                                  <a:solidFill>
                                    <a:srgbClr val="003300"/>
                                  </a:solidFill>
                                  <a:latin typeface="Cambria Math"/>
                                  <a:sym typeface="Symbol" pitchFamily="18" charset="2"/>
                                </a:rPr>
                                <m:t>1</m:t>
                              </m:r>
                            </m:sub>
                          </m:sSub>
                        </m:e>
                      </m:acc>
                    </m:oMath>
                  </m:oMathPara>
                </a14:m>
                <a:endParaRPr lang="en-US" altLang="vi-VN" sz="4000" i="0" dirty="0">
                  <a:solidFill>
                    <a:srgbClr val="003300"/>
                  </a:solidFill>
                  <a:latin typeface=".VnTime" pitchFamily="34" charset="0"/>
                  <a:sym typeface="Symbol" pitchFamily="18" charset="2"/>
                </a:endParaRPr>
              </a:p>
            </p:txBody>
          </p:sp>
        </mc:Choice>
        <mc:Fallback xmlns="">
          <p:sp>
            <p:nvSpPr>
              <p:cNvPr id="57" name="Text Box 79"/>
              <p:cNvSpPr txBox="1">
                <a:spLocks noRot="1" noChangeAspect="1" noMove="1" noResize="1" noEditPoints="1" noAdjustHandles="1" noChangeArrowheads="1" noChangeShapeType="1" noTextEdit="1"/>
              </p:cNvSpPr>
              <p:nvPr/>
            </p:nvSpPr>
            <p:spPr bwMode="auto">
              <a:xfrm>
                <a:off x="6477000" y="6958192"/>
                <a:ext cx="2743200" cy="1363707"/>
              </a:xfrm>
              <a:prstGeom prst="rect">
                <a:avLst/>
              </a:prstGeom>
              <a:blipFill rotWithShape="1">
                <a:blip r:embed="rId10"/>
                <a:stretch>
                  <a:fillRect/>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58" name="Text Box 79"/>
          <p:cNvSpPr txBox="1">
            <a:spLocks noChangeArrowheads="1"/>
          </p:cNvSpPr>
          <p:nvPr/>
        </p:nvSpPr>
        <p:spPr bwMode="auto">
          <a:xfrm>
            <a:off x="5290000" y="8794180"/>
            <a:ext cx="5784578"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Tứ</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giác</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CDO’N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nội</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tiếp</a:t>
            </a: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mc:AlternateContent xmlns:mc="http://schemas.openxmlformats.org/markup-compatibility/2006" xmlns:a14="http://schemas.microsoft.com/office/drawing/2010/main">
        <mc:Choice Requires="a14">
          <p:sp>
            <p:nvSpPr>
              <p:cNvPr id="59" name="Text Box 79"/>
              <p:cNvSpPr txBox="1">
                <a:spLocks noChangeArrowheads="1"/>
              </p:cNvSpPr>
              <p:nvPr/>
            </p:nvSpPr>
            <p:spPr bwMode="auto">
              <a:xfrm>
                <a:off x="12649200" y="5820710"/>
                <a:ext cx="2743200" cy="723981"/>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14:m>
                  <m:oMathPara xmlns:m="http://schemas.openxmlformats.org/officeDocument/2006/math">
                    <m:oMathParaPr>
                      <m:jc m:val="centerGroup"/>
                    </m:oMathParaPr>
                    <m:oMath xmlns:m="http://schemas.openxmlformats.org/officeDocument/2006/math">
                      <m:acc>
                        <m:accPr>
                          <m:chr m:val="̂"/>
                          <m:ctrlPr>
                            <a:rPr lang="en-US" altLang="vi-VN" sz="4000" i="1" smtClean="0">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𝐵</m:t>
                              </m:r>
                            </m:e>
                            <m:sub>
                              <m:r>
                                <a:rPr lang="en-US" altLang="vi-VN" sz="4000" b="0" i="1" smtClean="0">
                                  <a:solidFill>
                                    <a:srgbClr val="003300"/>
                                  </a:solidFill>
                                  <a:latin typeface="Cambria Math"/>
                                  <a:sym typeface="Symbol" pitchFamily="18" charset="2"/>
                                </a:rPr>
                                <m:t>1</m:t>
                              </m:r>
                            </m:sub>
                          </m:sSub>
                        </m:e>
                      </m:acc>
                      <m:r>
                        <a:rPr lang="en-US" altLang="vi-VN" sz="4000" b="0" i="1" smtClean="0">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𝐵</m:t>
                              </m:r>
                            </m:e>
                            <m:sub>
                              <m:r>
                                <a:rPr lang="en-US" altLang="vi-VN" sz="4000" b="0" i="1" smtClean="0">
                                  <a:solidFill>
                                    <a:srgbClr val="003300"/>
                                  </a:solidFill>
                                  <a:latin typeface="Cambria Math"/>
                                  <a:sym typeface="Symbol" pitchFamily="18" charset="2"/>
                                </a:rPr>
                                <m:t>2</m:t>
                              </m:r>
                            </m:sub>
                          </m:sSub>
                        </m:e>
                      </m:acc>
                    </m:oMath>
                  </m:oMathPara>
                </a14:m>
                <a:endParaRPr lang="en-US" altLang="vi-VN" sz="4000" i="0" dirty="0">
                  <a:solidFill>
                    <a:srgbClr val="003300"/>
                  </a:solidFill>
                  <a:latin typeface=".VnTime" pitchFamily="34" charset="0"/>
                  <a:sym typeface="Symbol" pitchFamily="18" charset="2"/>
                </a:endParaRPr>
              </a:p>
            </p:txBody>
          </p:sp>
        </mc:Choice>
        <mc:Fallback xmlns="">
          <p:sp>
            <p:nvSpPr>
              <p:cNvPr id="59" name="Text Box 79"/>
              <p:cNvSpPr txBox="1">
                <a:spLocks noRot="1" noChangeAspect="1" noMove="1" noResize="1" noEditPoints="1" noAdjustHandles="1" noChangeArrowheads="1" noChangeShapeType="1" noTextEdit="1"/>
              </p:cNvSpPr>
              <p:nvPr/>
            </p:nvSpPr>
            <p:spPr bwMode="auto">
              <a:xfrm>
                <a:off x="12649200" y="5820710"/>
                <a:ext cx="2743200" cy="723981"/>
              </a:xfrm>
              <a:prstGeom prst="rect">
                <a:avLst/>
              </a:prstGeom>
              <a:blipFill rotWithShape="1">
                <a:blip r:embed="rId11"/>
                <a:stretch>
                  <a:fillRect/>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0" name="Text Box 79"/>
              <p:cNvSpPr txBox="1">
                <a:spLocks noChangeArrowheads="1"/>
              </p:cNvSpPr>
              <p:nvPr/>
            </p:nvSpPr>
            <p:spPr bwMode="auto">
              <a:xfrm>
                <a:off x="12649200" y="6958192"/>
                <a:ext cx="2743200" cy="1355628"/>
              </a:xfrm>
              <a:prstGeom prst="rect">
                <a:avLst/>
              </a:prstGeom>
              <a:noFill/>
              <a:ln w="9525">
                <a:solidFill>
                  <a:schemeClr val="tx1"/>
                </a:solid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ctr"/>
                <a14:m>
                  <m:oMathPara xmlns:m="http://schemas.openxmlformats.org/officeDocument/2006/math">
                    <m:oMathParaPr>
                      <m:jc m:val="centerGroup"/>
                    </m:oMathParaPr>
                    <m:oMath xmlns:m="http://schemas.openxmlformats.org/officeDocument/2006/math">
                      <m:acc>
                        <m:accPr>
                          <m:chr m:val="̂"/>
                          <m:ctrlPr>
                            <a:rPr lang="en-US" altLang="vi-VN" sz="4000" i="1" smtClean="0">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𝐵</m:t>
                              </m:r>
                            </m:e>
                            <m:sub>
                              <m:r>
                                <a:rPr lang="en-US" altLang="vi-VN" sz="4000" b="0" i="1" smtClean="0">
                                  <a:solidFill>
                                    <a:srgbClr val="003300"/>
                                  </a:solidFill>
                                  <a:latin typeface="Cambria Math"/>
                                  <a:sym typeface="Symbol" pitchFamily="18" charset="2"/>
                                </a:rPr>
                                <m:t>1</m:t>
                              </m:r>
                            </m:sub>
                          </m:sSub>
                        </m:e>
                      </m:acc>
                      <m:r>
                        <a:rPr lang="en-US" altLang="vi-VN" sz="4000" b="0" i="1" smtClean="0">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smtClean="0">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𝑀</m:t>
                              </m:r>
                            </m:e>
                            <m:sub>
                              <m:r>
                                <a:rPr lang="en-US" altLang="vi-VN" sz="4000" b="0" i="1" smtClean="0">
                                  <a:solidFill>
                                    <a:srgbClr val="003300"/>
                                  </a:solidFill>
                                  <a:latin typeface="Cambria Math"/>
                                  <a:sym typeface="Symbol" pitchFamily="18" charset="2"/>
                                </a:rPr>
                                <m:t>1</m:t>
                              </m:r>
                            </m:sub>
                          </m:sSub>
                        </m:e>
                      </m:acc>
                    </m:oMath>
                  </m:oMathPara>
                </a14:m>
                <a:endParaRPr lang="en-US" altLang="vi-VN" sz="4000" i="0" dirty="0">
                  <a:solidFill>
                    <a:srgbClr val="003300"/>
                  </a:solidFill>
                  <a:latin typeface=".VnTime" pitchFamily="34" charset="0"/>
                  <a:sym typeface="Symbol" pitchFamily="18" charset="2"/>
                </a:endParaRPr>
              </a:p>
              <a:p>
                <a:pPr algn="ctr"/>
                <a14:m>
                  <m:oMathPara xmlns:m="http://schemas.openxmlformats.org/officeDocument/2006/math">
                    <m:oMathParaPr>
                      <m:jc m:val="centerGroup"/>
                    </m:oMathParaPr>
                    <m:oMath xmlns:m="http://schemas.openxmlformats.org/officeDocument/2006/math">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𝐵</m:t>
                              </m:r>
                            </m:e>
                            <m:sub>
                              <m:r>
                                <a:rPr lang="en-US" altLang="vi-VN" sz="4000" b="0" i="1" smtClean="0">
                                  <a:solidFill>
                                    <a:srgbClr val="003300"/>
                                  </a:solidFill>
                                  <a:latin typeface="Cambria Math"/>
                                  <a:sym typeface="Symbol" pitchFamily="18" charset="2"/>
                                </a:rPr>
                                <m:t>2</m:t>
                              </m:r>
                            </m:sub>
                          </m:sSub>
                        </m:e>
                      </m:acc>
                      <m:r>
                        <a:rPr lang="en-US" altLang="vi-VN" sz="4000" i="1">
                          <a:solidFill>
                            <a:srgbClr val="003300"/>
                          </a:solidFill>
                          <a:latin typeface="Cambria Math"/>
                          <a:sym typeface="Symbol" pitchFamily="18" charset="2"/>
                        </a:rPr>
                        <m:t>=</m:t>
                      </m:r>
                      <m:acc>
                        <m:accPr>
                          <m:chr m:val="̂"/>
                          <m:ctrlPr>
                            <a:rPr lang="en-US" altLang="vi-VN" sz="4000" i="1">
                              <a:solidFill>
                                <a:srgbClr val="003300"/>
                              </a:solidFill>
                              <a:latin typeface="Cambria Math" panose="02040503050406030204" pitchFamily="18" charset="0"/>
                              <a:sym typeface="Symbol" pitchFamily="18" charset="2"/>
                            </a:rPr>
                          </m:ctrlPr>
                        </m:accPr>
                        <m:e>
                          <m:sSub>
                            <m:sSubPr>
                              <m:ctrlPr>
                                <a:rPr lang="en-US" altLang="vi-VN" sz="4000" i="1">
                                  <a:solidFill>
                                    <a:srgbClr val="003300"/>
                                  </a:solidFill>
                                  <a:latin typeface="Cambria Math" panose="02040503050406030204" pitchFamily="18" charset="0"/>
                                  <a:sym typeface="Symbol" pitchFamily="18" charset="2"/>
                                </a:rPr>
                              </m:ctrlPr>
                            </m:sSubPr>
                            <m:e>
                              <m:r>
                                <a:rPr lang="en-US" altLang="vi-VN" sz="4000" b="0" i="1" smtClean="0">
                                  <a:solidFill>
                                    <a:srgbClr val="003300"/>
                                  </a:solidFill>
                                  <a:latin typeface="Cambria Math"/>
                                  <a:sym typeface="Symbol" pitchFamily="18" charset="2"/>
                                </a:rPr>
                                <m:t>𝑀</m:t>
                              </m:r>
                            </m:e>
                            <m:sub>
                              <m:r>
                                <a:rPr lang="en-US" altLang="vi-VN" sz="4000" i="1">
                                  <a:solidFill>
                                    <a:srgbClr val="003300"/>
                                  </a:solidFill>
                                  <a:latin typeface="Cambria Math"/>
                                  <a:sym typeface="Symbol" pitchFamily="18" charset="2"/>
                                </a:rPr>
                                <m:t>1</m:t>
                              </m:r>
                            </m:sub>
                          </m:sSub>
                        </m:e>
                      </m:acc>
                    </m:oMath>
                  </m:oMathPara>
                </a14:m>
                <a:endParaRPr lang="en-US" altLang="vi-VN" sz="4000" i="0" dirty="0">
                  <a:solidFill>
                    <a:srgbClr val="003300"/>
                  </a:solidFill>
                  <a:latin typeface=".VnTime" pitchFamily="34" charset="0"/>
                  <a:sym typeface="Symbol" pitchFamily="18" charset="2"/>
                </a:endParaRPr>
              </a:p>
            </p:txBody>
          </p:sp>
        </mc:Choice>
        <mc:Fallback xmlns="">
          <p:sp>
            <p:nvSpPr>
              <p:cNvPr id="60" name="Text Box 79"/>
              <p:cNvSpPr txBox="1">
                <a:spLocks noRot="1" noChangeAspect="1" noMove="1" noResize="1" noEditPoints="1" noAdjustHandles="1" noChangeArrowheads="1" noChangeShapeType="1" noTextEdit="1"/>
              </p:cNvSpPr>
              <p:nvPr/>
            </p:nvSpPr>
            <p:spPr bwMode="auto">
              <a:xfrm>
                <a:off x="12649200" y="6958192"/>
                <a:ext cx="2743200" cy="1355628"/>
              </a:xfrm>
              <a:prstGeom prst="rect">
                <a:avLst/>
              </a:prstGeom>
              <a:blipFill rotWithShape="1">
                <a:blip r:embed="rId12"/>
                <a:stretch>
                  <a:fillRect/>
                </a:stretch>
              </a:blip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 name="Text Box 79"/>
          <p:cNvSpPr txBox="1">
            <a:spLocks noChangeArrowheads="1"/>
          </p:cNvSpPr>
          <p:nvPr/>
        </p:nvSpPr>
        <p:spPr bwMode="auto">
          <a:xfrm>
            <a:off x="11369787" y="8766470"/>
            <a:ext cx="5784578"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Tứ</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giác</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BDO’M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nội</a:t>
            </a:r>
            <a:r>
              <a:rPr lang="en-US" altLang="vi-VN" sz="4000" dirty="0">
                <a:solidFill>
                  <a:srgbClr val="003300"/>
                </a:solidFill>
                <a:latin typeface="Times New Roman" panose="02020603050405020304" pitchFamily="18" charset="0"/>
                <a:cs typeface="Times New Roman" panose="02020603050405020304" pitchFamily="18" charset="0"/>
                <a:sym typeface="Symbol" pitchFamily="18" charset="2"/>
              </a:rPr>
              <a:t> </a:t>
            </a:r>
            <a:r>
              <a:rPr lang="en-US" altLang="vi-VN" sz="4000" dirty="0" err="1">
                <a:solidFill>
                  <a:srgbClr val="003300"/>
                </a:solidFill>
                <a:latin typeface="Times New Roman" panose="02020603050405020304" pitchFamily="18" charset="0"/>
                <a:cs typeface="Times New Roman" panose="02020603050405020304" pitchFamily="18" charset="0"/>
                <a:sym typeface="Symbol" pitchFamily="18" charset="2"/>
              </a:rPr>
              <a:t>tiếp</a:t>
            </a:r>
            <a:endParaRPr lang="en-US" altLang="vi-VN" sz="4000" i="0" dirty="0">
              <a:solidFill>
                <a:srgbClr val="003300"/>
              </a:solidFill>
              <a:latin typeface="Times New Roman" panose="02020603050405020304" pitchFamily="18" charset="0"/>
              <a:cs typeface="Times New Roman" panose="02020603050405020304" pitchFamily="18" charset="0"/>
              <a:sym typeface="Symbol" pitchFamily="18" charset="2"/>
            </a:endParaRPr>
          </a:p>
        </p:txBody>
      </p:sp>
      <p:cxnSp>
        <p:nvCxnSpPr>
          <p:cNvPr id="7169" name="Straight Arrow Connector 7168"/>
          <p:cNvCxnSpPr/>
          <p:nvPr/>
        </p:nvCxnSpPr>
        <p:spPr>
          <a:xfrm flipV="1">
            <a:off x="7772400" y="6472957"/>
            <a:ext cx="0" cy="460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73" name="Straight Arrow Connector 7172"/>
          <p:cNvCxnSpPr/>
          <p:nvPr/>
        </p:nvCxnSpPr>
        <p:spPr>
          <a:xfrm flipV="1">
            <a:off x="7772400" y="5355996"/>
            <a:ext cx="0" cy="4147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77" name="Straight Arrow Connector 7176"/>
          <p:cNvCxnSpPr/>
          <p:nvPr/>
        </p:nvCxnSpPr>
        <p:spPr>
          <a:xfrm flipV="1">
            <a:off x="13923818" y="6560883"/>
            <a:ext cx="0" cy="3973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79" name="Straight Arrow Connector 7178"/>
          <p:cNvCxnSpPr/>
          <p:nvPr/>
        </p:nvCxnSpPr>
        <p:spPr>
          <a:xfrm flipV="1">
            <a:off x="13923818" y="5380422"/>
            <a:ext cx="0" cy="4517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p:nvPr/>
        </p:nvCxnSpPr>
        <p:spPr>
          <a:xfrm flipV="1">
            <a:off x="8610600" y="4043036"/>
            <a:ext cx="1981200" cy="5392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83" name="Straight Arrow Connector 7182"/>
          <p:cNvCxnSpPr/>
          <p:nvPr/>
        </p:nvCxnSpPr>
        <p:spPr>
          <a:xfrm flipH="1" flipV="1">
            <a:off x="11064987" y="4043036"/>
            <a:ext cx="2630231" cy="5392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85" name="Straight Arrow Connector 7184"/>
          <p:cNvCxnSpPr/>
          <p:nvPr/>
        </p:nvCxnSpPr>
        <p:spPr>
          <a:xfrm flipV="1">
            <a:off x="10571018" y="2782898"/>
            <a:ext cx="0" cy="5522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786255" y="8313820"/>
            <a:ext cx="0" cy="460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13847623" y="8298294"/>
            <a:ext cx="0" cy="460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9" name="Rectangle: Diagonal Corners Rounded 68">
            <a:extLst>
              <a:ext uri="{FF2B5EF4-FFF2-40B4-BE49-F238E27FC236}">
                <a16:creationId xmlns:a16="http://schemas.microsoft.com/office/drawing/2014/main" id="{5BE6A66F-F1AE-49A9-8C8C-CD0ACC1D23EF}"/>
              </a:ext>
            </a:extLst>
          </p:cNvPr>
          <p:cNvSpPr/>
          <p:nvPr/>
        </p:nvSpPr>
        <p:spPr>
          <a:xfrm>
            <a:off x="2095437" y="833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943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811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2300"/>
            <a:ext cx="802022" cy="1621736"/>
          </a:xfrm>
          <a:prstGeom prst="rect">
            <a:avLst/>
          </a:prstGeom>
        </p:spPr>
      </p:pic>
      <p:sp>
        <p:nvSpPr>
          <p:cNvPr id="10" name="Rectangle 9"/>
          <p:cNvSpPr/>
          <p:nvPr/>
        </p:nvSpPr>
        <p:spPr>
          <a:xfrm>
            <a:off x="2341418" y="1351648"/>
            <a:ext cx="14993969" cy="584775"/>
          </a:xfrm>
          <a:prstGeom prst="rect">
            <a:avLst/>
          </a:prstGeom>
        </p:spPr>
        <p:txBody>
          <a:bodyPr wrap="square">
            <a:spAutoFit/>
          </a:bodyPr>
          <a:lstStyle/>
          <a:p>
            <a:pPr algn="ctr"/>
            <a:r>
              <a:rPr lang="en-US" sz="3200" b="1" dirty="0">
                <a:solidFill>
                  <a:srgbClr val="FF0000"/>
                </a:solidFill>
              </a:rPr>
              <a:t>TIẾT 52: BẤT ĐẲNG THỨC VÀ CỰC TRỊ ( TIẾP)</a:t>
            </a:r>
            <a:endParaRPr lang="vi-VN" sz="3200" dirty="0">
              <a:solidFill>
                <a:srgbClr val="FF0000"/>
              </a:solidFill>
            </a:endParaRPr>
          </a:p>
        </p:txBody>
      </p:sp>
      <p:graphicFrame>
        <p:nvGraphicFramePr>
          <p:cNvPr id="8" name="Object 7">
            <a:extLst>
              <a:ext uri="{FF2B5EF4-FFF2-40B4-BE49-F238E27FC236}">
                <a16:creationId xmlns:a16="http://schemas.microsoft.com/office/drawing/2014/main" id="{D13F7083-C8FD-45E8-B6EC-1FB7416E4163}"/>
              </a:ext>
            </a:extLst>
          </p:cNvPr>
          <p:cNvGraphicFramePr>
            <a:graphicFrameLocks noChangeAspect="1"/>
          </p:cNvGraphicFramePr>
          <p:nvPr>
            <p:extLst/>
          </p:nvPr>
        </p:nvGraphicFramePr>
        <p:xfrm>
          <a:off x="1752600" y="2028096"/>
          <a:ext cx="14584118" cy="7916004"/>
        </p:xfrm>
        <a:graphic>
          <a:graphicData uri="http://schemas.openxmlformats.org/presentationml/2006/ole">
            <mc:AlternateContent xmlns:mc="http://schemas.openxmlformats.org/markup-compatibility/2006">
              <mc:Choice xmlns:v="urn:schemas-microsoft-com:vml" Requires="v">
                <p:oleObj spid="_x0000_s7210" name="Bitmap Image" r:id="rId8" imgW="7291440" imgH="3957480" progId="Paint.Picture">
                  <p:embed/>
                </p:oleObj>
              </mc:Choice>
              <mc:Fallback>
                <p:oleObj name="Bitmap Image" r:id="rId8" imgW="7291440" imgH="3957480" progId="Paint.Picture">
                  <p:embed/>
                  <p:pic>
                    <p:nvPicPr>
                      <p:cNvPr id="8" name="Object 7">
                        <a:extLst>
                          <a:ext uri="{FF2B5EF4-FFF2-40B4-BE49-F238E27FC236}">
                            <a16:creationId xmlns:a16="http://schemas.microsoft.com/office/drawing/2014/main" id="{D13F7083-C8FD-45E8-B6EC-1FB7416E4163}"/>
                          </a:ext>
                        </a:extLst>
                      </p:cNvPr>
                      <p:cNvPicPr/>
                      <p:nvPr/>
                    </p:nvPicPr>
                    <p:blipFill>
                      <a:blip r:embed="rId9"/>
                      <a:stretch>
                        <a:fillRect/>
                      </a:stretch>
                    </p:blipFill>
                    <p:spPr>
                      <a:xfrm>
                        <a:off x="1752600" y="2028096"/>
                        <a:ext cx="14584118" cy="7916004"/>
                      </a:xfrm>
                      <a:prstGeom prst="rect">
                        <a:avLst/>
                      </a:prstGeom>
                    </p:spPr>
                  </p:pic>
                </p:oleObj>
              </mc:Fallback>
            </mc:AlternateContent>
          </a:graphicData>
        </a:graphic>
      </p:graphicFrame>
      <p:sp>
        <p:nvSpPr>
          <p:cNvPr id="11" name="Rectangle: Diagonal Corners Rounded 10">
            <a:extLst>
              <a:ext uri="{FF2B5EF4-FFF2-40B4-BE49-F238E27FC236}">
                <a16:creationId xmlns:a16="http://schemas.microsoft.com/office/drawing/2014/main" id="{0C9A2CA2-BBF4-4CAF-A92F-5610BA483DAC}"/>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84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226128"/>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414283"/>
            <a:ext cx="15403198" cy="700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Diagonal Corners Rounded 8">
            <a:extLst>
              <a:ext uri="{FF2B5EF4-FFF2-40B4-BE49-F238E27FC236}">
                <a16:creationId xmlns:a16="http://schemas.microsoft.com/office/drawing/2014/main" id="{8CB7755E-5002-40CE-ADEF-AC9EE92FB8C3}"/>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63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811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2300"/>
            <a:ext cx="802022" cy="1621736"/>
          </a:xfrm>
          <a:prstGeom prst="rect">
            <a:avLst/>
          </a:prstGeom>
        </p:spPr>
      </p:pic>
      <p:graphicFrame>
        <p:nvGraphicFramePr>
          <p:cNvPr id="9" name="Object 8">
            <a:extLst>
              <a:ext uri="{FF2B5EF4-FFF2-40B4-BE49-F238E27FC236}">
                <a16:creationId xmlns:a16="http://schemas.microsoft.com/office/drawing/2014/main" id="{91703A6A-791E-41DA-AEEA-0658FE2B1335}"/>
              </a:ext>
            </a:extLst>
          </p:cNvPr>
          <p:cNvGraphicFramePr>
            <a:graphicFrameLocks noChangeAspect="1"/>
          </p:cNvGraphicFramePr>
          <p:nvPr>
            <p:extLst/>
          </p:nvPr>
        </p:nvGraphicFramePr>
        <p:xfrm>
          <a:off x="2133600" y="1283550"/>
          <a:ext cx="13557223" cy="8584350"/>
        </p:xfrm>
        <a:graphic>
          <a:graphicData uri="http://schemas.openxmlformats.org/presentationml/2006/ole">
            <mc:AlternateContent xmlns:mc="http://schemas.openxmlformats.org/markup-compatibility/2006">
              <mc:Choice xmlns:v="urn:schemas-microsoft-com:vml" Requires="v">
                <p:oleObj spid="_x0000_s8234" name="Bitmap Image" r:id="rId8" imgW="6829560" imgH="4324320" progId="Paint.Picture">
                  <p:embed/>
                </p:oleObj>
              </mc:Choice>
              <mc:Fallback>
                <p:oleObj name="Bitmap Image" r:id="rId8" imgW="6829560" imgH="4324320" progId="Paint.Picture">
                  <p:embed/>
                  <p:pic>
                    <p:nvPicPr>
                      <p:cNvPr id="9" name="Object 8">
                        <a:extLst>
                          <a:ext uri="{FF2B5EF4-FFF2-40B4-BE49-F238E27FC236}">
                            <a16:creationId xmlns:a16="http://schemas.microsoft.com/office/drawing/2014/main" id="{91703A6A-791E-41DA-AEEA-0658FE2B1335}"/>
                          </a:ext>
                        </a:extLst>
                      </p:cNvPr>
                      <p:cNvPicPr/>
                      <p:nvPr/>
                    </p:nvPicPr>
                    <p:blipFill>
                      <a:blip r:embed="rId9"/>
                      <a:stretch>
                        <a:fillRect/>
                      </a:stretch>
                    </p:blipFill>
                    <p:spPr>
                      <a:xfrm>
                        <a:off x="2133600" y="1283550"/>
                        <a:ext cx="13557223" cy="8584350"/>
                      </a:xfrm>
                      <a:prstGeom prst="rect">
                        <a:avLst/>
                      </a:prstGeom>
                    </p:spPr>
                  </p:pic>
                </p:oleObj>
              </mc:Fallback>
            </mc:AlternateContent>
          </a:graphicData>
        </a:graphic>
      </p:graphicFrame>
      <p:sp>
        <p:nvSpPr>
          <p:cNvPr id="10" name="Rectangle: Diagonal Corners Rounded 9">
            <a:extLst>
              <a:ext uri="{FF2B5EF4-FFF2-40B4-BE49-F238E27FC236}">
                <a16:creationId xmlns:a16="http://schemas.microsoft.com/office/drawing/2014/main" id="{8B8BBD45-08C9-473A-BBEB-9EEB238DCA2B}"/>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537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609600" y="1600200"/>
            <a:ext cx="5791200" cy="178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vi-VN" altLang="vi-VN" sz="5400" b="1" dirty="0"/>
              <a:t>B</a:t>
            </a:r>
            <a:r>
              <a:rPr lang="en-US" altLang="vi-VN" sz="5400" b="1" dirty="0" err="1"/>
              <a:t>ước</a:t>
            </a:r>
            <a:r>
              <a:rPr lang="en-US" altLang="vi-VN" sz="5400" b="1" dirty="0"/>
              <a:t> </a:t>
            </a:r>
            <a:r>
              <a:rPr lang="en-US" altLang="vi-VN" sz="5400" b="1" dirty="0" err="1"/>
              <a:t>thực</a:t>
            </a:r>
            <a:r>
              <a:rPr lang="en-US" altLang="vi-VN" sz="5400" b="1" dirty="0"/>
              <a:t> </a:t>
            </a:r>
            <a:r>
              <a:rPr lang="en-US" altLang="vi-VN" sz="5400" b="1" dirty="0" err="1"/>
              <a:t>hiện</a:t>
            </a:r>
            <a:r>
              <a:rPr lang="en-US" altLang="vi-VN" sz="6600" b="1" dirty="0"/>
              <a:t>            </a:t>
            </a:r>
          </a:p>
        </p:txBody>
      </p:sp>
      <p:sp>
        <p:nvSpPr>
          <p:cNvPr id="29700" name="Rectangle 5"/>
          <p:cNvSpPr>
            <a:spLocks noChangeArrowheads="1"/>
          </p:cNvSpPr>
          <p:nvPr/>
        </p:nvSpPr>
        <p:spPr bwMode="auto">
          <a:xfrm>
            <a:off x="6400800" y="1600200"/>
            <a:ext cx="11430000" cy="178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n-US" altLang="vi-VN" sz="5400" b="1" dirty="0" err="1"/>
              <a:t>Yêu</a:t>
            </a:r>
            <a:r>
              <a:rPr lang="en-US" altLang="vi-VN" sz="5400" b="1" dirty="0"/>
              <a:t> </a:t>
            </a:r>
            <a:r>
              <a:rPr lang="en-US" altLang="vi-VN" sz="5400" b="1" dirty="0" err="1"/>
              <a:t>cầu</a:t>
            </a:r>
            <a:endParaRPr lang="en-US" altLang="vi-VN" sz="6000" b="1" dirty="0"/>
          </a:p>
        </p:txBody>
      </p:sp>
      <p:sp>
        <p:nvSpPr>
          <p:cNvPr id="29701" name="Rectangle 6"/>
          <p:cNvSpPr>
            <a:spLocks noChangeArrowheads="1"/>
          </p:cNvSpPr>
          <p:nvPr/>
        </p:nvSpPr>
        <p:spPr bwMode="auto">
          <a:xfrm>
            <a:off x="609600" y="37719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vi-VN" sz="6000" b="1" dirty="0">
              <a:solidFill>
                <a:schemeClr val="bg1"/>
              </a:solidFill>
              <a:cs typeface="Times New Roman" pitchFamily="18" charset="0"/>
            </a:endParaRPr>
          </a:p>
          <a:p>
            <a:pPr>
              <a:spcBef>
                <a:spcPct val="0"/>
              </a:spcBef>
              <a:buFontTx/>
              <a:buNone/>
            </a:pPr>
            <a:endParaRPr lang="en-US" altLang="vi-VN" sz="6000" b="1" dirty="0">
              <a:cs typeface="Times New Roman" pitchFamily="18" charset="0"/>
            </a:endParaRPr>
          </a:p>
          <a:p>
            <a:pPr>
              <a:spcBef>
                <a:spcPct val="0"/>
              </a:spcBef>
              <a:buFontTx/>
              <a:buNone/>
            </a:pPr>
            <a:r>
              <a:rPr lang="en-US" altLang="vi-VN" sz="6000" b="1" dirty="0">
                <a:cs typeface="Times New Roman" pitchFamily="18" charset="0"/>
              </a:rPr>
              <a:t>4. </a:t>
            </a:r>
            <a:r>
              <a:rPr lang="en-US" altLang="vi-VN" sz="6000" b="1" dirty="0" err="1"/>
              <a:t>Luyện</a:t>
            </a:r>
            <a:r>
              <a:rPr lang="en-US" altLang="vi-VN" sz="6000" b="1" dirty="0"/>
              <a:t> </a:t>
            </a:r>
            <a:r>
              <a:rPr lang="en-US" altLang="vi-VN" sz="6000" b="1" dirty="0" err="1"/>
              <a:t>đề</a:t>
            </a:r>
            <a:endParaRPr lang="en-US" altLang="vi-VN" sz="6000" b="1" dirty="0"/>
          </a:p>
          <a:p>
            <a:pPr>
              <a:spcBef>
                <a:spcPct val="0"/>
              </a:spcBef>
              <a:buFontTx/>
              <a:buNone/>
            </a:pPr>
            <a:endParaRPr lang="en-US" altLang="vi-VN" sz="6000" b="1" dirty="0"/>
          </a:p>
          <a:p>
            <a:pPr>
              <a:spcBef>
                <a:spcPct val="0"/>
              </a:spcBef>
              <a:buFontTx/>
              <a:buNone/>
            </a:pPr>
            <a:endParaRPr lang="en-US" altLang="vi-VN" sz="6000" b="1" dirty="0"/>
          </a:p>
          <a:p>
            <a:pPr>
              <a:spcBef>
                <a:spcPct val="0"/>
              </a:spcBef>
              <a:buFontTx/>
              <a:buNone/>
            </a:pPr>
            <a:endParaRPr lang="en-US" altLang="vi-VN" sz="6000" b="1" dirty="0"/>
          </a:p>
          <a:p>
            <a:pPr>
              <a:spcBef>
                <a:spcPct val="0"/>
              </a:spcBef>
              <a:buFontTx/>
              <a:buNone/>
            </a:pPr>
            <a:endParaRPr lang="en-US" altLang="vi-VN" sz="6000" b="1" dirty="0">
              <a:solidFill>
                <a:schemeClr val="bg1"/>
              </a:solidFill>
            </a:endParaRPr>
          </a:p>
        </p:txBody>
      </p:sp>
      <p:sp>
        <p:nvSpPr>
          <p:cNvPr id="5" name="Rectangle 7"/>
          <p:cNvSpPr>
            <a:spLocks noChangeArrowheads="1"/>
          </p:cNvSpPr>
          <p:nvPr/>
        </p:nvSpPr>
        <p:spPr bwMode="auto">
          <a:xfrm>
            <a:off x="6400800" y="3383757"/>
            <a:ext cx="11430000" cy="4343400"/>
          </a:xfrm>
          <a:prstGeom prst="rect">
            <a:avLst/>
          </a:prstGeom>
          <a:noFill/>
          <a:ln w="9525">
            <a:noFill/>
            <a:miter lim="800000"/>
            <a:headEnd/>
            <a:tailEnd/>
          </a:ln>
        </p:spPr>
        <p:txBody>
          <a:bodyPr lIns="163284" tIns="81642" rIns="163284" bIns="81642" anchor="ctr"/>
          <a:lstStyle/>
          <a:p>
            <a:pPr eaLnBrk="0" hangingPunct="0">
              <a:defRPr/>
            </a:pPr>
            <a:r>
              <a:rPr lang="en-US" altLang="vi-VN" sz="5000">
                <a:solidFill>
                  <a:srgbClr val="000099"/>
                </a:solidFill>
                <a:effectLst>
                  <a:outerShdw blurRad="38100" dist="38100" dir="2700000" algn="tl">
                    <a:srgbClr val="C0C0C0"/>
                  </a:outerShdw>
                </a:effectLst>
                <a:latin typeface="Arial" charset="0"/>
                <a:cs typeface="Arial" charset="0"/>
              </a:rPr>
              <a:t>  </a:t>
            </a:r>
          </a:p>
          <a:p>
            <a:pPr eaLnBrk="0" hangingPunct="0">
              <a:defRPr/>
            </a:pPr>
            <a:r>
              <a:rPr lang="en-US" altLang="vi-VN" sz="5000">
                <a:solidFill>
                  <a:srgbClr val="000099"/>
                </a:solidFill>
                <a:effectLst>
                  <a:outerShdw blurRad="38100" dist="38100" dir="2700000" algn="tl">
                    <a:srgbClr val="C0C0C0"/>
                  </a:outerShdw>
                </a:effectLst>
                <a:latin typeface="Arial" charset="0"/>
                <a:cs typeface="Arial" charset="0"/>
              </a:rPr>
              <a:t>  </a:t>
            </a:r>
          </a:p>
        </p:txBody>
      </p:sp>
      <p:sp>
        <p:nvSpPr>
          <p:cNvPr id="29703" name="Line 8"/>
          <p:cNvSpPr>
            <a:spLocks noChangeShapeType="1"/>
          </p:cNvSpPr>
          <p:nvPr/>
        </p:nvSpPr>
        <p:spPr bwMode="auto">
          <a:xfrm>
            <a:off x="6400800" y="1600200"/>
            <a:ext cx="0" cy="674370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a:p>
        </p:txBody>
      </p:sp>
      <p:sp>
        <p:nvSpPr>
          <p:cNvPr id="29704" name="Line 9"/>
          <p:cNvSpPr>
            <a:spLocks noChangeShapeType="1"/>
          </p:cNvSpPr>
          <p:nvPr/>
        </p:nvSpPr>
        <p:spPr bwMode="auto">
          <a:xfrm>
            <a:off x="609600" y="3383757"/>
            <a:ext cx="17221200" cy="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a:p>
        </p:txBody>
      </p:sp>
      <p:sp>
        <p:nvSpPr>
          <p:cNvPr id="29705" name="Line 10"/>
          <p:cNvSpPr>
            <a:spLocks noChangeShapeType="1"/>
          </p:cNvSpPr>
          <p:nvPr/>
        </p:nvSpPr>
        <p:spPr bwMode="auto">
          <a:xfrm>
            <a:off x="609600" y="1600200"/>
            <a:ext cx="0" cy="674370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a:p>
        </p:txBody>
      </p:sp>
      <p:sp>
        <p:nvSpPr>
          <p:cNvPr id="29706" name="Line 11"/>
          <p:cNvSpPr>
            <a:spLocks noChangeShapeType="1"/>
          </p:cNvSpPr>
          <p:nvPr/>
        </p:nvSpPr>
        <p:spPr bwMode="auto">
          <a:xfrm>
            <a:off x="17830800" y="1600200"/>
            <a:ext cx="0" cy="685800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a:p>
        </p:txBody>
      </p:sp>
      <p:sp>
        <p:nvSpPr>
          <p:cNvPr id="29707" name="Line 12"/>
          <p:cNvSpPr>
            <a:spLocks noChangeShapeType="1"/>
          </p:cNvSpPr>
          <p:nvPr/>
        </p:nvSpPr>
        <p:spPr bwMode="auto">
          <a:xfrm>
            <a:off x="587826" y="1618343"/>
            <a:ext cx="17221200" cy="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sz="1400"/>
          </a:p>
        </p:txBody>
      </p:sp>
      <p:sp>
        <p:nvSpPr>
          <p:cNvPr id="29708" name="Line 13"/>
          <p:cNvSpPr>
            <a:spLocks noChangeShapeType="1"/>
          </p:cNvSpPr>
          <p:nvPr/>
        </p:nvSpPr>
        <p:spPr bwMode="auto">
          <a:xfrm>
            <a:off x="609600" y="8458200"/>
            <a:ext cx="17221200" cy="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vi-VN"/>
          </a:p>
        </p:txBody>
      </p:sp>
      <p:sp>
        <p:nvSpPr>
          <p:cNvPr id="29709" name="Text Box 4"/>
          <p:cNvSpPr txBox="1">
            <a:spLocks noChangeArrowheads="1"/>
          </p:cNvSpPr>
          <p:nvPr/>
        </p:nvSpPr>
        <p:spPr bwMode="auto">
          <a:xfrm>
            <a:off x="6553200" y="3429001"/>
            <a:ext cx="11277600" cy="4102047"/>
          </a:xfrm>
          <a:prstGeom prst="rect">
            <a:avLst/>
          </a:prstGeom>
          <a:noFill/>
          <a:ln w="3175" cap="rnd">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163284" tIns="81642" rIns="163284" bIns="81642">
            <a:spAutoFit/>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lnSpc>
                <a:spcPct val="150000"/>
              </a:lnSpc>
              <a:spcBef>
                <a:spcPct val="0"/>
              </a:spcBef>
              <a:buFontTx/>
              <a:buChar char="-"/>
            </a:pPr>
            <a:r>
              <a:rPr lang="en-US" altLang="vi-VN" sz="4400" dirty="0" err="1">
                <a:sym typeface="Wingdings" pitchFamily="2" charset="2"/>
              </a:rPr>
              <a:t>Bám</a:t>
            </a:r>
            <a:r>
              <a:rPr lang="en-US" altLang="vi-VN" sz="4400" dirty="0">
                <a:sym typeface="Wingdings" pitchFamily="2" charset="2"/>
              </a:rPr>
              <a:t> </a:t>
            </a:r>
            <a:r>
              <a:rPr lang="en-US" altLang="vi-VN" sz="4400" dirty="0" err="1">
                <a:sym typeface="Wingdings" pitchFamily="2" charset="2"/>
              </a:rPr>
              <a:t>sát</a:t>
            </a:r>
            <a:r>
              <a:rPr lang="en-US" altLang="vi-VN" sz="4400" dirty="0">
                <a:sym typeface="Wingdings" pitchFamily="2" charset="2"/>
              </a:rPr>
              <a:t> </a:t>
            </a:r>
            <a:r>
              <a:rPr lang="en-US" altLang="vi-VN" sz="4400" dirty="0" err="1">
                <a:sym typeface="Wingdings" pitchFamily="2" charset="2"/>
              </a:rPr>
              <a:t>cấu</a:t>
            </a:r>
            <a:r>
              <a:rPr lang="en-US" altLang="vi-VN" sz="4400" dirty="0">
                <a:sym typeface="Wingdings" pitchFamily="2" charset="2"/>
              </a:rPr>
              <a:t> </a:t>
            </a:r>
            <a:r>
              <a:rPr lang="en-US" altLang="vi-VN" sz="4400" dirty="0" err="1">
                <a:sym typeface="Wingdings" pitchFamily="2" charset="2"/>
              </a:rPr>
              <a:t>trúc</a:t>
            </a:r>
            <a:r>
              <a:rPr lang="en-US" altLang="vi-VN" sz="4400" dirty="0">
                <a:sym typeface="Wingdings" pitchFamily="2" charset="2"/>
              </a:rPr>
              <a:t> </a:t>
            </a:r>
            <a:r>
              <a:rPr lang="en-US" altLang="vi-VN" sz="4400" dirty="0" err="1">
                <a:sym typeface="Wingdings" pitchFamily="2" charset="2"/>
              </a:rPr>
              <a:t>đề</a:t>
            </a:r>
            <a:r>
              <a:rPr lang="en-US" altLang="vi-VN" sz="4400" dirty="0">
                <a:sym typeface="Wingdings" pitchFamily="2" charset="2"/>
              </a:rPr>
              <a:t> </a:t>
            </a:r>
            <a:r>
              <a:rPr lang="en-US" altLang="vi-VN" sz="4400" dirty="0" err="1">
                <a:sym typeface="Wingdings" pitchFamily="2" charset="2"/>
              </a:rPr>
              <a:t>thi</a:t>
            </a:r>
            <a:r>
              <a:rPr lang="en-US" altLang="vi-VN" sz="4400" dirty="0">
                <a:sym typeface="Wingdings" pitchFamily="2" charset="2"/>
              </a:rPr>
              <a:t> </a:t>
            </a:r>
            <a:r>
              <a:rPr lang="en-US" altLang="vi-VN" sz="4400" dirty="0" err="1">
                <a:sym typeface="Wingdings" pitchFamily="2" charset="2"/>
              </a:rPr>
              <a:t>vào</a:t>
            </a:r>
            <a:r>
              <a:rPr lang="en-US" altLang="vi-VN" sz="4400" dirty="0">
                <a:sym typeface="Wingdings" pitchFamily="2" charset="2"/>
              </a:rPr>
              <a:t> 10</a:t>
            </a:r>
          </a:p>
          <a:p>
            <a:pPr eaLnBrk="1" hangingPunct="1">
              <a:lnSpc>
                <a:spcPct val="150000"/>
              </a:lnSpc>
              <a:spcBef>
                <a:spcPct val="0"/>
              </a:spcBef>
              <a:buFontTx/>
              <a:buChar char="-"/>
            </a:pPr>
            <a:r>
              <a:rPr lang="en-US" altLang="vi-VN" sz="4400" dirty="0" err="1">
                <a:sym typeface="Wingdings" pitchFamily="2" charset="2"/>
              </a:rPr>
              <a:t>Xây</a:t>
            </a:r>
            <a:r>
              <a:rPr lang="en-US" altLang="vi-VN" sz="4400" dirty="0">
                <a:sym typeface="Wingdings" pitchFamily="2" charset="2"/>
              </a:rPr>
              <a:t> </a:t>
            </a:r>
            <a:r>
              <a:rPr lang="en-US" altLang="vi-VN" sz="4400" dirty="0" err="1">
                <a:sym typeface="Wingdings" pitchFamily="2" charset="2"/>
              </a:rPr>
              <a:t>dựng</a:t>
            </a:r>
            <a:r>
              <a:rPr lang="en-US" altLang="vi-VN" sz="4400" dirty="0">
                <a:sym typeface="Wingdings" pitchFamily="2" charset="2"/>
              </a:rPr>
              <a:t> </a:t>
            </a:r>
            <a:r>
              <a:rPr lang="en-US" altLang="vi-VN" sz="4400" dirty="0" err="1">
                <a:sym typeface="Wingdings" pitchFamily="2" charset="2"/>
              </a:rPr>
              <a:t>hệ</a:t>
            </a:r>
            <a:r>
              <a:rPr lang="en-US" altLang="vi-VN" sz="4400" dirty="0">
                <a:sym typeface="Wingdings" pitchFamily="2" charset="2"/>
              </a:rPr>
              <a:t> </a:t>
            </a:r>
            <a:r>
              <a:rPr lang="en-US" altLang="vi-VN" sz="4400" dirty="0" err="1">
                <a:sym typeface="Wingdings" pitchFamily="2" charset="2"/>
              </a:rPr>
              <a:t>thống</a:t>
            </a:r>
            <a:r>
              <a:rPr lang="en-US" altLang="vi-VN" sz="4400" dirty="0">
                <a:sym typeface="Wingdings" pitchFamily="2" charset="2"/>
              </a:rPr>
              <a:t> </a:t>
            </a:r>
            <a:r>
              <a:rPr lang="en-US" altLang="vi-VN" sz="4400" dirty="0" err="1">
                <a:sym typeface="Wingdings" pitchFamily="2" charset="2"/>
              </a:rPr>
              <a:t>đề</a:t>
            </a:r>
            <a:r>
              <a:rPr lang="en-US" altLang="vi-VN" sz="4400" dirty="0">
                <a:sym typeface="Wingdings" pitchFamily="2" charset="2"/>
              </a:rPr>
              <a:t> </a:t>
            </a:r>
            <a:r>
              <a:rPr lang="en-US" altLang="vi-VN" sz="4400" dirty="0" err="1">
                <a:sym typeface="Wingdings" pitchFamily="2" charset="2"/>
              </a:rPr>
              <a:t>luyện</a:t>
            </a:r>
            <a:endParaRPr lang="en-US" altLang="vi-VN" sz="4400" dirty="0">
              <a:sym typeface="Wingdings" pitchFamily="2" charset="2"/>
            </a:endParaRPr>
          </a:p>
          <a:p>
            <a:pPr eaLnBrk="1" hangingPunct="1">
              <a:lnSpc>
                <a:spcPct val="150000"/>
              </a:lnSpc>
              <a:spcBef>
                <a:spcPct val="0"/>
              </a:spcBef>
              <a:buFontTx/>
              <a:buChar char="-"/>
            </a:pPr>
            <a:r>
              <a:rPr lang="en-US" altLang="vi-VN" sz="4400" dirty="0" err="1">
                <a:sym typeface="Wingdings" pitchFamily="2" charset="2"/>
              </a:rPr>
              <a:t>Đổi</a:t>
            </a:r>
            <a:r>
              <a:rPr lang="en-US" altLang="vi-VN" sz="4400" dirty="0">
                <a:sym typeface="Wingdings" pitchFamily="2" charset="2"/>
              </a:rPr>
              <a:t> </a:t>
            </a:r>
            <a:r>
              <a:rPr lang="en-US" altLang="vi-VN" sz="4400" dirty="0" err="1">
                <a:sym typeface="Wingdings" pitchFamily="2" charset="2"/>
              </a:rPr>
              <a:t>mới</a:t>
            </a:r>
            <a:r>
              <a:rPr lang="en-US" altLang="vi-VN" sz="4400" dirty="0">
                <a:sym typeface="Wingdings" pitchFamily="2" charset="2"/>
              </a:rPr>
              <a:t> </a:t>
            </a:r>
            <a:r>
              <a:rPr lang="en-US" altLang="vi-VN" sz="4400" dirty="0" err="1">
                <a:sym typeface="Wingdings" pitchFamily="2" charset="2"/>
              </a:rPr>
              <a:t>và</a:t>
            </a:r>
            <a:r>
              <a:rPr lang="en-US" altLang="vi-VN" sz="4400" dirty="0">
                <a:sym typeface="Wingdings" pitchFamily="2" charset="2"/>
              </a:rPr>
              <a:t> </a:t>
            </a:r>
            <a:r>
              <a:rPr lang="en-US" altLang="vi-VN" sz="4400" dirty="0" err="1">
                <a:sym typeface="Wingdings" pitchFamily="2" charset="2"/>
              </a:rPr>
              <a:t>tăng</a:t>
            </a:r>
            <a:r>
              <a:rPr lang="en-US" altLang="vi-VN" sz="4400" dirty="0">
                <a:sym typeface="Wingdings" pitchFamily="2" charset="2"/>
              </a:rPr>
              <a:t> </a:t>
            </a:r>
            <a:r>
              <a:rPr lang="en-US" altLang="vi-VN" sz="4400" dirty="0" err="1">
                <a:sym typeface="Wingdings" pitchFamily="2" charset="2"/>
              </a:rPr>
              <a:t>cường</a:t>
            </a:r>
            <a:r>
              <a:rPr lang="en-US" altLang="vi-VN" sz="4400" dirty="0">
                <a:sym typeface="Wingdings" pitchFamily="2" charset="2"/>
              </a:rPr>
              <a:t> </a:t>
            </a:r>
            <a:r>
              <a:rPr lang="en-US" altLang="vi-VN" sz="4400" dirty="0" err="1">
                <a:sym typeface="Wingdings" pitchFamily="2" charset="2"/>
              </a:rPr>
              <a:t>kiểm</a:t>
            </a:r>
            <a:r>
              <a:rPr lang="en-US" altLang="vi-VN" sz="4400" dirty="0">
                <a:sym typeface="Wingdings" pitchFamily="2" charset="2"/>
              </a:rPr>
              <a:t> </a:t>
            </a:r>
            <a:r>
              <a:rPr lang="en-US" altLang="vi-VN" sz="4400" dirty="0" err="1">
                <a:sym typeface="Wingdings" pitchFamily="2" charset="2"/>
              </a:rPr>
              <a:t>tra</a:t>
            </a:r>
            <a:r>
              <a:rPr lang="en-US" altLang="vi-VN" sz="4400" dirty="0">
                <a:sym typeface="Wingdings" pitchFamily="2" charset="2"/>
              </a:rPr>
              <a:t>, </a:t>
            </a:r>
            <a:r>
              <a:rPr lang="en-US" altLang="vi-VN" sz="4400" dirty="0" err="1">
                <a:sym typeface="Wingdings" pitchFamily="2" charset="2"/>
              </a:rPr>
              <a:t>đánh</a:t>
            </a:r>
            <a:r>
              <a:rPr lang="en-US" altLang="vi-VN" sz="4400" dirty="0">
                <a:sym typeface="Wingdings" pitchFamily="2" charset="2"/>
              </a:rPr>
              <a:t> </a:t>
            </a:r>
            <a:r>
              <a:rPr lang="en-US" altLang="vi-VN" sz="4400" dirty="0" err="1">
                <a:sym typeface="Wingdings" pitchFamily="2" charset="2"/>
              </a:rPr>
              <a:t>giá</a:t>
            </a:r>
            <a:endParaRPr lang="en-US" altLang="vi-VN" sz="4400" dirty="0">
              <a:sym typeface="Wingdings" pitchFamily="2" charset="2"/>
            </a:endParaRPr>
          </a:p>
          <a:p>
            <a:pPr eaLnBrk="1" hangingPunct="1">
              <a:lnSpc>
                <a:spcPct val="150000"/>
              </a:lnSpc>
              <a:spcBef>
                <a:spcPct val="0"/>
              </a:spcBef>
              <a:buFontTx/>
              <a:buChar char="-"/>
            </a:pPr>
            <a:r>
              <a:rPr lang="en-US" altLang="vi-VN" sz="4400" dirty="0" err="1">
                <a:sym typeface="Wingdings" pitchFamily="2" charset="2"/>
              </a:rPr>
              <a:t>Chấm</a:t>
            </a:r>
            <a:r>
              <a:rPr lang="en-US" altLang="vi-VN" sz="4400" dirty="0">
                <a:sym typeface="Wingdings" pitchFamily="2" charset="2"/>
              </a:rPr>
              <a:t> </a:t>
            </a:r>
            <a:r>
              <a:rPr lang="en-US" altLang="vi-VN" sz="4400" dirty="0" err="1">
                <a:sym typeface="Wingdings" pitchFamily="2" charset="2"/>
              </a:rPr>
              <a:t>chữa</a:t>
            </a:r>
            <a:r>
              <a:rPr lang="en-US" altLang="vi-VN" sz="4400" dirty="0">
                <a:sym typeface="Wingdings" pitchFamily="2" charset="2"/>
              </a:rPr>
              <a:t> </a:t>
            </a:r>
            <a:r>
              <a:rPr lang="en-US" altLang="vi-VN" sz="4400" dirty="0" err="1">
                <a:sym typeface="Wingdings" pitchFamily="2" charset="2"/>
              </a:rPr>
              <a:t>hiệu</a:t>
            </a:r>
            <a:r>
              <a:rPr lang="en-US" altLang="vi-VN" sz="4400" dirty="0">
                <a:sym typeface="Wingdings" pitchFamily="2" charset="2"/>
              </a:rPr>
              <a:t> </a:t>
            </a:r>
            <a:r>
              <a:rPr lang="en-US" altLang="vi-VN" sz="4400" dirty="0" err="1">
                <a:sym typeface="Wingdings" pitchFamily="2" charset="2"/>
              </a:rPr>
              <a:t>quả</a:t>
            </a:r>
            <a:r>
              <a:rPr lang="en-US" altLang="vi-VN" sz="4400" dirty="0">
                <a:sym typeface="Wingdings" pitchFamily="2" charset="2"/>
              </a:rPr>
              <a:t> </a:t>
            </a:r>
          </a:p>
        </p:txBody>
      </p:sp>
      <p:sp>
        <p:nvSpPr>
          <p:cNvPr id="15" name="Rectangle: Diagonal Corners Rounded 14">
            <a:extLst>
              <a:ext uri="{FF2B5EF4-FFF2-40B4-BE49-F238E27FC236}">
                <a16:creationId xmlns:a16="http://schemas.microsoft.com/office/drawing/2014/main" id="{3733B0A1-86BB-49D4-A701-1FD8DF36073C}"/>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43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C2E754-16AF-4F80-BB3D-853D43278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17318"/>
            <a:ext cx="10591800" cy="10287000"/>
          </a:xfrm>
          <a:prstGeom prst="rect">
            <a:avLst/>
          </a:prstGeom>
        </p:spPr>
      </p:pic>
    </p:spTree>
    <p:extLst>
      <p:ext uri="{BB962C8B-B14F-4D97-AF65-F5344CB8AC3E}">
        <p14:creationId xmlns:p14="http://schemas.microsoft.com/office/powerpoint/2010/main" val="3376690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0" name="Rectangle 9"/>
          <p:cNvSpPr/>
          <p:nvPr/>
        </p:nvSpPr>
        <p:spPr>
          <a:xfrm>
            <a:off x="1009840" y="4478981"/>
            <a:ext cx="2109432" cy="206210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a:r>
              <a:rPr lang="en-US" sz="3200" b="1" dirty="0">
                <a:ln>
                  <a:solidFill>
                    <a:srgbClr val="C00000"/>
                  </a:solidFill>
                </a:ln>
                <a:solidFill>
                  <a:srgbClr val="C00000"/>
                </a:solidFill>
                <a:latin typeface="Times New Roman" panose="02020603050405020304" pitchFamily="18" charset="0"/>
                <a:cs typeface="Times New Roman" panose="02020603050405020304" pitchFamily="18" charset="0"/>
              </a:rPr>
              <a:t>LƯU Ý KHI LUYỆN ĐỀ</a:t>
            </a:r>
          </a:p>
        </p:txBody>
      </p:sp>
      <p:cxnSp>
        <p:nvCxnSpPr>
          <p:cNvPr id="12" name="Straight Arrow Connector 11"/>
          <p:cNvCxnSpPr/>
          <p:nvPr/>
        </p:nvCxnSpPr>
        <p:spPr>
          <a:xfrm flipV="1">
            <a:off x="3119272" y="1919046"/>
            <a:ext cx="1202628" cy="368851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3119272" y="3763302"/>
            <a:ext cx="1202628" cy="18322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3119272" y="5580287"/>
            <a:ext cx="1101528" cy="152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3119272" y="5580287"/>
            <a:ext cx="1123299" cy="20016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321900" y="1361592"/>
            <a:ext cx="12058650" cy="1114908"/>
          </a:xfrm>
          <a:prstGeom prst="rect">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tabLst>
                <a:tab pos="61913" algn="l"/>
              </a:tabLst>
            </a:pPr>
            <a:r>
              <a:rPr lang="en-US" altLang="vi-VN" sz="4000" b="1" i="1" dirty="0" err="1"/>
              <a:t>Bước</a:t>
            </a:r>
            <a:r>
              <a:rPr lang="en-US" altLang="vi-VN" sz="4000" b="1" i="1" dirty="0"/>
              <a:t> 1: </a:t>
            </a:r>
            <a:r>
              <a:rPr lang="en-US" altLang="vi-VN" sz="4000" b="1" i="1" dirty="0" err="1"/>
              <a:t>Đọc</a:t>
            </a:r>
            <a:r>
              <a:rPr lang="en-US" altLang="vi-VN" sz="4000" b="1" i="1" dirty="0"/>
              <a:t> </a:t>
            </a:r>
            <a:r>
              <a:rPr lang="en-US" altLang="vi-VN" sz="4000" b="1" i="1" dirty="0" err="1"/>
              <a:t>kĩ</a:t>
            </a:r>
            <a:r>
              <a:rPr lang="en-US" altLang="vi-VN" sz="4000" b="1" i="1" dirty="0"/>
              <a:t> </a:t>
            </a:r>
            <a:r>
              <a:rPr lang="en-US" altLang="vi-VN" sz="4000" b="1" i="1" dirty="0" err="1"/>
              <a:t>đề</a:t>
            </a:r>
            <a:r>
              <a:rPr lang="en-US" altLang="vi-VN" sz="4000" b="1" i="1" dirty="0"/>
              <a:t>, </a:t>
            </a:r>
            <a:r>
              <a:rPr lang="en-US" altLang="vi-VN" sz="4000" b="1" i="1" dirty="0" err="1"/>
              <a:t>xác</a:t>
            </a:r>
            <a:r>
              <a:rPr lang="en-US" altLang="vi-VN" sz="4000" b="1" i="1" dirty="0"/>
              <a:t> </a:t>
            </a:r>
            <a:r>
              <a:rPr lang="en-US" altLang="vi-VN" sz="4000" b="1" i="1" dirty="0" err="1"/>
              <a:t>định</a:t>
            </a:r>
            <a:r>
              <a:rPr lang="en-US" altLang="vi-VN" sz="4000" b="1" i="1" dirty="0"/>
              <a:t> </a:t>
            </a:r>
            <a:r>
              <a:rPr lang="en-US" altLang="vi-VN" sz="4000" b="1" i="1" dirty="0" err="1"/>
              <a:t>các</a:t>
            </a:r>
            <a:r>
              <a:rPr lang="en-US" altLang="vi-VN" sz="4000" b="1" i="1" dirty="0"/>
              <a:t> </a:t>
            </a:r>
            <a:r>
              <a:rPr lang="en-US" altLang="vi-VN" sz="4000" b="1" i="1" dirty="0" err="1"/>
              <a:t>yêu</a:t>
            </a:r>
            <a:r>
              <a:rPr lang="en-US" altLang="vi-VN" sz="4000" b="1" i="1" dirty="0"/>
              <a:t> </a:t>
            </a:r>
            <a:r>
              <a:rPr lang="en-US" altLang="vi-VN" sz="4000" b="1" i="1" dirty="0" err="1"/>
              <a:t>cầu</a:t>
            </a:r>
            <a:endParaRPr lang="en-US" sz="4000" b="1" dirty="0">
              <a:ln/>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321900" y="3003516"/>
            <a:ext cx="12132400" cy="1097168"/>
          </a:xfrm>
          <a:prstGeom prst="rect">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lvl="0"/>
            <a:r>
              <a:rPr lang="en-US" altLang="vi-VN" sz="4000" b="1" i="1" dirty="0" err="1"/>
              <a:t>Bước</a:t>
            </a:r>
            <a:r>
              <a:rPr lang="en-US" altLang="vi-VN" sz="4000" b="1" i="1" dirty="0"/>
              <a:t> 2: </a:t>
            </a:r>
            <a:r>
              <a:rPr lang="en-US" altLang="vi-VN" sz="4000" b="1" i="1" dirty="0" err="1"/>
              <a:t>Đánh</a:t>
            </a:r>
            <a:r>
              <a:rPr lang="en-US" altLang="vi-VN" sz="4000" b="1" i="1" dirty="0"/>
              <a:t> </a:t>
            </a:r>
            <a:r>
              <a:rPr lang="en-US" altLang="vi-VN" sz="4000" b="1" i="1" dirty="0" err="1"/>
              <a:t>dấu</a:t>
            </a:r>
            <a:r>
              <a:rPr lang="en-US" altLang="vi-VN" sz="4000" b="1" i="1" dirty="0"/>
              <a:t> </a:t>
            </a:r>
            <a:r>
              <a:rPr lang="en-US" altLang="vi-VN" sz="4000" b="1" i="1" dirty="0" err="1"/>
              <a:t>các</a:t>
            </a:r>
            <a:r>
              <a:rPr lang="en-US" altLang="vi-VN" sz="4000" b="1" i="1" dirty="0"/>
              <a:t> </a:t>
            </a:r>
            <a:r>
              <a:rPr lang="en-US" altLang="vi-VN" sz="4000" b="1" i="1" dirty="0" err="1"/>
              <a:t>phần</a:t>
            </a:r>
            <a:r>
              <a:rPr lang="en-US" altLang="vi-VN" sz="4000" b="1" i="1" dirty="0"/>
              <a:t> </a:t>
            </a:r>
            <a:r>
              <a:rPr lang="en-US" altLang="vi-VN" sz="4000" b="1" i="1" dirty="0" err="1"/>
              <a:t>sẽ</a:t>
            </a:r>
            <a:r>
              <a:rPr lang="en-US" altLang="vi-VN" sz="4000" b="1" i="1" dirty="0"/>
              <a:t> </a:t>
            </a:r>
            <a:r>
              <a:rPr lang="en-US" altLang="vi-VN" sz="4000" b="1" i="1" dirty="0" err="1"/>
              <a:t>giải</a:t>
            </a:r>
            <a:r>
              <a:rPr lang="en-US" altLang="vi-VN" sz="4000" b="1" i="1" dirty="0"/>
              <a:t> </a:t>
            </a:r>
            <a:r>
              <a:rPr lang="en-US" altLang="vi-VN" sz="4000" b="1" i="1" dirty="0" err="1"/>
              <a:t>được</a:t>
            </a:r>
            <a:r>
              <a:rPr lang="en-US" altLang="vi-VN" sz="4000" b="1" i="1" dirty="0"/>
              <a:t> </a:t>
            </a:r>
            <a:r>
              <a:rPr lang="en-US" altLang="vi-VN" sz="4000" b="1" i="1" dirty="0" err="1"/>
              <a:t>ngay</a:t>
            </a:r>
            <a:endParaRPr lang="en-US" sz="3800" b="1" dirty="0">
              <a:ln/>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264342" y="4756314"/>
            <a:ext cx="12147648" cy="1146624"/>
          </a:xfrm>
          <a:prstGeom prst="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lvl="0"/>
            <a:r>
              <a:rPr lang="en-US" altLang="vi-VN" sz="4000" b="1" i="1" dirty="0" err="1"/>
              <a:t>Bước</a:t>
            </a:r>
            <a:r>
              <a:rPr lang="en-US" altLang="vi-VN" sz="4000" b="1" i="1" dirty="0"/>
              <a:t> 3: </a:t>
            </a:r>
            <a:r>
              <a:rPr lang="en-US" altLang="vi-VN" sz="4000" b="1" i="1" dirty="0" err="1"/>
              <a:t>Giải</a:t>
            </a:r>
            <a:r>
              <a:rPr lang="en-US" altLang="vi-VN" sz="4000" b="1" i="1" dirty="0"/>
              <a:t> </a:t>
            </a:r>
            <a:r>
              <a:rPr lang="en-US" altLang="vi-VN" sz="4000" b="1" i="1" dirty="0" err="1"/>
              <a:t>bài</a:t>
            </a:r>
            <a:endParaRPr lang="en-US" sz="3700" b="1" dirty="0">
              <a:ln/>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242571" y="6520367"/>
            <a:ext cx="12159750" cy="1282879"/>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spcBef>
                <a:spcPct val="0"/>
              </a:spcBef>
            </a:pPr>
            <a:r>
              <a:rPr lang="en-US" altLang="vi-VN" sz="4000" b="1" i="1" dirty="0" err="1"/>
              <a:t>Bước</a:t>
            </a:r>
            <a:r>
              <a:rPr lang="en-US" altLang="vi-VN" sz="4000" b="1" i="1" dirty="0"/>
              <a:t> 4: </a:t>
            </a:r>
            <a:r>
              <a:rPr lang="en-US" altLang="vi-VN" sz="4000" b="1" i="1" dirty="0" err="1"/>
              <a:t>Kiểm</a:t>
            </a:r>
            <a:r>
              <a:rPr lang="en-US" altLang="vi-VN" sz="4000" b="1" i="1" dirty="0"/>
              <a:t> </a:t>
            </a:r>
            <a:r>
              <a:rPr lang="en-US" altLang="vi-VN" sz="4000" b="1" i="1" dirty="0" err="1"/>
              <a:t>tra</a:t>
            </a:r>
            <a:r>
              <a:rPr lang="en-US" altLang="vi-VN" sz="4000" b="1" i="1" dirty="0"/>
              <a:t> </a:t>
            </a:r>
            <a:r>
              <a:rPr lang="en-US" altLang="vi-VN" sz="4000" b="1" i="1" dirty="0" err="1"/>
              <a:t>lại</a:t>
            </a:r>
            <a:r>
              <a:rPr lang="en-US" altLang="vi-VN" sz="4000" b="1" i="1" dirty="0"/>
              <a:t> </a:t>
            </a:r>
            <a:r>
              <a:rPr lang="en-US" altLang="vi-VN" sz="4000" b="1" i="1" dirty="0" err="1"/>
              <a:t>bài</a:t>
            </a:r>
            <a:r>
              <a:rPr lang="en-US" altLang="vi-VN" sz="4000" b="1" i="1" dirty="0"/>
              <a:t> </a:t>
            </a:r>
            <a:r>
              <a:rPr lang="en-US" altLang="vi-VN" sz="4000" b="1" i="1" dirty="0" err="1"/>
              <a:t>theo</a:t>
            </a:r>
            <a:r>
              <a:rPr lang="en-US" altLang="vi-VN" sz="4000" b="1" i="1" dirty="0"/>
              <a:t> </a:t>
            </a:r>
            <a:r>
              <a:rPr lang="en-US" altLang="vi-VN" sz="4000" b="1" i="1" dirty="0" err="1"/>
              <a:t>các</a:t>
            </a:r>
            <a:r>
              <a:rPr lang="en-US" altLang="vi-VN" sz="4000" b="1" i="1" dirty="0"/>
              <a:t> </a:t>
            </a:r>
            <a:r>
              <a:rPr lang="en-US" altLang="vi-VN" sz="4000" b="1" i="1" dirty="0" err="1"/>
              <a:t>yêu</a:t>
            </a:r>
            <a:r>
              <a:rPr lang="en-US" altLang="vi-VN" sz="4000" b="1" i="1" dirty="0"/>
              <a:t> </a:t>
            </a:r>
            <a:r>
              <a:rPr lang="en-US" altLang="vi-VN" sz="4000" b="1" i="1" dirty="0" err="1"/>
              <a:t>cầu</a:t>
            </a:r>
            <a:r>
              <a:rPr lang="en-US" altLang="vi-VN" sz="4000" b="1" i="1" dirty="0"/>
              <a:t> </a:t>
            </a:r>
            <a:r>
              <a:rPr lang="en-US" altLang="vi-VN" sz="4000" b="1" i="1" dirty="0" err="1"/>
              <a:t>của</a:t>
            </a:r>
            <a:r>
              <a:rPr lang="en-US" altLang="vi-VN" sz="4000" b="1" i="1" dirty="0"/>
              <a:t> </a:t>
            </a:r>
            <a:r>
              <a:rPr lang="en-US" altLang="vi-VN" sz="4000" b="1" i="1" dirty="0" err="1"/>
              <a:t>đề</a:t>
            </a:r>
            <a:endParaRPr lang="en-US" altLang="vi-VN" sz="4000" b="1" i="1" dirty="0"/>
          </a:p>
        </p:txBody>
      </p:sp>
      <p:sp>
        <p:nvSpPr>
          <p:cNvPr id="20" name="Rectangle: Diagonal Corners Rounded 14">
            <a:extLst>
              <a:ext uri="{FF2B5EF4-FFF2-40B4-BE49-F238E27FC236}">
                <a16:creationId xmlns:a16="http://schemas.microsoft.com/office/drawing/2014/main" id="{3733B0A1-86BB-49D4-A701-1FD8DF36073C}"/>
              </a:ext>
            </a:extLst>
          </p:cNvPr>
          <p:cNvSpPr/>
          <p:nvPr/>
        </p:nvSpPr>
        <p:spPr>
          <a:xfrm>
            <a:off x="2133600" y="248906"/>
            <a:ext cx="15087600" cy="773778"/>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err="1">
                <a:solidFill>
                  <a:prstClr val="white"/>
                </a:solidFill>
                <a:latin typeface="Times New Roman" panose="02020603050405020304" pitchFamily="18" charset="0"/>
                <a:cs typeface="Times New Roman" panose="02020603050405020304" pitchFamily="18" charset="0"/>
              </a:rPr>
              <a:t>Kinh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nghiệm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thực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hiện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Dạy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lớp</a:t>
            </a:r>
            <a:r>
              <a:rPr lang="en-US" sz="4800" b="1" dirty="0">
                <a:solidFill>
                  <a:prstClr val="white"/>
                </a:solidFill>
                <a:latin typeface="Times New Roman" panose="02020603050405020304" pitchFamily="18" charset="0"/>
                <a:cs typeface="Times New Roman" panose="02020603050405020304" pitchFamily="18" charset="0"/>
              </a:rPr>
              <a:t> 10 </a:t>
            </a:r>
            <a:r>
              <a:rPr lang="en-US" sz="4800" b="1" dirty="0" err="1">
                <a:solidFill>
                  <a:prstClr val="white"/>
                </a:solidFill>
                <a:latin typeface="Times New Roman" panose="02020603050405020304" pitchFamily="18" charset="0"/>
                <a:cs typeface="Times New Roman" panose="02020603050405020304" pitchFamily="18" charset="0"/>
              </a:rPr>
              <a:t>môn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Toán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188146" y="8448099"/>
            <a:ext cx="12159750" cy="1282879"/>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spcBef>
                <a:spcPct val="0"/>
              </a:spcBef>
            </a:pPr>
            <a:r>
              <a:rPr lang="en-US" altLang="vi-VN" sz="4000" b="1" i="1" dirty="0" err="1"/>
              <a:t>Bước</a:t>
            </a:r>
            <a:r>
              <a:rPr lang="en-US" altLang="vi-VN" sz="4000" b="1" i="1" dirty="0"/>
              <a:t> 5: </a:t>
            </a:r>
            <a:r>
              <a:rPr lang="en-US" altLang="vi-VN" sz="4000" b="1" i="1" dirty="0" err="1"/>
              <a:t>Chấm</a:t>
            </a:r>
            <a:r>
              <a:rPr lang="en-US" altLang="vi-VN" sz="4000" b="1" i="1" dirty="0"/>
              <a:t> </a:t>
            </a:r>
            <a:r>
              <a:rPr lang="en-US" altLang="vi-VN" sz="4000" b="1" i="1" dirty="0" err="1"/>
              <a:t>chữa</a:t>
            </a:r>
            <a:r>
              <a:rPr lang="en-US" altLang="vi-VN" sz="4000" b="1" i="1" dirty="0"/>
              <a:t> </a:t>
            </a:r>
            <a:r>
              <a:rPr lang="en-US" altLang="vi-VN" sz="4000" b="1" i="1" dirty="0" err="1"/>
              <a:t>và</a:t>
            </a:r>
            <a:r>
              <a:rPr lang="en-US" altLang="vi-VN" sz="4000" b="1" i="1" dirty="0"/>
              <a:t> </a:t>
            </a:r>
            <a:r>
              <a:rPr lang="en-US" altLang="vi-VN" sz="4000" b="1" i="1" dirty="0" err="1"/>
              <a:t>rút</a:t>
            </a:r>
            <a:r>
              <a:rPr lang="en-US" altLang="vi-VN" sz="4000" b="1" i="1" dirty="0"/>
              <a:t> </a:t>
            </a:r>
            <a:r>
              <a:rPr lang="en-US" altLang="vi-VN" sz="4000" b="1" i="1" dirty="0" err="1"/>
              <a:t>kinh</a:t>
            </a:r>
            <a:r>
              <a:rPr lang="en-US" altLang="vi-VN" sz="4000" b="1" i="1" dirty="0"/>
              <a:t> </a:t>
            </a:r>
            <a:r>
              <a:rPr lang="en-US" altLang="vi-VN" sz="4000" b="1" i="1" dirty="0" err="1"/>
              <a:t>nghiệm</a:t>
            </a:r>
            <a:endParaRPr lang="en-US" altLang="vi-VN" sz="4000" b="1" i="1" dirty="0"/>
          </a:p>
        </p:txBody>
      </p:sp>
      <p:cxnSp>
        <p:nvCxnSpPr>
          <p:cNvPr id="22" name="Straight Arrow Connector 21"/>
          <p:cNvCxnSpPr/>
          <p:nvPr/>
        </p:nvCxnSpPr>
        <p:spPr>
          <a:xfrm>
            <a:off x="3126532" y="5616575"/>
            <a:ext cx="1061614" cy="35110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19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1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F9A35BDC-562D-417D-ACF7-08DDD8781A38}"/>
              </a:ext>
            </a:extLst>
          </p:cNvPr>
          <p:cNvGrpSpPr/>
          <p:nvPr/>
        </p:nvGrpSpPr>
        <p:grpSpPr>
          <a:xfrm>
            <a:off x="255006" y="620918"/>
            <a:ext cx="17489228" cy="8810267"/>
            <a:chOff x="-106557" y="5261"/>
            <a:chExt cx="9138657" cy="4494597"/>
          </a:xfrm>
        </p:grpSpPr>
        <p:sp>
          <p:nvSpPr>
            <p:cNvPr id="8" name="Freeform 3">
              <a:extLst>
                <a:ext uri="{FF2B5EF4-FFF2-40B4-BE49-F238E27FC236}">
                  <a16:creationId xmlns:a16="http://schemas.microsoft.com/office/drawing/2014/main" id="{08EBA881-9210-468B-966F-155F2783AC20}"/>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48EF3FA3-1390-4B99-A8F7-5CFC1B3CD262}"/>
              </a:ext>
            </a:extLst>
          </p:cNvPr>
          <p:cNvPicPr>
            <a:picLocks noChangeAspect="1"/>
          </p:cNvPicPr>
          <p:nvPr/>
        </p:nvPicPr>
        <p:blipFill>
          <a:blip r:embed="rId2"/>
          <a:srcRect/>
          <a:stretch>
            <a:fillRect/>
          </a:stretch>
        </p:blipFill>
        <p:spPr>
          <a:xfrm>
            <a:off x="16416316" y="8648701"/>
            <a:ext cx="1558862" cy="1638299"/>
          </a:xfrm>
          <a:prstGeom prst="rect">
            <a:avLst/>
          </a:prstGeom>
        </p:spPr>
      </p:pic>
      <p:pic>
        <p:nvPicPr>
          <p:cNvPr id="10" name="Picture 5">
            <a:extLst>
              <a:ext uri="{FF2B5EF4-FFF2-40B4-BE49-F238E27FC236}">
                <a16:creationId xmlns:a16="http://schemas.microsoft.com/office/drawing/2014/main" id="{8BEE3182-B5D7-4C6D-8DB6-CB9F23BA17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1290202" y="8393646"/>
            <a:ext cx="1666000" cy="4036563"/>
          </a:xfrm>
          <a:prstGeom prst="rect">
            <a:avLst/>
          </a:prstGeom>
        </p:spPr>
      </p:pic>
      <p:pic>
        <p:nvPicPr>
          <p:cNvPr id="12" name="Picture 6">
            <a:extLst>
              <a:ext uri="{FF2B5EF4-FFF2-40B4-BE49-F238E27FC236}">
                <a16:creationId xmlns:a16="http://schemas.microsoft.com/office/drawing/2014/main" id="{3BD1153A-8BC4-473C-95AD-34852ADF20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20" y="22300"/>
            <a:ext cx="802022" cy="1621736"/>
          </a:xfrm>
          <a:prstGeom prst="rect">
            <a:avLst/>
          </a:prstGeom>
        </p:spPr>
      </p:pic>
      <p:sp>
        <p:nvSpPr>
          <p:cNvPr id="13" name="TextBox 12">
            <a:extLst>
              <a:ext uri="{FF2B5EF4-FFF2-40B4-BE49-F238E27FC236}">
                <a16:creationId xmlns:a16="http://schemas.microsoft.com/office/drawing/2014/main" id="{2AB52FBB-01DD-42B8-9B1B-1B0A0DF8482C}"/>
              </a:ext>
            </a:extLst>
          </p:cNvPr>
          <p:cNvSpPr txBox="1"/>
          <p:nvPr/>
        </p:nvSpPr>
        <p:spPr>
          <a:xfrm>
            <a:off x="3124200" y="3280708"/>
            <a:ext cx="11887200" cy="1938992"/>
          </a:xfrm>
          <a:prstGeom prst="rect">
            <a:avLst/>
          </a:prstGeom>
          <a:noFill/>
        </p:spPr>
        <p:txBody>
          <a:bodyPr wrap="square">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PHƯƠNG PHÁP KIỂM TRA – ĐÁNH GIÁ HỌC SINH</a:t>
            </a:r>
          </a:p>
        </p:txBody>
      </p:sp>
    </p:spTree>
    <p:extLst>
      <p:ext uri="{BB962C8B-B14F-4D97-AF65-F5344CB8AC3E}">
        <p14:creationId xmlns:p14="http://schemas.microsoft.com/office/powerpoint/2010/main" val="1835634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5279" y="1029551"/>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7" name="Rectangle 6"/>
          <p:cNvSpPr/>
          <p:nvPr/>
        </p:nvSpPr>
        <p:spPr>
          <a:xfrm>
            <a:off x="6248400" y="1790700"/>
            <a:ext cx="7391400" cy="1600200"/>
          </a:xfrm>
          <a:prstGeom prst="rect">
            <a:avLst/>
          </a:prstGeom>
          <a:solidFill>
            <a:srgbClr val="F01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FFFF00"/>
                </a:solidFill>
                <a:latin typeface="Times New Roman" panose="02020603050405020304" pitchFamily="18" charset="0"/>
                <a:cs typeface="Times New Roman" panose="02020603050405020304" pitchFamily="18" charset="0"/>
              </a:rPr>
              <a:t>KIỂM TRA ĐÁNH GIÁ</a:t>
            </a:r>
          </a:p>
        </p:txBody>
      </p:sp>
      <p:sp>
        <p:nvSpPr>
          <p:cNvPr id="8" name="Rectangle 7"/>
          <p:cNvSpPr/>
          <p:nvPr/>
        </p:nvSpPr>
        <p:spPr>
          <a:xfrm>
            <a:off x="3581400" y="5067300"/>
            <a:ext cx="5562600" cy="1828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vi-VN" sz="4000" b="1" dirty="0">
                <a:solidFill>
                  <a:schemeClr val="bg1"/>
                </a:solidFill>
                <a:latin typeface="Times New Roman" panose="02020603050405020304" pitchFamily="18" charset="0"/>
                <a:cs typeface="Times New Roman" panose="02020603050405020304" pitchFamily="18" charset="0"/>
              </a:rPr>
              <a:t>Kiểm tra thường xuyên</a:t>
            </a:r>
          </a:p>
        </p:txBody>
      </p:sp>
      <p:sp>
        <p:nvSpPr>
          <p:cNvPr id="13" name="Rectangle 12"/>
          <p:cNvSpPr/>
          <p:nvPr/>
        </p:nvSpPr>
        <p:spPr>
          <a:xfrm>
            <a:off x="10820400" y="5067300"/>
            <a:ext cx="5562600" cy="1828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vi-VN" sz="4000" b="1" dirty="0">
                <a:solidFill>
                  <a:schemeClr val="bg1"/>
                </a:solidFill>
                <a:latin typeface="Times New Roman" panose="02020603050405020304" pitchFamily="18" charset="0"/>
                <a:cs typeface="Times New Roman" panose="02020603050405020304" pitchFamily="18" charset="0"/>
              </a:rPr>
              <a:t>Kiểm tra định kì</a:t>
            </a:r>
          </a:p>
        </p:txBody>
      </p:sp>
      <p:grpSp>
        <p:nvGrpSpPr>
          <p:cNvPr id="29" name="Group 28"/>
          <p:cNvGrpSpPr/>
          <p:nvPr/>
        </p:nvGrpSpPr>
        <p:grpSpPr>
          <a:xfrm>
            <a:off x="9944100" y="4025398"/>
            <a:ext cx="3695700" cy="1041902"/>
            <a:chOff x="10744200" y="3771900"/>
            <a:chExt cx="2667000" cy="1041902"/>
          </a:xfrm>
        </p:grpSpPr>
        <p:cxnSp>
          <p:nvCxnSpPr>
            <p:cNvPr id="27" name="Straight Connector 26"/>
            <p:cNvCxnSpPr/>
            <p:nvPr/>
          </p:nvCxnSpPr>
          <p:spPr>
            <a:xfrm>
              <a:off x="10744200" y="3771900"/>
              <a:ext cx="2667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3411200" y="3771900"/>
              <a:ext cx="0" cy="10419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a:stCxn id="7" idx="2"/>
          </p:cNvCxnSpPr>
          <p:nvPr/>
        </p:nvCxnSpPr>
        <p:spPr>
          <a:xfrm>
            <a:off x="9944100" y="3390900"/>
            <a:ext cx="0" cy="634498"/>
          </a:xfrm>
          <a:prstGeom prst="line">
            <a:avLst/>
          </a:prstGeom>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248400" y="4027374"/>
            <a:ext cx="3681663" cy="1039925"/>
            <a:chOff x="3810000" y="2272798"/>
            <a:chExt cx="2590800" cy="911588"/>
          </a:xfrm>
        </p:grpSpPr>
        <p:cxnSp>
          <p:nvCxnSpPr>
            <p:cNvPr id="42" name="Straight Connector 41"/>
            <p:cNvCxnSpPr/>
            <p:nvPr/>
          </p:nvCxnSpPr>
          <p:spPr>
            <a:xfrm>
              <a:off x="3810000" y="2272798"/>
              <a:ext cx="259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810000" y="2272798"/>
              <a:ext cx="0" cy="91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8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558" y="1096549"/>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7" name="Rectangle 6"/>
          <p:cNvSpPr/>
          <p:nvPr/>
        </p:nvSpPr>
        <p:spPr>
          <a:xfrm>
            <a:off x="304800" y="2324100"/>
            <a:ext cx="2855578" cy="5791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KIỂM TRA THƯỜNG XUYÊN                            </a:t>
            </a:r>
          </a:p>
        </p:txBody>
      </p:sp>
      <p:sp>
        <p:nvSpPr>
          <p:cNvPr id="8" name="Rounded Rectangle 7"/>
          <p:cNvSpPr/>
          <p:nvPr/>
        </p:nvSpPr>
        <p:spPr>
          <a:xfrm>
            <a:off x="3810000" y="1562100"/>
            <a:ext cx="1257300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anose="02020603050405020304" pitchFamily="18" charset="0"/>
                <a:cs typeface="Times New Roman" panose="02020603050405020304" pitchFamily="18" charset="0"/>
              </a:rPr>
              <a:t>Thời gian: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Vào giờ truy bài hoặc đầu giờ buổi chiều.</a:t>
            </a:r>
            <a:endParaRPr lang="en-US" sz="4000" dirty="0"/>
          </a:p>
        </p:txBody>
      </p:sp>
      <p:cxnSp>
        <p:nvCxnSpPr>
          <p:cNvPr id="16" name="Straight Arrow Connector 15"/>
          <p:cNvCxnSpPr/>
          <p:nvPr/>
        </p:nvCxnSpPr>
        <p:spPr>
          <a:xfrm>
            <a:off x="3160378" y="5219700"/>
            <a:ext cx="820111" cy="380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160378" y="2476500"/>
            <a:ext cx="649622"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2400" y="3695700"/>
            <a:ext cx="2115511" cy="45719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anose="02020603050405020304" pitchFamily="18" charset="0"/>
                <a:cs typeface="Times New Roman" panose="02020603050405020304" pitchFamily="18" charset="0"/>
              </a:rPr>
              <a:t> Hình thức</a:t>
            </a:r>
            <a:endParaRPr lang="en-US" sz="4000" dirty="0">
              <a:solidFill>
                <a:srgbClr val="FFFF00"/>
              </a:solidFill>
            </a:endParaRPr>
          </a:p>
        </p:txBody>
      </p:sp>
      <p:sp>
        <p:nvSpPr>
          <p:cNvPr id="26" name="Rounded Rectangle 25"/>
          <p:cNvSpPr/>
          <p:nvPr/>
        </p:nvSpPr>
        <p:spPr>
          <a:xfrm>
            <a:off x="6781800" y="3390900"/>
            <a:ext cx="10820400" cy="990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Tổ trưởng (nhóm trưởng) kiểm tra bài tập làm về nhà</a:t>
            </a:r>
            <a:r>
              <a:rPr lang="en-US" b="1" dirty="0">
                <a:latin typeface="Times New Roman" panose="02020603050405020304" pitchFamily="18" charset="0"/>
                <a:cs typeface="Times New Roman" panose="02020603050405020304" pitchFamily="18" charset="0"/>
              </a:rPr>
              <a:t>.</a:t>
            </a:r>
            <a:endParaRPr lang="en-US" dirty="0"/>
          </a:p>
        </p:txBody>
      </p:sp>
      <p:sp>
        <p:nvSpPr>
          <p:cNvPr id="27" name="Rounded Rectangle 26"/>
          <p:cNvSpPr/>
          <p:nvPr/>
        </p:nvSpPr>
        <p:spPr>
          <a:xfrm>
            <a:off x="6781800" y="4762500"/>
            <a:ext cx="10820400" cy="990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Các cán sự bộ môn ra đề kiểm tra lý thuyết, bài tập</a:t>
            </a:r>
            <a:r>
              <a:rPr lang="en-US" b="1" dirty="0">
                <a:latin typeface="Times New Roman" panose="02020603050405020304" pitchFamily="18" charset="0"/>
                <a:cs typeface="Times New Roman" panose="02020603050405020304" pitchFamily="18" charset="0"/>
              </a:rPr>
              <a:t>.</a:t>
            </a:r>
            <a:endParaRPr lang="en-US" dirty="0"/>
          </a:p>
        </p:txBody>
      </p:sp>
      <p:sp>
        <p:nvSpPr>
          <p:cNvPr id="31" name="Rounded Rectangle 30"/>
          <p:cNvSpPr/>
          <p:nvPr/>
        </p:nvSpPr>
        <p:spPr>
          <a:xfrm>
            <a:off x="6781800" y="6286500"/>
            <a:ext cx="10820400" cy="990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3500" b="1" dirty="0">
                <a:latin typeface="Times New Roman" panose="02020603050405020304" pitchFamily="18" charset="0"/>
                <a:cs typeface="Times New Roman" panose="02020603050405020304" pitchFamily="18" charset="0"/>
              </a:rPr>
              <a:t>  HS chấm chéo, vòng tròn.</a:t>
            </a:r>
          </a:p>
          <a:p>
            <a:pPr algn="ctr"/>
            <a:r>
              <a:rPr lang="en-US" b="1" dirty="0">
                <a:latin typeface="Times New Roman" panose="02020603050405020304" pitchFamily="18" charset="0"/>
                <a:cs typeface="Times New Roman" panose="02020603050405020304" pitchFamily="18" charset="0"/>
              </a:rPr>
              <a:t>.</a:t>
            </a:r>
            <a:endParaRPr lang="en-US" dirty="0"/>
          </a:p>
        </p:txBody>
      </p:sp>
      <p:sp>
        <p:nvSpPr>
          <p:cNvPr id="32" name="Rounded Rectangle 31"/>
          <p:cNvSpPr/>
          <p:nvPr/>
        </p:nvSpPr>
        <p:spPr>
          <a:xfrm>
            <a:off x="6781800" y="7658100"/>
            <a:ext cx="10820400" cy="990600"/>
          </a:xfrm>
          <a:prstGeom prst="roundRect">
            <a:avLst/>
          </a:prstGeom>
          <a:solidFill>
            <a:srgbClr val="F01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35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Tổng hợp báo cáo kết quả cho GV.</a:t>
            </a:r>
            <a:endParaRPr lang="en-US" sz="3500"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a:t>
            </a:r>
            <a:endParaRPr lang="en-US" dirty="0"/>
          </a:p>
        </p:txBody>
      </p:sp>
      <p:cxnSp>
        <p:nvCxnSpPr>
          <p:cNvPr id="34" name="Straight Arrow Connector 33"/>
          <p:cNvCxnSpPr/>
          <p:nvPr/>
        </p:nvCxnSpPr>
        <p:spPr>
          <a:xfrm flipV="1">
            <a:off x="6077911" y="4152900"/>
            <a:ext cx="703889" cy="1447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77911" y="5599940"/>
            <a:ext cx="70388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77911" y="5599940"/>
            <a:ext cx="703889" cy="1181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77911" y="5599940"/>
            <a:ext cx="703889" cy="2286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6" grpId="0" animBg="1"/>
      <p:bldP spid="27"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1032074"/>
            <a:ext cx="17489228" cy="8810267"/>
            <a:chOff x="419081" y="4128591"/>
            <a:chExt cx="9138657" cy="4494597"/>
          </a:xfrm>
        </p:grpSpPr>
        <p:sp>
          <p:nvSpPr>
            <p:cNvPr id="3" name="Freeform 3"/>
            <p:cNvSpPr/>
            <p:nvPr/>
          </p:nvSpPr>
          <p:spPr>
            <a:xfrm>
              <a:off x="419081" y="412859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030426" y="63713"/>
            <a:ext cx="11885575" cy="950139"/>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white"/>
                </a:solidFill>
                <a:latin typeface="Times New Roman" panose="02020603050405020304" pitchFamily="18" charset="0"/>
                <a:cs typeface="Times New Roman" panose="02020603050405020304" pitchFamily="18" charset="0"/>
              </a:rPr>
              <a:t>KẾ HOẠCH DẠY HỌC</a:t>
            </a:r>
          </a:p>
        </p:txBody>
      </p:sp>
      <p:sp>
        <p:nvSpPr>
          <p:cNvPr id="14" name="TextBox 13"/>
          <p:cNvSpPr txBox="1"/>
          <p:nvPr/>
        </p:nvSpPr>
        <p:spPr>
          <a:xfrm>
            <a:off x="1524000" y="6033059"/>
            <a:ext cx="4495800"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Dạy</a:t>
            </a:r>
            <a:r>
              <a:rPr lang="en-US" sz="5400" b="1" dirty="0">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a:t>
            </a:r>
            <a:r>
              <a:rPr lang="en-US" sz="5400" b="1" dirty="0">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p>
          <a:p>
            <a:pPr algn="ctr"/>
            <a:r>
              <a:rPr lang="en-US" sz="5400" b="1" dirty="0" err="1">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chính</a:t>
            </a:r>
            <a:r>
              <a:rPr lang="en-US" sz="5400" b="1" dirty="0">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khóa</a:t>
            </a:r>
            <a:endParaRPr lang="en-US" sz="5400" b="1" dirty="0">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6705600" y="6053028"/>
            <a:ext cx="4876800" cy="1754326"/>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Dạy</a:t>
            </a:r>
            <a:r>
              <a:rPr lang="en-US" sz="5400" b="1" dirty="0">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thêm</a:t>
            </a:r>
            <a:r>
              <a:rPr lang="en-US" sz="5400" b="1" dirty="0">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p>
          <a:p>
            <a:pPr algn="ctr"/>
            <a:r>
              <a:rPr lang="en-US" sz="5400" b="1" dirty="0" err="1">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a:t>
            </a:r>
            <a:r>
              <a:rPr lang="en-US" sz="5400" b="1" dirty="0">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thêm</a:t>
            </a:r>
            <a:endParaRPr lang="en-US" sz="5400" b="1" dirty="0">
              <a:ln w="11430">
                <a:solidFill>
                  <a:schemeClr val="bg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8" name="TextBox 17"/>
          <p:cNvSpPr txBox="1"/>
          <p:nvPr/>
        </p:nvSpPr>
        <p:spPr>
          <a:xfrm>
            <a:off x="12268200" y="6074736"/>
            <a:ext cx="4419600" cy="1754326"/>
          </a:xfrm>
          <a:prstGeom prst="rect">
            <a:avLst/>
          </a:prstGeom>
          <a:solidFill>
            <a:srgbClr val="0066FF"/>
          </a:solidFill>
          <a:ln>
            <a:solidFill>
              <a:srgbClr val="0066FF"/>
            </a:solidFill>
          </a:ln>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bg1"/>
                  </a:solidFill>
                </a:ln>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Ôn thi</a:t>
            </a:r>
          </a:p>
          <a:p>
            <a:pPr algn="ctr"/>
            <a:endParaRPr lang="en-US" sz="5400" b="1" dirty="0">
              <a:ln w="11430">
                <a:solidFill>
                  <a:schemeClr val="tx1"/>
                </a:solidFill>
              </a:ln>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cxnSp>
        <p:nvCxnSpPr>
          <p:cNvPr id="26" name="Straight Connector 25"/>
          <p:cNvCxnSpPr>
            <a:stCxn id="36" idx="2"/>
          </p:cNvCxnSpPr>
          <p:nvPr/>
        </p:nvCxnSpPr>
        <p:spPr>
          <a:xfrm>
            <a:off x="8973213" y="3415963"/>
            <a:ext cx="1" cy="1277778"/>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3733800" y="4693741"/>
            <a:ext cx="0" cy="13393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8973214" y="4693741"/>
            <a:ext cx="0" cy="138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14582197" y="4693741"/>
            <a:ext cx="0" cy="138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Rectangle 35"/>
          <p:cNvSpPr/>
          <p:nvPr/>
        </p:nvSpPr>
        <p:spPr>
          <a:xfrm>
            <a:off x="4325012" y="2400300"/>
            <a:ext cx="9296401" cy="1015663"/>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defRPr/>
            </a:pPr>
            <a:r>
              <a:rPr lang="en-US" sz="6000" b="1" dirty="0">
                <a:ln w="11430">
                  <a:solidFill>
                    <a:schemeClr val="tx1"/>
                  </a:solidFill>
                </a:ln>
                <a:solidFill>
                  <a:schemeClr val="tx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KẾ HOẠCH DẠY HỌC</a:t>
            </a:r>
          </a:p>
        </p:txBody>
      </p:sp>
      <p:cxnSp>
        <p:nvCxnSpPr>
          <p:cNvPr id="38" name="Straight Connector 37"/>
          <p:cNvCxnSpPr/>
          <p:nvPr/>
        </p:nvCxnSpPr>
        <p:spPr>
          <a:xfrm flipH="1">
            <a:off x="3771900" y="4693741"/>
            <a:ext cx="5201313"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a:off x="8991599" y="4693741"/>
            <a:ext cx="559059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185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arn(inVertical)">
                                      <p:cBhvr>
                                        <p:cTn id="41" dur="500"/>
                                        <p:tgtEl>
                                          <p:spTgt spid="4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8" grpId="0" animBg="1"/>
      <p:bldP spid="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119480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8" name="Picture 7">
            <a:extLst>
              <a:ext uri="{FF2B5EF4-FFF2-40B4-BE49-F238E27FC236}">
                <a16:creationId xmlns:a16="http://schemas.microsoft.com/office/drawing/2014/main" id="{41F37DA2-5F9E-401E-B59F-32C580E84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22" y="1104900"/>
            <a:ext cx="16723978" cy="8670600"/>
          </a:xfrm>
          <a:prstGeom prst="rect">
            <a:avLst/>
          </a:prstGeom>
        </p:spPr>
      </p:pic>
    </p:spTree>
    <p:extLst>
      <p:ext uri="{BB962C8B-B14F-4D97-AF65-F5344CB8AC3E}">
        <p14:creationId xmlns:p14="http://schemas.microsoft.com/office/powerpoint/2010/main" val="3196418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876800" y="1644036"/>
            <a:ext cx="11889627" cy="2615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876800" y="1644035"/>
            <a:ext cx="11889627" cy="25850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399386" y="119480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8" name="Horizontal Scroll 7"/>
          <p:cNvSpPr/>
          <p:nvPr/>
        </p:nvSpPr>
        <p:spPr>
          <a:xfrm>
            <a:off x="838200" y="1644035"/>
            <a:ext cx="2971800" cy="7004665"/>
          </a:xfrm>
          <a:prstGeom prst="horizontalScroll">
            <a:avLst>
              <a:gd name="adj" fmla="val 16293"/>
            </a:avLst>
          </a:prstGeom>
          <a:solidFill>
            <a:srgbClr val="FF63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vi-VN" sz="5500" b="1" dirty="0">
                <a:solidFill>
                  <a:schemeClr val="bg1"/>
                </a:solidFill>
                <a:latin typeface="Times New Roman" panose="02020603050405020304" pitchFamily="18" charset="0"/>
                <a:cs typeface="Times New Roman" panose="02020603050405020304" pitchFamily="18" charset="0"/>
              </a:rPr>
              <a:t>Kiểm tra định kì</a:t>
            </a:r>
          </a:p>
        </p:txBody>
      </p:sp>
      <p:sp>
        <p:nvSpPr>
          <p:cNvPr id="23" name="Rounded Rectangle 22"/>
          <p:cNvSpPr/>
          <p:nvPr/>
        </p:nvSpPr>
        <p:spPr>
          <a:xfrm>
            <a:off x="4654758" y="1644034"/>
            <a:ext cx="12490242" cy="273746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defRPr/>
            </a:pPr>
            <a:r>
              <a:rPr lang="en-US" sz="4000" b="1" kern="0" dirty="0">
                <a:solidFill>
                  <a:srgbClr val="FF0000"/>
                </a:solidFill>
                <a:latin typeface="Times New Roman" pitchFamily="18" charset="0"/>
                <a:cs typeface="Times New Roman" pitchFamily="18" charset="0"/>
              </a:rPr>
              <a:t>1. Đề kiểm tra </a:t>
            </a:r>
          </a:p>
          <a:p>
            <a:pPr>
              <a:spcBef>
                <a:spcPts val="600"/>
              </a:spcBef>
              <a:spcAft>
                <a:spcPts val="600"/>
              </a:spcAft>
              <a:defRPr/>
            </a:pPr>
            <a:r>
              <a:rPr lang="en-US" sz="4000" b="1" dirty="0">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 Nội dung: Dựa vào KHDH ở mỗi thời điểm thi.</a:t>
            </a:r>
          </a:p>
          <a:p>
            <a:pPr>
              <a:spcBef>
                <a:spcPts val="600"/>
              </a:spcBef>
              <a:spcAft>
                <a:spcPts val="600"/>
              </a:spcAft>
              <a:defRPr/>
            </a:pPr>
            <a:r>
              <a:rPr lang="en-US" sz="3200" b="1" dirty="0">
                <a:solidFill>
                  <a:schemeClr val="tx1"/>
                </a:solidFill>
                <a:latin typeface="Times New Roman" pitchFamily="18" charset="0"/>
                <a:cs typeface="Times New Roman" pitchFamily="18" charset="0"/>
              </a:rPr>
              <a:t>	- Cấu trúc đề: bám sát đề thi vào 10.</a:t>
            </a:r>
          </a:p>
          <a:p>
            <a:pPr>
              <a:spcBef>
                <a:spcPts val="600"/>
              </a:spcBef>
              <a:spcAft>
                <a:spcPts val="600"/>
              </a:spcAft>
              <a:defRPr/>
            </a:pPr>
            <a:r>
              <a:rPr lang="en-US" sz="3200" b="1" dirty="0">
                <a:solidFill>
                  <a:schemeClr val="tx1"/>
                </a:solidFill>
                <a:latin typeface="Times New Roman" pitchFamily="18" charset="0"/>
                <a:cs typeface="Times New Roman" pitchFamily="18" charset="0"/>
              </a:rPr>
              <a:t>	- 100% GV nhóm </a:t>
            </a:r>
            <a:r>
              <a:rPr lang="en-US" sz="3200" b="1" dirty="0" err="1">
                <a:solidFill>
                  <a:schemeClr val="tx1"/>
                </a:solidFill>
                <a:latin typeface="Times New Roman" pitchFamily="18" charset="0"/>
                <a:cs typeface="Times New Roman" pitchFamily="18" charset="0"/>
              </a:rPr>
              <a:t>Toán</a:t>
            </a:r>
            <a:r>
              <a:rPr lang="en-US" sz="3200" b="1" dirty="0">
                <a:solidFill>
                  <a:schemeClr val="tx1"/>
                </a:solidFill>
                <a:latin typeface="Times New Roman" pitchFamily="18" charset="0"/>
                <a:cs typeface="Times New Roman" pitchFamily="18" charset="0"/>
              </a:rPr>
              <a:t> 9 ra đề</a:t>
            </a:r>
            <a:r>
              <a:rPr lang="en-US" sz="4000" b="1" dirty="0">
                <a:solidFill>
                  <a:schemeClr val="tx1"/>
                </a:solidFill>
                <a:latin typeface="Times New Roman" pitchFamily="18" charset="0"/>
                <a:cs typeface="Times New Roman" pitchFamily="18" charset="0"/>
              </a:rPr>
              <a:t>. </a:t>
            </a:r>
          </a:p>
        </p:txBody>
      </p:sp>
      <p:sp>
        <p:nvSpPr>
          <p:cNvPr id="24" name="Rounded Rectangle 23"/>
          <p:cNvSpPr/>
          <p:nvPr/>
        </p:nvSpPr>
        <p:spPr>
          <a:xfrm>
            <a:off x="4654758" y="4386362"/>
            <a:ext cx="12490242" cy="273833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4000" b="1" kern="0" dirty="0">
                <a:solidFill>
                  <a:srgbClr val="FFFF00"/>
                </a:solidFill>
                <a:latin typeface="Times New Roman" pitchFamily="18" charset="0"/>
                <a:cs typeface="Times New Roman" pitchFamily="18" charset="0"/>
              </a:rPr>
              <a:t>2. Tổ chức kiểm tra: </a:t>
            </a:r>
          </a:p>
          <a:p>
            <a:pPr>
              <a:lnSpc>
                <a:spcPct val="130000"/>
              </a:lnSpc>
            </a:pPr>
            <a:r>
              <a:rPr lang="en-US" sz="2400" b="1" kern="0" dirty="0">
                <a:solidFill>
                  <a:srgbClr val="FF0000"/>
                </a:solidFill>
                <a:latin typeface="Times New Roman" pitchFamily="18" charset="0"/>
                <a:cs typeface="Times New Roman" pitchFamily="18" charset="0"/>
              </a:rPr>
              <a:t>	</a:t>
            </a:r>
            <a:r>
              <a:rPr lang="en-US" sz="3200" b="1" kern="0" dirty="0">
                <a:latin typeface="Times New Roman" pitchFamily="18" charset="0"/>
                <a:cs typeface="Times New Roman" pitchFamily="18" charset="0"/>
              </a:rPr>
              <a:t>- </a:t>
            </a:r>
            <a:r>
              <a:rPr lang="en-US" sz="3200" b="1" dirty="0">
                <a:latin typeface="Times New Roman" panose="02020603050405020304" pitchFamily="18" charset="0"/>
                <a:cs typeface="Times New Roman" panose="02020603050405020304" pitchFamily="18" charset="0"/>
              </a:rPr>
              <a:t>Chia phòng theo đối tượng học sinh.</a:t>
            </a:r>
          </a:p>
          <a:p>
            <a:pPr>
              <a:lnSpc>
                <a:spcPct val="130000"/>
              </a:lnSpc>
            </a:pPr>
            <a:r>
              <a:rPr lang="en-US" sz="3200" b="1" dirty="0">
                <a:latin typeface="Times New Roman" panose="02020603050405020304" pitchFamily="18" charset="0"/>
                <a:cs typeface="Times New Roman" panose="02020603050405020304" pitchFamily="18" charset="0"/>
              </a:rPr>
              <a:t>	- Tổ chức trông thi nghiêm túc như thi vào 10 để học sinh làm quen với hình thức thi vào 10.</a:t>
            </a:r>
          </a:p>
        </p:txBody>
      </p:sp>
      <p:sp>
        <p:nvSpPr>
          <p:cNvPr id="25" name="Rounded Rectangle 24"/>
          <p:cNvSpPr/>
          <p:nvPr/>
        </p:nvSpPr>
        <p:spPr>
          <a:xfrm>
            <a:off x="4654757" y="7124698"/>
            <a:ext cx="12490243" cy="2590802"/>
          </a:xfrm>
          <a:prstGeom prst="roundRect">
            <a:avLst/>
          </a:prstGeom>
          <a:solidFill>
            <a:srgbClr val="F01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4000" b="1" kern="0" dirty="0">
                <a:solidFill>
                  <a:srgbClr val="FFFF00"/>
                </a:solidFill>
                <a:latin typeface="Times New Roman" pitchFamily="18" charset="0"/>
                <a:cs typeface="Times New Roman" pitchFamily="18" charset="0"/>
              </a:rPr>
              <a:t>3. Công tác chấm thi</a:t>
            </a:r>
          </a:p>
          <a:p>
            <a:pPr>
              <a:lnSpc>
                <a:spcPct val="130000"/>
              </a:lnSpc>
            </a:pPr>
            <a:r>
              <a:rPr lang="en-US" b="1" kern="0" dirty="0">
                <a:solidFill>
                  <a:srgbClr val="FF0000"/>
                </a:solidFill>
                <a:latin typeface="Times New Roman" pitchFamily="18" charset="0"/>
                <a:cs typeface="Times New Roman" pitchFamily="18" charset="0"/>
              </a:rPr>
              <a:t>	</a:t>
            </a:r>
            <a:r>
              <a:rPr lang="en-US" sz="3200" b="1" kern="0" dirty="0">
                <a:latin typeface="Times New Roman" pitchFamily="18" charset="0"/>
                <a:cs typeface="Times New Roman" pitchFamily="18" charset="0"/>
              </a:rPr>
              <a:t>- Bài thi được dọc phách.</a:t>
            </a:r>
          </a:p>
          <a:p>
            <a:pPr>
              <a:lnSpc>
                <a:spcPct val="130000"/>
              </a:lnSpc>
            </a:pPr>
            <a:r>
              <a:rPr lang="en-US" sz="3200" b="1" kern="0" dirty="0">
                <a:latin typeface="Times New Roman" pitchFamily="18" charset="0"/>
                <a:cs typeface="Times New Roman" pitchFamily="18" charset="0"/>
              </a:rPr>
              <a:t>	- Chấm thi như thi vào lớp 10. </a:t>
            </a:r>
            <a:endParaRPr lang="en-US" sz="3200" dirty="0"/>
          </a:p>
        </p:txBody>
      </p:sp>
    </p:spTree>
    <p:extLst>
      <p:ext uri="{BB962C8B-B14F-4D97-AF65-F5344CB8AC3E}">
        <p14:creationId xmlns:p14="http://schemas.microsoft.com/office/powerpoint/2010/main" val="2896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047" y="1162143"/>
            <a:ext cx="1589929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672141" y="1956334"/>
            <a:ext cx="1633645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460246511"/>
              </p:ext>
            </p:extLst>
          </p:nvPr>
        </p:nvGraphicFramePr>
        <p:xfrm>
          <a:off x="8305800" y="419100"/>
          <a:ext cx="9982200" cy="6217920"/>
        </p:xfrm>
        <a:graphic>
          <a:graphicData uri="http://schemas.openxmlformats.org/drawingml/2006/table">
            <a:tbl>
              <a:tblPr firstRow="1" bandRow="1">
                <a:tableStyleId>{5C22544A-7EE6-4342-B048-85BDC9FD1C3A}</a:tableStyleId>
              </a:tblPr>
              <a:tblGrid>
                <a:gridCol w="4991100">
                  <a:extLst>
                    <a:ext uri="{9D8B030D-6E8A-4147-A177-3AD203B41FA5}">
                      <a16:colId xmlns:a16="http://schemas.microsoft.com/office/drawing/2014/main" val="20000"/>
                    </a:ext>
                  </a:extLst>
                </a:gridCol>
                <a:gridCol w="4991100">
                  <a:extLst>
                    <a:ext uri="{9D8B030D-6E8A-4147-A177-3AD203B41FA5}">
                      <a16:colId xmlns:a16="http://schemas.microsoft.com/office/drawing/2014/main" val="20001"/>
                    </a:ext>
                  </a:extLst>
                </a:gridCol>
              </a:tblGrid>
              <a:tr h="734489">
                <a:tc>
                  <a:txBody>
                    <a:bodyPr/>
                    <a:lstStyle/>
                    <a:p>
                      <a:pPr algn="ctr"/>
                      <a:r>
                        <a:rPr lang="en-US" sz="4400" dirty="0">
                          <a:solidFill>
                            <a:srgbClr val="FF0000"/>
                          </a:solidFill>
                          <a:latin typeface="Times New Roman" panose="02020603050405020304" pitchFamily="18" charset="0"/>
                          <a:cs typeface="Times New Roman" panose="02020603050405020304" pitchFamily="18" charset="0"/>
                        </a:rPr>
                        <a:t>SAI LẦM</a:t>
                      </a:r>
                    </a:p>
                  </a:txBody>
                  <a:tcPr>
                    <a:solidFill>
                      <a:schemeClr val="accent6">
                        <a:lumMod val="40000"/>
                        <a:lumOff val="60000"/>
                      </a:schemeClr>
                    </a:solidFill>
                  </a:tcPr>
                </a:tc>
                <a:tc>
                  <a:txBody>
                    <a:bodyPr/>
                    <a:lstStyle/>
                    <a:p>
                      <a:pPr algn="ctr"/>
                      <a:r>
                        <a:rPr lang="en-US" sz="4400" dirty="0">
                          <a:solidFill>
                            <a:srgbClr val="FF0000"/>
                          </a:solidFill>
                          <a:latin typeface="Times New Roman" panose="02020603050405020304" pitchFamily="18" charset="0"/>
                          <a:cs typeface="Times New Roman" panose="02020603050405020304" pitchFamily="18" charset="0"/>
                        </a:rPr>
                        <a:t>KHẮC</a:t>
                      </a:r>
                      <a:r>
                        <a:rPr lang="en-US" sz="4400" baseline="0" dirty="0">
                          <a:solidFill>
                            <a:srgbClr val="FF0000"/>
                          </a:solidFill>
                          <a:latin typeface="Times New Roman" panose="02020603050405020304" pitchFamily="18" charset="0"/>
                          <a:cs typeface="Times New Roman" panose="02020603050405020304" pitchFamily="18" charset="0"/>
                        </a:rPr>
                        <a:t> PHỤC</a:t>
                      </a:r>
                      <a:endParaRPr lang="en-US" sz="44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2897711">
                <a:tc>
                  <a:txBody>
                    <a:bodyPr/>
                    <a:lstStyle/>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1" y="22301"/>
            <a:ext cx="8077199" cy="58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17" y="6098242"/>
            <a:ext cx="8077199" cy="387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8055EF3-9681-499C-BA9E-B2003EE00EFB}"/>
              </a:ext>
            </a:extLst>
          </p:cNvPr>
          <p:cNvSpPr txBox="1"/>
          <p:nvPr/>
        </p:nvSpPr>
        <p:spPr>
          <a:xfrm>
            <a:off x="9220200" y="3543300"/>
            <a:ext cx="3810000" cy="1354217"/>
          </a:xfrm>
          <a:prstGeom prst="rect">
            <a:avLst/>
          </a:prstGeom>
          <a:noFill/>
        </p:spPr>
        <p:txBody>
          <a:bodyPr wrap="square" rtlCol="0">
            <a:spAutoFit/>
          </a:bodyPr>
          <a:lstStyle/>
          <a:p>
            <a:endParaRPr lang="en-US" dirty="0"/>
          </a:p>
        </p:txBody>
      </p:sp>
      <p:sp>
        <p:nvSpPr>
          <p:cNvPr id="10" name="Rectangle 9">
            <a:extLst>
              <a:ext uri="{FF2B5EF4-FFF2-40B4-BE49-F238E27FC236}">
                <a16:creationId xmlns:a16="http://schemas.microsoft.com/office/drawing/2014/main" id="{4041C682-A133-4678-B02F-7BD291EDF793}"/>
              </a:ext>
            </a:extLst>
          </p:cNvPr>
          <p:cNvSpPr/>
          <p:nvPr/>
        </p:nvSpPr>
        <p:spPr>
          <a:xfrm>
            <a:off x="8450727" y="2991765"/>
            <a:ext cx="4551621" cy="2123658"/>
          </a:xfrm>
          <a:prstGeom prst="rect">
            <a:avLst/>
          </a:prstGeom>
        </p:spPr>
        <p:txBody>
          <a:bodyPr wrap="square">
            <a:spAutoFit/>
          </a:bodyPr>
          <a:lstStyle/>
          <a:p>
            <a:pPr marL="285750" indent="-285750">
              <a:buFontTx/>
              <a:buChar char="-"/>
            </a:pP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B6C1916-D1C7-4343-81DA-0DDFD195B9CD}"/>
              </a:ext>
            </a:extLst>
          </p:cNvPr>
          <p:cNvSpPr txBox="1"/>
          <p:nvPr/>
        </p:nvSpPr>
        <p:spPr>
          <a:xfrm>
            <a:off x="13417406" y="3051720"/>
            <a:ext cx="4492816"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Rèn</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72754E17-EE52-46BF-B983-38EF7D26D871}"/>
              </a:ext>
            </a:extLst>
          </p:cNvPr>
          <p:cNvSpPr txBox="1"/>
          <p:nvPr/>
        </p:nvSpPr>
        <p:spPr>
          <a:xfrm>
            <a:off x="8364525" y="1599900"/>
            <a:ext cx="493237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C84FC85-C006-41B5-ACE3-2C0FEEBD424B}"/>
              </a:ext>
            </a:extLst>
          </p:cNvPr>
          <p:cNvSpPr txBox="1"/>
          <p:nvPr/>
        </p:nvSpPr>
        <p:spPr>
          <a:xfrm>
            <a:off x="13380126" y="1571613"/>
            <a:ext cx="4492816"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76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6092" y="115612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672141" y="1956334"/>
            <a:ext cx="1633645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61" y="320606"/>
            <a:ext cx="8026339" cy="954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a:extLst>
              <a:ext uri="{FF2B5EF4-FFF2-40B4-BE49-F238E27FC236}">
                <a16:creationId xmlns:a16="http://schemas.microsoft.com/office/drawing/2014/main" id="{39A26246-4850-4639-8F4A-0AEBD51FD41B}"/>
              </a:ext>
            </a:extLst>
          </p:cNvPr>
          <p:cNvGraphicFramePr>
            <a:graphicFrameLocks noGrp="1"/>
          </p:cNvGraphicFramePr>
          <p:nvPr>
            <p:extLst>
              <p:ext uri="{D42A27DB-BD31-4B8C-83A1-F6EECF244321}">
                <p14:modId xmlns:p14="http://schemas.microsoft.com/office/powerpoint/2010/main" val="2072996480"/>
              </p:ext>
            </p:extLst>
          </p:nvPr>
        </p:nvGraphicFramePr>
        <p:xfrm>
          <a:off x="8305800" y="419100"/>
          <a:ext cx="9982200" cy="4206240"/>
        </p:xfrm>
        <a:graphic>
          <a:graphicData uri="http://schemas.openxmlformats.org/drawingml/2006/table">
            <a:tbl>
              <a:tblPr firstRow="1" bandRow="1">
                <a:tableStyleId>{5C22544A-7EE6-4342-B048-85BDC9FD1C3A}</a:tableStyleId>
              </a:tblPr>
              <a:tblGrid>
                <a:gridCol w="4991100">
                  <a:extLst>
                    <a:ext uri="{9D8B030D-6E8A-4147-A177-3AD203B41FA5}">
                      <a16:colId xmlns:a16="http://schemas.microsoft.com/office/drawing/2014/main" val="20000"/>
                    </a:ext>
                  </a:extLst>
                </a:gridCol>
                <a:gridCol w="4991100">
                  <a:extLst>
                    <a:ext uri="{9D8B030D-6E8A-4147-A177-3AD203B41FA5}">
                      <a16:colId xmlns:a16="http://schemas.microsoft.com/office/drawing/2014/main" val="20001"/>
                    </a:ext>
                  </a:extLst>
                </a:gridCol>
              </a:tblGrid>
              <a:tr h="734489">
                <a:tc>
                  <a:txBody>
                    <a:bodyPr/>
                    <a:lstStyle/>
                    <a:p>
                      <a:pPr algn="ctr"/>
                      <a:r>
                        <a:rPr lang="en-US" sz="4400" dirty="0">
                          <a:solidFill>
                            <a:srgbClr val="FF0000"/>
                          </a:solidFill>
                          <a:latin typeface="Times New Roman" panose="02020603050405020304" pitchFamily="18" charset="0"/>
                          <a:cs typeface="Times New Roman" panose="02020603050405020304" pitchFamily="18" charset="0"/>
                        </a:rPr>
                        <a:t>SAI LẦM</a:t>
                      </a:r>
                    </a:p>
                  </a:txBody>
                  <a:tcPr>
                    <a:solidFill>
                      <a:schemeClr val="accent6">
                        <a:lumMod val="40000"/>
                        <a:lumOff val="60000"/>
                      </a:schemeClr>
                    </a:solidFill>
                  </a:tcPr>
                </a:tc>
                <a:tc>
                  <a:txBody>
                    <a:bodyPr/>
                    <a:lstStyle/>
                    <a:p>
                      <a:pPr algn="ctr"/>
                      <a:r>
                        <a:rPr lang="en-US" sz="4400" dirty="0">
                          <a:solidFill>
                            <a:srgbClr val="FF0000"/>
                          </a:solidFill>
                          <a:latin typeface="Times New Roman" panose="02020603050405020304" pitchFamily="18" charset="0"/>
                          <a:cs typeface="Times New Roman" panose="02020603050405020304" pitchFamily="18" charset="0"/>
                        </a:rPr>
                        <a:t>KHẮC</a:t>
                      </a:r>
                      <a:r>
                        <a:rPr lang="en-US" sz="4400" baseline="0" dirty="0">
                          <a:solidFill>
                            <a:srgbClr val="FF0000"/>
                          </a:solidFill>
                          <a:latin typeface="Times New Roman" panose="02020603050405020304" pitchFamily="18" charset="0"/>
                          <a:cs typeface="Times New Roman" panose="02020603050405020304" pitchFamily="18" charset="0"/>
                        </a:rPr>
                        <a:t> PHỤC</a:t>
                      </a:r>
                      <a:endParaRPr lang="en-US" sz="44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2897711">
                <a:tc>
                  <a:txBody>
                    <a:bodyPr/>
                    <a:lstStyle/>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p>
                      <a:pPr marL="0" indent="0">
                        <a:buFontTx/>
                        <a:buNone/>
                      </a:pPr>
                      <a:endParaRPr lang="en-US" sz="4400" baseline="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indent="0">
                        <a:buFontTx/>
                        <a:buNone/>
                      </a:pPr>
                      <a:endParaRPr lang="en-US" sz="4400" baseline="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4C506521-3F6E-423E-B264-71380596B5E8}"/>
              </a:ext>
            </a:extLst>
          </p:cNvPr>
          <p:cNvSpPr txBox="1"/>
          <p:nvPr/>
        </p:nvSpPr>
        <p:spPr>
          <a:xfrm>
            <a:off x="8568220" y="1496672"/>
            <a:ext cx="4902569"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80D5E24-02D8-49EE-A955-840BD6687D85}"/>
              </a:ext>
            </a:extLst>
          </p:cNvPr>
          <p:cNvSpPr txBox="1"/>
          <p:nvPr/>
        </p:nvSpPr>
        <p:spPr>
          <a:xfrm>
            <a:off x="13488175" y="1660381"/>
            <a:ext cx="4902568"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a:t>
            </a:r>
          </a:p>
          <a:p>
            <a:endParaRPr lang="en-US" sz="4400" dirty="0"/>
          </a:p>
        </p:txBody>
      </p:sp>
    </p:spTree>
    <p:extLst>
      <p:ext uri="{BB962C8B-B14F-4D97-AF65-F5344CB8AC3E}">
        <p14:creationId xmlns:p14="http://schemas.microsoft.com/office/powerpoint/2010/main" val="35028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947609"/>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672141" y="1956334"/>
            <a:ext cx="1633645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753100"/>
            <a:ext cx="9177337"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99" y="1104900"/>
            <a:ext cx="9253536" cy="445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2382275263"/>
              </p:ext>
            </p:extLst>
          </p:nvPr>
        </p:nvGraphicFramePr>
        <p:xfrm>
          <a:off x="9144000" y="1345771"/>
          <a:ext cx="9067800" cy="6312329"/>
        </p:xfrm>
        <a:graphic>
          <a:graphicData uri="http://schemas.openxmlformats.org/drawingml/2006/table">
            <a:tbl>
              <a:tblPr firstRow="1" bandRow="1">
                <a:tableStyleId>{5C22544A-7EE6-4342-B048-85BDC9FD1C3A}</a:tableStyleId>
              </a:tblPr>
              <a:tblGrid>
                <a:gridCol w="4533900">
                  <a:extLst>
                    <a:ext uri="{9D8B030D-6E8A-4147-A177-3AD203B41FA5}">
                      <a16:colId xmlns:a16="http://schemas.microsoft.com/office/drawing/2014/main" val="20000"/>
                    </a:ext>
                  </a:extLst>
                </a:gridCol>
                <a:gridCol w="4533900">
                  <a:extLst>
                    <a:ext uri="{9D8B030D-6E8A-4147-A177-3AD203B41FA5}">
                      <a16:colId xmlns:a16="http://schemas.microsoft.com/office/drawing/2014/main" val="20001"/>
                    </a:ext>
                  </a:extLst>
                </a:gridCol>
              </a:tblGrid>
              <a:tr h="734489">
                <a:tc>
                  <a:txBody>
                    <a:bodyPr/>
                    <a:lstStyle/>
                    <a:p>
                      <a:pPr algn="ctr"/>
                      <a:r>
                        <a:rPr lang="en-US" sz="4000" b="1" i="0" dirty="0">
                          <a:solidFill>
                            <a:srgbClr val="FF0000"/>
                          </a:solidFill>
                          <a:latin typeface="Times New Roman" panose="02020603050405020304" pitchFamily="18" charset="0"/>
                          <a:cs typeface="Times New Roman" panose="02020603050405020304" pitchFamily="18" charset="0"/>
                        </a:rPr>
                        <a:t>SAI LẦM</a:t>
                      </a:r>
                    </a:p>
                  </a:txBody>
                  <a:tcPr>
                    <a:solidFill>
                      <a:schemeClr val="accent6">
                        <a:lumMod val="40000"/>
                        <a:lumOff val="60000"/>
                      </a:schemeClr>
                    </a:solidFill>
                  </a:tcPr>
                </a:tc>
                <a:tc>
                  <a:txBody>
                    <a:bodyPr/>
                    <a:lstStyle/>
                    <a:p>
                      <a:pPr algn="ctr"/>
                      <a:r>
                        <a:rPr lang="en-US" sz="4000" i="0" dirty="0">
                          <a:solidFill>
                            <a:srgbClr val="FF0000"/>
                          </a:solidFill>
                          <a:latin typeface="Times New Roman" panose="02020603050405020304" pitchFamily="18" charset="0"/>
                          <a:cs typeface="Times New Roman" panose="02020603050405020304" pitchFamily="18" charset="0"/>
                        </a:rPr>
                        <a:t>KHẮC</a:t>
                      </a:r>
                      <a:r>
                        <a:rPr lang="en-US" sz="4000" i="0" baseline="0" dirty="0">
                          <a:solidFill>
                            <a:srgbClr val="FF0000"/>
                          </a:solidFill>
                          <a:latin typeface="Times New Roman" panose="02020603050405020304" pitchFamily="18" charset="0"/>
                          <a:cs typeface="Times New Roman" panose="02020603050405020304" pitchFamily="18" charset="0"/>
                        </a:rPr>
                        <a:t> PHỤC</a:t>
                      </a:r>
                      <a:endParaRPr lang="en-US" sz="4000" i="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2897711">
                <a:tc>
                  <a:txBody>
                    <a:bodyPr/>
                    <a:lstStyle/>
                    <a:p>
                      <a:endParaRPr lang="en-US" sz="4000" b="1" i="0" dirty="0">
                        <a:solidFill>
                          <a:srgbClr val="FF0000"/>
                        </a:solidFill>
                        <a:latin typeface="Times New Roman" panose="02020603050405020304" pitchFamily="18" charset="0"/>
                        <a:cs typeface="Times New Roman" panose="02020603050405020304" pitchFamily="18" charset="0"/>
                      </a:endParaRPr>
                    </a:p>
                    <a:p>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p>
                      <a:pPr marL="0" indent="0">
                        <a:buFontTx/>
                        <a:buNone/>
                      </a:pPr>
                      <a:endParaRPr lang="en-US" sz="4000" i="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11" name="Rectangle 10">
            <a:extLst>
              <a:ext uri="{FF2B5EF4-FFF2-40B4-BE49-F238E27FC236}">
                <a16:creationId xmlns:a16="http://schemas.microsoft.com/office/drawing/2014/main" id="{774BFD5B-3B3A-4878-8BFE-E2B338ACAF1B}"/>
              </a:ext>
            </a:extLst>
          </p:cNvPr>
          <p:cNvSpPr/>
          <p:nvPr/>
        </p:nvSpPr>
        <p:spPr>
          <a:xfrm>
            <a:off x="9103746" y="4901203"/>
            <a:ext cx="4163148" cy="132343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PT)</a:t>
            </a:r>
          </a:p>
        </p:txBody>
      </p:sp>
      <p:sp>
        <p:nvSpPr>
          <p:cNvPr id="12" name="TextBox 11">
            <a:extLst>
              <a:ext uri="{FF2B5EF4-FFF2-40B4-BE49-F238E27FC236}">
                <a16:creationId xmlns:a16="http://schemas.microsoft.com/office/drawing/2014/main" id="{9B752410-8BAB-4B6D-9B61-FCEB3A792A2A}"/>
              </a:ext>
            </a:extLst>
          </p:cNvPr>
          <p:cNvSpPr txBox="1"/>
          <p:nvPr/>
        </p:nvSpPr>
        <p:spPr>
          <a:xfrm>
            <a:off x="13837066" y="4876171"/>
            <a:ext cx="4450934"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6526340D-662A-49A2-A89E-56C67D944EF1}"/>
              </a:ext>
            </a:extLst>
          </p:cNvPr>
          <p:cNvSpPr txBox="1"/>
          <p:nvPr/>
        </p:nvSpPr>
        <p:spPr>
          <a:xfrm>
            <a:off x="9177337" y="2348353"/>
            <a:ext cx="4511405"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A478B613-8917-4F74-AC8D-C7366974EC11}"/>
              </a:ext>
            </a:extLst>
          </p:cNvPr>
          <p:cNvSpPr txBox="1"/>
          <p:nvPr/>
        </p:nvSpPr>
        <p:spPr>
          <a:xfrm>
            <a:off x="13700396" y="2348353"/>
            <a:ext cx="4511404" cy="1938992"/>
          </a:xfrm>
          <a:prstGeom prst="rect">
            <a:avLst/>
          </a:prstGeom>
          <a:noFill/>
        </p:spPr>
        <p:txBody>
          <a:bodyPr wrap="square" rtlCol="0">
            <a:spAutoFit/>
          </a:bodyPr>
          <a:lstStyle/>
          <a:p>
            <a:pPr marL="285750" indent="-285750">
              <a:buFontTx/>
              <a:buChar char="-"/>
            </a:pPr>
            <a:r>
              <a:rPr lang="en-US" sz="4000" dirty="0" err="1">
                <a:latin typeface="Times New Roman" panose="02020603050405020304" pitchFamily="18" charset="0"/>
                <a:cs typeface="Times New Roman" panose="02020603050405020304" pitchFamily="18" charset="0"/>
              </a:rPr>
              <a:t>Xác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84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6092" y="1156127"/>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672141" y="1956334"/>
            <a:ext cx="1633645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992DBBE-63FB-48FE-A32C-88CB8D631D7D}"/>
              </a:ext>
            </a:extLst>
          </p:cNvPr>
          <p:cNvSpPr txBox="1"/>
          <p:nvPr/>
        </p:nvSpPr>
        <p:spPr>
          <a:xfrm>
            <a:off x="10820399" y="1644036"/>
            <a:ext cx="6688169"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a:t>
            </a:r>
            <a:r>
              <a:rPr kumimoji="0" lang="en-US" sz="45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không gian</a:t>
            </a:r>
            <a:endParaRPr kumimoji="0" lang="en-US" sz="45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lvl="0" indent="-571500">
              <a:buFontTx/>
              <a:buChar char="-"/>
              <a:defRPr/>
            </a:pPr>
            <a:r>
              <a:rPr lang="en-US" sz="4000" b="1" i="1" dirty="0">
                <a:solidFill>
                  <a:srgbClr val="FF0000"/>
                </a:solidFill>
                <a:latin typeface="Times New Roman" panose="02020603050405020304" pitchFamily="18" charset="0"/>
                <a:cs typeface="Times New Roman" panose="02020603050405020304" pitchFamily="18" charset="0"/>
              </a:rPr>
              <a:t>HS viết sai công thức cần áp dụng</a:t>
            </a:r>
          </a:p>
          <a:p>
            <a:pPr marL="571500" lvl="0" indent="-571500">
              <a:buFontTx/>
              <a:buChar char="-"/>
              <a:defRPr/>
            </a:pPr>
            <a:r>
              <a:rPr lang="en-US" sz="4000" b="1" i="1" dirty="0">
                <a:solidFill>
                  <a:srgbClr val="FF0000"/>
                </a:solidFill>
                <a:latin typeface="Times New Roman" panose="02020603050405020304" pitchFamily="18" charset="0"/>
                <a:cs typeface="Times New Roman" panose="02020603050405020304" pitchFamily="18" charset="0"/>
              </a:rPr>
              <a:t>HS nhầm lẫn giữa tính diện tích xung quanh hay diện tích toàn phần.</a:t>
            </a:r>
          </a:p>
          <a:p>
            <a:pPr marL="571500" lvl="0" indent="-571500">
              <a:buFontTx/>
              <a:buChar char="-"/>
              <a:defRPr/>
            </a:pPr>
            <a:r>
              <a:rPr kumimoji="0" lang="en-US" sz="40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HS thay số sai.</a:t>
            </a:r>
            <a:endParaRPr kumimoji="0" lang="en-US" sz="3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779" y="1775243"/>
            <a:ext cx="9176821"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654" y="5561260"/>
            <a:ext cx="921238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58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6092" y="833168"/>
            <a:ext cx="17489228" cy="952272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TextBox 9"/>
          <p:cNvSpPr txBox="1"/>
          <p:nvPr/>
        </p:nvSpPr>
        <p:spPr>
          <a:xfrm>
            <a:off x="672141" y="1956334"/>
            <a:ext cx="1633645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992DBBE-63FB-48FE-A32C-88CB8D631D7D}"/>
              </a:ext>
            </a:extLst>
          </p:cNvPr>
          <p:cNvSpPr txBox="1"/>
          <p:nvPr/>
        </p:nvSpPr>
        <p:spPr>
          <a:xfrm>
            <a:off x="12158891" y="1676986"/>
            <a:ext cx="5618846" cy="67710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Giải</a:t>
            </a:r>
            <a:r>
              <a:rPr kumimoji="0" lang="en-US" sz="3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hệ phương trình</a:t>
            </a:r>
            <a:endParaRPr kumimoji="0" lang="en-US" sz="3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sz="3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HS </a:t>
            </a:r>
            <a:r>
              <a:rPr lang="en-US" sz="3800" b="1" i="1" dirty="0">
                <a:solidFill>
                  <a:srgbClr val="FF0000"/>
                </a:solidFill>
                <a:latin typeface="Times New Roman" panose="02020603050405020304" pitchFamily="18" charset="0"/>
                <a:cs typeface="Times New Roman" panose="02020603050405020304" pitchFamily="18" charset="0"/>
              </a:rPr>
              <a:t>quên đặt điều kiện </a:t>
            </a:r>
            <a:r>
              <a:rPr lang="en-US" sz="3800" b="1" i="1" dirty="0" err="1">
                <a:solidFill>
                  <a:srgbClr val="FF0000"/>
                </a:solidFill>
                <a:latin typeface="Times New Roman" panose="02020603050405020304" pitchFamily="18" charset="0"/>
                <a:cs typeface="Times New Roman" panose="02020603050405020304" pitchFamily="18" charset="0"/>
              </a:rPr>
              <a:t>hoặc</a:t>
            </a:r>
            <a:r>
              <a:rPr lang="en-US" sz="3800" b="1" i="1" dirty="0">
                <a:solidFill>
                  <a:srgbClr val="FF0000"/>
                </a:solidFill>
                <a:latin typeface="Times New Roman" panose="02020603050405020304" pitchFamily="18" charset="0"/>
                <a:cs typeface="Times New Roman" panose="02020603050405020304" pitchFamily="18" charset="0"/>
              </a:rPr>
              <a:t> </a:t>
            </a:r>
            <a:r>
              <a:rPr lang="en-US" sz="3800" b="1" i="1" dirty="0" err="1">
                <a:solidFill>
                  <a:srgbClr val="FF0000"/>
                </a:solidFill>
                <a:latin typeface="Times New Roman" panose="02020603050405020304" pitchFamily="18" charset="0"/>
                <a:cs typeface="Times New Roman" panose="02020603050405020304" pitchFamily="18" charset="0"/>
              </a:rPr>
              <a:t>sai</a:t>
            </a:r>
            <a:r>
              <a:rPr lang="en-US" sz="3800" b="1" i="1" dirty="0">
                <a:solidFill>
                  <a:srgbClr val="FF0000"/>
                </a:solidFill>
                <a:latin typeface="Times New Roman" panose="02020603050405020304" pitchFamily="18" charset="0"/>
                <a:cs typeface="Times New Roman" panose="02020603050405020304" pitchFamily="18" charset="0"/>
              </a:rPr>
              <a:t> ĐK.</a:t>
            </a:r>
          </a:p>
          <a:p>
            <a:r>
              <a:rPr lang="en-US" sz="4000" b="1" dirty="0">
                <a:solidFill>
                  <a:srgbClr val="FF0000"/>
                </a:solidFill>
              </a:rPr>
              <a:t>- </a:t>
            </a:r>
            <a:r>
              <a:rPr lang="en-US" sz="4000" b="1" i="1" dirty="0">
                <a:solidFill>
                  <a:srgbClr val="FF0000"/>
                </a:solidFill>
                <a:latin typeface="Times New Roman" panose="02020603050405020304" pitchFamily="18" charset="0"/>
                <a:cs typeface="Times New Roman" panose="02020603050405020304" pitchFamily="18" charset="0"/>
              </a:rPr>
              <a:t>Không so sánh hoặc kiểm tra với điều kiện để loại nghiệm không thỏa mãn, dẫn đến kết luận sai.</a:t>
            </a:r>
          </a:p>
          <a:p>
            <a:r>
              <a:rPr lang="en-US" sz="4000" b="1" i="1" dirty="0">
                <a:solidFill>
                  <a:srgbClr val="FF0000"/>
                </a:solidFill>
                <a:latin typeface="Times New Roman" panose="02020603050405020304" pitchFamily="18" charset="0"/>
                <a:cs typeface="Times New Roman" panose="02020603050405020304" pitchFamily="18" charset="0"/>
              </a:rPr>
              <a:t>- Khi đặt ẩn phụ HS quên thay ẩn phụ để tìm giá trị ẩn ban đầu.</a:t>
            </a:r>
          </a:p>
        </p:txBody>
      </p:sp>
      <p:pic>
        <p:nvPicPr>
          <p:cNvPr id="8" name="Picture 7">
            <a:extLst>
              <a:ext uri="{FF2B5EF4-FFF2-40B4-BE49-F238E27FC236}">
                <a16:creationId xmlns:a16="http://schemas.microsoft.com/office/drawing/2014/main" id="{C0C3B8C9-FEE1-4D7E-8BFC-60A64CC15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171" y="1362692"/>
            <a:ext cx="5618845" cy="8132045"/>
          </a:xfrm>
          <a:prstGeom prst="rect">
            <a:avLst/>
          </a:prstGeom>
        </p:spPr>
      </p:pic>
      <p:pic>
        <p:nvPicPr>
          <p:cNvPr id="12" name="Picture 2">
            <a:extLst>
              <a:ext uri="{FF2B5EF4-FFF2-40B4-BE49-F238E27FC236}">
                <a16:creationId xmlns:a16="http://schemas.microsoft.com/office/drawing/2014/main" id="{15CBA6FE-0206-4639-82A5-CE4099FC2D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263" y="1321787"/>
            <a:ext cx="5585737" cy="813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0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TextBox 10">
            <a:extLst>
              <a:ext uri="{FF2B5EF4-FFF2-40B4-BE49-F238E27FC236}">
                <a16:creationId xmlns:a16="http://schemas.microsoft.com/office/drawing/2014/main" id="{93A2F3C9-1698-4670-84EA-199D590152D4}"/>
              </a:ext>
            </a:extLst>
          </p:cNvPr>
          <p:cNvSpPr txBox="1"/>
          <p:nvPr/>
        </p:nvSpPr>
        <p:spPr>
          <a:xfrm>
            <a:off x="8763000" y="1257300"/>
            <a:ext cx="8271995"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Phương trình bậc hai</a:t>
            </a:r>
          </a:p>
          <a:p>
            <a:pPr algn="just"/>
            <a:r>
              <a:rPr lang="en-US" sz="4000" b="1" dirty="0">
                <a:latin typeface="Times New Roman" panose="02020603050405020304" pitchFamily="18" charset="0"/>
                <a:cs typeface="Times New Roman" panose="02020603050405020304" pitchFamily="18" charset="0"/>
                <a:sym typeface="Symbol" panose="05050102010706020507" pitchFamily="18" charset="2"/>
              </a:rPr>
              <a:t>      </a:t>
            </a:r>
            <a:endParaRPr lang="en-US"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42D4C92-AD9B-4D6C-893E-9B3F8F31E243}"/>
              </a:ext>
            </a:extLst>
          </p:cNvPr>
          <p:cNvPicPr>
            <a:picLocks noChangeAspect="1"/>
          </p:cNvPicPr>
          <p:nvPr/>
        </p:nvPicPr>
        <p:blipFill rotWithShape="1">
          <a:blip r:embed="rId7"/>
          <a:srcRect l="1" r="-13494" b="74008"/>
          <a:stretch/>
        </p:blipFill>
        <p:spPr>
          <a:xfrm>
            <a:off x="714191" y="1104900"/>
            <a:ext cx="9127899" cy="2671576"/>
          </a:xfrm>
          <a:prstGeom prst="rect">
            <a:avLst/>
          </a:prstGeom>
        </p:spPr>
      </p:pic>
      <p:pic>
        <p:nvPicPr>
          <p:cNvPr id="12" name="Picture 11">
            <a:extLst>
              <a:ext uri="{FF2B5EF4-FFF2-40B4-BE49-F238E27FC236}">
                <a16:creationId xmlns:a16="http://schemas.microsoft.com/office/drawing/2014/main" id="{842D4C92-AD9B-4D6C-893E-9B3F8F31E243}"/>
              </a:ext>
            </a:extLst>
          </p:cNvPr>
          <p:cNvPicPr>
            <a:picLocks noChangeAspect="1"/>
          </p:cNvPicPr>
          <p:nvPr/>
        </p:nvPicPr>
        <p:blipFill rotWithShape="1">
          <a:blip r:embed="rId7"/>
          <a:srcRect t="60989"/>
          <a:stretch/>
        </p:blipFill>
        <p:spPr>
          <a:xfrm>
            <a:off x="714191" y="3776476"/>
            <a:ext cx="8429809" cy="4872225"/>
          </a:xfrm>
          <a:prstGeom prst="rect">
            <a:avLst/>
          </a:prstGeom>
        </p:spPr>
      </p:pic>
      <p:pic>
        <p:nvPicPr>
          <p:cNvPr id="13" name="Picture 12">
            <a:extLst>
              <a:ext uri="{FF2B5EF4-FFF2-40B4-BE49-F238E27FC236}">
                <a16:creationId xmlns:a16="http://schemas.microsoft.com/office/drawing/2014/main" id="{3F2254BE-3998-4A94-9ABC-DF83BA2C97D4}"/>
              </a:ext>
            </a:extLst>
          </p:cNvPr>
          <p:cNvPicPr>
            <a:picLocks noChangeAspect="1"/>
          </p:cNvPicPr>
          <p:nvPr/>
        </p:nvPicPr>
        <p:blipFill rotWithShape="1">
          <a:blip r:embed="rId8"/>
          <a:srcRect l="-1" t="50000" r="11106" b="31631"/>
          <a:stretch/>
        </p:blipFill>
        <p:spPr>
          <a:xfrm>
            <a:off x="8305800" y="3619500"/>
            <a:ext cx="9605210" cy="4862199"/>
          </a:xfrm>
          <a:prstGeom prst="rect">
            <a:avLst/>
          </a:prstGeom>
        </p:spPr>
      </p:pic>
      <p:sp>
        <p:nvSpPr>
          <p:cNvPr id="14" name="TextBox 13">
            <a:extLst>
              <a:ext uri="{FF2B5EF4-FFF2-40B4-BE49-F238E27FC236}">
                <a16:creationId xmlns:a16="http://schemas.microsoft.com/office/drawing/2014/main" id="{8524C1D4-703A-4734-9B34-7D0429C3E8CC}"/>
              </a:ext>
            </a:extLst>
          </p:cNvPr>
          <p:cNvSpPr txBox="1"/>
          <p:nvPr/>
        </p:nvSpPr>
        <p:spPr>
          <a:xfrm>
            <a:off x="533400" y="8644235"/>
            <a:ext cx="7162800" cy="523220"/>
          </a:xfrm>
          <a:prstGeom prst="rect">
            <a:avLst/>
          </a:prstGeom>
          <a:noFill/>
        </p:spPr>
        <p:txBody>
          <a:bodyPr wrap="square" rtlCol="0">
            <a:spAutoFit/>
          </a:bodyPr>
          <a:lstStyle/>
          <a:p>
            <a:pPr algn="ctr"/>
            <a:r>
              <a:rPr lang="en-US" sz="2800" b="1" dirty="0">
                <a:solidFill>
                  <a:srgbClr val="FF0000"/>
                </a:solidFill>
                <a:latin typeface="+mj-lt"/>
              </a:rPr>
              <a:t>CÁCH 1</a:t>
            </a:r>
          </a:p>
        </p:txBody>
      </p:sp>
      <p:sp>
        <p:nvSpPr>
          <p:cNvPr id="15" name="TextBox 14">
            <a:extLst>
              <a:ext uri="{FF2B5EF4-FFF2-40B4-BE49-F238E27FC236}">
                <a16:creationId xmlns:a16="http://schemas.microsoft.com/office/drawing/2014/main" id="{8524C1D4-703A-4734-9B34-7D0429C3E8CC}"/>
              </a:ext>
            </a:extLst>
          </p:cNvPr>
          <p:cNvSpPr txBox="1"/>
          <p:nvPr/>
        </p:nvSpPr>
        <p:spPr>
          <a:xfrm>
            <a:off x="8991600" y="8648700"/>
            <a:ext cx="7162800" cy="523220"/>
          </a:xfrm>
          <a:prstGeom prst="rect">
            <a:avLst/>
          </a:prstGeom>
          <a:noFill/>
        </p:spPr>
        <p:txBody>
          <a:bodyPr wrap="square" rtlCol="0">
            <a:spAutoFit/>
          </a:bodyPr>
          <a:lstStyle/>
          <a:p>
            <a:pPr algn="ctr"/>
            <a:r>
              <a:rPr lang="en-US" sz="2800" b="1" dirty="0">
                <a:solidFill>
                  <a:srgbClr val="FF0000"/>
                </a:solidFill>
                <a:latin typeface="+mj-lt"/>
              </a:rPr>
              <a:t>CÁCH 2</a:t>
            </a:r>
          </a:p>
        </p:txBody>
      </p:sp>
    </p:spTree>
    <p:extLst>
      <p:ext uri="{BB962C8B-B14F-4D97-AF65-F5344CB8AC3E}">
        <p14:creationId xmlns:p14="http://schemas.microsoft.com/office/powerpoint/2010/main" val="22118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3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TextBox 10">
            <a:extLst>
              <a:ext uri="{FF2B5EF4-FFF2-40B4-BE49-F238E27FC236}">
                <a16:creationId xmlns:a16="http://schemas.microsoft.com/office/drawing/2014/main" id="{93A2F3C9-1698-4670-84EA-199D590152D4}"/>
              </a:ext>
            </a:extLst>
          </p:cNvPr>
          <p:cNvSpPr txBox="1"/>
          <p:nvPr/>
        </p:nvSpPr>
        <p:spPr>
          <a:xfrm>
            <a:off x="9753600" y="1592401"/>
            <a:ext cx="7620000" cy="3785652"/>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Hệ thức Viet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nghiệm</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a:p>
            <a:pPr algn="just"/>
            <a:r>
              <a:rPr lang="vi-VN" sz="4000" dirty="0">
                <a:solidFill>
                  <a:srgbClr val="FF0000"/>
                </a:solidFill>
                <a:latin typeface="Times New Roman" panose="02020603050405020304" pitchFamily="18" charset="0"/>
                <a:cs typeface="Times New Roman" panose="02020603050405020304" pitchFamily="18" charset="0"/>
              </a:rPr>
              <a:t>- Học sinh sai trong giải phương trình chứa dấu giá trị tuyệt đối do thói quen giải phương trình dạng: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en-US" sz="4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vi-VN" sz="4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f</a:t>
            </a:r>
            <a:r>
              <a:rPr lang="en-US" sz="4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vi-VN" sz="4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sz="4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 a (a  R)</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63FB15B-EEAD-4687-A756-E99168B526FA}"/>
              </a:ext>
            </a:extLst>
          </p:cNvPr>
          <p:cNvPicPr>
            <a:picLocks noChangeAspect="1"/>
          </p:cNvPicPr>
          <p:nvPr/>
        </p:nvPicPr>
        <p:blipFill>
          <a:blip r:embed="rId7"/>
          <a:stretch>
            <a:fillRect/>
          </a:stretch>
        </p:blipFill>
        <p:spPr>
          <a:xfrm>
            <a:off x="1857197" y="1104900"/>
            <a:ext cx="7286803" cy="9290674"/>
          </a:xfrm>
          <a:prstGeom prst="rect">
            <a:avLst/>
          </a:prstGeom>
        </p:spPr>
      </p:pic>
    </p:spTree>
    <p:extLst>
      <p:ext uri="{BB962C8B-B14F-4D97-AF65-F5344CB8AC3E}">
        <p14:creationId xmlns:p14="http://schemas.microsoft.com/office/powerpoint/2010/main" val="367035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6239" y="1104900"/>
            <a:ext cx="17489228" cy="8810267"/>
            <a:chOff x="66999" y="-136874"/>
            <a:chExt cx="9138657" cy="4494597"/>
          </a:xfrm>
        </p:grpSpPr>
        <p:sp>
          <p:nvSpPr>
            <p:cNvPr id="3" name="Freeform 3"/>
            <p:cNvSpPr/>
            <p:nvPr/>
          </p:nvSpPr>
          <p:spPr>
            <a:xfrm>
              <a:off x="66999" y="-136874"/>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13" name="Picture 12">
            <a:extLst>
              <a:ext uri="{FF2B5EF4-FFF2-40B4-BE49-F238E27FC236}">
                <a16:creationId xmlns:a16="http://schemas.microsoft.com/office/drawing/2014/main" id="{3F2254BE-3998-4A94-9ABC-DF83BA2C97D4}"/>
              </a:ext>
            </a:extLst>
          </p:cNvPr>
          <p:cNvPicPr>
            <a:picLocks noChangeAspect="1"/>
          </p:cNvPicPr>
          <p:nvPr/>
        </p:nvPicPr>
        <p:blipFill rotWithShape="1">
          <a:blip r:embed="rId7"/>
          <a:srcRect t="6866" b="71583"/>
          <a:stretch/>
        </p:blipFill>
        <p:spPr>
          <a:xfrm>
            <a:off x="2667000" y="1257300"/>
            <a:ext cx="8153400" cy="1932750"/>
          </a:xfrm>
          <a:prstGeom prst="rect">
            <a:avLst/>
          </a:prstGeom>
        </p:spPr>
      </p:pic>
      <p:pic>
        <p:nvPicPr>
          <p:cNvPr id="16" name="Picture 15">
            <a:extLst>
              <a:ext uri="{FF2B5EF4-FFF2-40B4-BE49-F238E27FC236}">
                <a16:creationId xmlns:a16="http://schemas.microsoft.com/office/drawing/2014/main" id="{2A08E296-B1DD-4322-9B07-AD8B93B067FA}"/>
              </a:ext>
            </a:extLst>
          </p:cNvPr>
          <p:cNvPicPr>
            <a:picLocks noChangeAspect="1"/>
          </p:cNvPicPr>
          <p:nvPr/>
        </p:nvPicPr>
        <p:blipFill rotWithShape="1">
          <a:blip r:embed="rId8"/>
          <a:srcRect r="-4978" b="54643"/>
          <a:stretch/>
        </p:blipFill>
        <p:spPr>
          <a:xfrm>
            <a:off x="2769567" y="5956176"/>
            <a:ext cx="7648331" cy="4021888"/>
          </a:xfrm>
          <a:prstGeom prst="rect">
            <a:avLst/>
          </a:prstGeom>
        </p:spPr>
      </p:pic>
      <p:sp>
        <p:nvSpPr>
          <p:cNvPr id="8" name="TextBox 7">
            <a:extLst>
              <a:ext uri="{FF2B5EF4-FFF2-40B4-BE49-F238E27FC236}">
                <a16:creationId xmlns:a16="http://schemas.microsoft.com/office/drawing/2014/main" id="{B8D86663-BF9C-4C03-B966-D6AB14E4ABF2}"/>
              </a:ext>
            </a:extLst>
          </p:cNvPr>
          <p:cNvSpPr txBox="1"/>
          <p:nvPr/>
        </p:nvSpPr>
        <p:spPr>
          <a:xfrm>
            <a:off x="11049000" y="1943100"/>
            <a:ext cx="5638800" cy="2554545"/>
          </a:xfrm>
          <a:prstGeom prst="rect">
            <a:avLst/>
          </a:prstGeom>
          <a:noFill/>
        </p:spPr>
        <p:txBody>
          <a:bodyPr wrap="square" rtlCol="0">
            <a:spAutoFit/>
          </a:bodyPr>
          <a:lstStyle/>
          <a:p>
            <a:pPr algn="just"/>
            <a:r>
              <a:rPr lang="vi-VN" sz="4000" b="1" i="1" dirty="0">
                <a:solidFill>
                  <a:srgbClr val="FF0000"/>
                </a:solidFill>
                <a:latin typeface="+mj-lt"/>
              </a:rPr>
              <a:t>Dựa vào</a:t>
            </a:r>
            <a:r>
              <a:rPr lang="en-US" sz="4000" b="1" i="1" dirty="0">
                <a:solidFill>
                  <a:srgbClr val="FF0000"/>
                </a:solidFill>
                <a:latin typeface="+mj-lt"/>
              </a:rPr>
              <a:t> </a:t>
            </a:r>
            <a:r>
              <a:rPr lang="en-US" sz="4000" b="1" i="1" dirty="0" err="1">
                <a:solidFill>
                  <a:srgbClr val="FF0000"/>
                </a:solidFill>
                <a:latin typeface="+mj-lt"/>
              </a:rPr>
              <a:t>pt</a:t>
            </a:r>
            <a:r>
              <a:rPr lang="en-US" sz="4000" b="1" i="1" dirty="0">
                <a:solidFill>
                  <a:srgbClr val="FF0000"/>
                </a:solidFill>
                <a:latin typeface="+mj-lt"/>
              </a:rPr>
              <a:t> </a:t>
            </a:r>
            <a:r>
              <a:rPr lang="en-US" sz="4000" b="1" i="1" dirty="0" err="1">
                <a:solidFill>
                  <a:srgbClr val="FF0000"/>
                </a:solidFill>
                <a:latin typeface="+mj-lt"/>
              </a:rPr>
              <a:t>có</a:t>
            </a:r>
            <a:r>
              <a:rPr lang="vi-VN" sz="4000" b="1" i="1" dirty="0">
                <a:solidFill>
                  <a:srgbClr val="FF0000"/>
                </a:solidFill>
                <a:latin typeface="+mj-lt"/>
              </a:rPr>
              <a:t> hai nghiệm trái dấu để bỏ dấu giá trị tuyệt đối trong đẳng thức liên hệ giữa hai nghiệm.</a:t>
            </a:r>
            <a:endParaRPr lang="en-US" sz="4000" b="1" i="1" dirty="0">
              <a:solidFill>
                <a:srgbClr val="FF0000"/>
              </a:solidFill>
              <a:latin typeface="+mj-lt"/>
            </a:endParaRPr>
          </a:p>
        </p:txBody>
      </p:sp>
      <p:pic>
        <p:nvPicPr>
          <p:cNvPr id="11" name="Picture 10">
            <a:extLst>
              <a:ext uri="{FF2B5EF4-FFF2-40B4-BE49-F238E27FC236}">
                <a16:creationId xmlns:a16="http://schemas.microsoft.com/office/drawing/2014/main" id="{3F2254BE-3998-4A94-9ABC-DF83BA2C97D4}"/>
              </a:ext>
            </a:extLst>
          </p:cNvPr>
          <p:cNvPicPr>
            <a:picLocks noChangeAspect="1"/>
          </p:cNvPicPr>
          <p:nvPr/>
        </p:nvPicPr>
        <p:blipFill rotWithShape="1">
          <a:blip r:embed="rId7"/>
          <a:srcRect t="67925"/>
          <a:stretch/>
        </p:blipFill>
        <p:spPr>
          <a:xfrm>
            <a:off x="2667000" y="3443763"/>
            <a:ext cx="8153400" cy="2876701"/>
          </a:xfrm>
          <a:prstGeom prst="rect">
            <a:avLst/>
          </a:prstGeom>
        </p:spPr>
      </p:pic>
    </p:spTree>
    <p:extLst>
      <p:ext uri="{BB962C8B-B14F-4D97-AF65-F5344CB8AC3E}">
        <p14:creationId xmlns:p14="http://schemas.microsoft.com/office/powerpoint/2010/main" val="229775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401011" y="1020677"/>
            <a:ext cx="17489228" cy="8915400"/>
            <a:chOff x="0" y="0"/>
            <a:chExt cx="9138657" cy="4494597"/>
          </a:xfrm>
        </p:grpSpPr>
        <p:sp>
          <p:nvSpPr>
            <p:cNvPr id="36"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sp>
        <p:nvSpPr>
          <p:cNvPr id="2" name="Rectangle 1"/>
          <p:cNvSpPr/>
          <p:nvPr/>
        </p:nvSpPr>
        <p:spPr>
          <a:xfrm>
            <a:off x="643466" y="3057069"/>
            <a:ext cx="1676400" cy="376102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ÔN THI VÀO 10</a:t>
            </a:r>
          </a:p>
        </p:txBody>
      </p:sp>
      <p:cxnSp>
        <p:nvCxnSpPr>
          <p:cNvPr id="3" name="Straight Arrow Connector 2"/>
          <p:cNvCxnSpPr>
            <a:stCxn id="2" idx="3"/>
          </p:cNvCxnSpPr>
          <p:nvPr/>
        </p:nvCxnSpPr>
        <p:spPr>
          <a:xfrm flipV="1">
            <a:off x="2319866" y="3715540"/>
            <a:ext cx="402167" cy="122204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2722032" y="1941702"/>
            <a:ext cx="1735668" cy="3318141"/>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ÔN THI THEO DẠNG</a:t>
            </a:r>
          </a:p>
        </p:txBody>
      </p:sp>
      <p:sp>
        <p:nvSpPr>
          <p:cNvPr id="9" name="Rectangle 8"/>
          <p:cNvSpPr/>
          <p:nvPr/>
        </p:nvSpPr>
        <p:spPr>
          <a:xfrm>
            <a:off x="5105400" y="1016478"/>
            <a:ext cx="12486297" cy="698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200" b="1" dirty="0" err="1">
                <a:solidFill>
                  <a:schemeClr val="tx1"/>
                </a:solidFill>
                <a:latin typeface="Times New Roman" pitchFamily="18" charset="0"/>
                <a:cs typeface="Times New Roman" pitchFamily="18" charset="0"/>
              </a:rPr>
              <a:t>Dạng</a:t>
            </a:r>
            <a:r>
              <a:rPr lang="en-US" sz="4200" b="1" dirty="0">
                <a:solidFill>
                  <a:schemeClr val="tx1"/>
                </a:solidFill>
                <a:latin typeface="Times New Roman" pitchFamily="18" charset="0"/>
                <a:cs typeface="Times New Roman" pitchFamily="18" charset="0"/>
              </a:rPr>
              <a:t> 1: </a:t>
            </a:r>
            <a:r>
              <a:rPr lang="en-US" sz="4200" b="1" dirty="0" err="1">
                <a:solidFill>
                  <a:schemeClr val="tx1"/>
                </a:solidFill>
                <a:latin typeface="Times New Roman" pitchFamily="18" charset="0"/>
                <a:cs typeface="Times New Roman" pitchFamily="18" charset="0"/>
              </a:rPr>
              <a:t>Rút</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gọn</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biểu</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thức</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và</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các</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bài</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toán</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liên</a:t>
            </a:r>
            <a:r>
              <a:rPr lang="en-US" sz="4200" b="1" dirty="0">
                <a:solidFill>
                  <a:schemeClr val="tx1"/>
                </a:solidFill>
                <a:latin typeface="Times New Roman" pitchFamily="18" charset="0"/>
                <a:cs typeface="Times New Roman" pitchFamily="18" charset="0"/>
              </a:rPr>
              <a:t> </a:t>
            </a:r>
            <a:r>
              <a:rPr lang="en-US" sz="4200" b="1" dirty="0" err="1">
                <a:solidFill>
                  <a:schemeClr val="tx1"/>
                </a:solidFill>
                <a:latin typeface="Times New Roman" pitchFamily="18" charset="0"/>
                <a:cs typeface="Times New Roman" pitchFamily="18" charset="0"/>
              </a:rPr>
              <a:t>quan</a:t>
            </a:r>
            <a:r>
              <a:rPr lang="en-US" sz="4200" b="1" dirty="0">
                <a:solidFill>
                  <a:schemeClr val="tx1"/>
                </a:solidFill>
                <a:latin typeface="Times New Roman" pitchFamily="18" charset="0"/>
                <a:cs typeface="Times New Roman" pitchFamily="18" charset="0"/>
              </a:rPr>
              <a:t>                            </a:t>
            </a:r>
          </a:p>
        </p:txBody>
      </p:sp>
      <p:sp>
        <p:nvSpPr>
          <p:cNvPr id="10" name="Rectangle 9"/>
          <p:cNvSpPr/>
          <p:nvPr/>
        </p:nvSpPr>
        <p:spPr>
          <a:xfrm>
            <a:off x="5105400" y="1866900"/>
            <a:ext cx="12458588" cy="80916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2: </a:t>
            </a:r>
            <a:r>
              <a:rPr lang="en-US" sz="4400" b="1" dirty="0" err="1">
                <a:solidFill>
                  <a:schemeClr val="tx1"/>
                </a:solidFill>
                <a:latin typeface="Times New Roman" pitchFamily="18" charset="0"/>
                <a:cs typeface="Times New Roman" pitchFamily="18" charset="0"/>
              </a:rPr>
              <a:t>Giải</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bài</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toán</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bằng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cách</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lập</a:t>
            </a:r>
            <a:r>
              <a:rPr lang="en-US" sz="4400" b="1" dirty="0">
                <a:solidFill>
                  <a:schemeClr val="tx1"/>
                </a:solidFill>
                <a:latin typeface="Times New Roman" pitchFamily="18" charset="0"/>
                <a:cs typeface="Times New Roman" pitchFamily="18" charset="0"/>
              </a:rPr>
              <a:t> PT; HPT</a:t>
            </a:r>
          </a:p>
        </p:txBody>
      </p:sp>
      <p:sp>
        <p:nvSpPr>
          <p:cNvPr id="11" name="Rectangle 10"/>
          <p:cNvSpPr/>
          <p:nvPr/>
        </p:nvSpPr>
        <p:spPr>
          <a:xfrm>
            <a:off x="5105399" y="2820970"/>
            <a:ext cx="12437806" cy="8747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3: </a:t>
            </a:r>
            <a:r>
              <a:rPr lang="en-US" sz="4400" b="1" dirty="0" err="1">
                <a:solidFill>
                  <a:schemeClr val="tx1"/>
                </a:solidFill>
                <a:latin typeface="Times New Roman" pitchFamily="18" charset="0"/>
                <a:cs typeface="Times New Roman" pitchFamily="18" charset="0"/>
              </a:rPr>
              <a:t>Hình</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học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thực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tế</a:t>
            </a:r>
            <a:endParaRPr lang="en-US" sz="4400" b="1" dirty="0">
              <a:ln>
                <a:solidFill>
                  <a:schemeClr val="bg1"/>
                </a:solidFill>
              </a:ln>
              <a:solidFill>
                <a:schemeClr val="bg1"/>
              </a:solidFill>
              <a:latin typeface="Times New Roman" pitchFamily="18" charset="0"/>
              <a:cs typeface="Times New Roman" pitchFamily="18" charset="0"/>
            </a:endParaRPr>
          </a:p>
        </p:txBody>
      </p:sp>
      <p:sp>
        <p:nvSpPr>
          <p:cNvPr id="12" name="Rectangle 11"/>
          <p:cNvSpPr/>
          <p:nvPr/>
        </p:nvSpPr>
        <p:spPr>
          <a:xfrm>
            <a:off x="5105399" y="3848100"/>
            <a:ext cx="12458589" cy="97305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4: HPT; PT; </a:t>
            </a:r>
            <a:r>
              <a:rPr lang="en-US" sz="4400" b="1" dirty="0" err="1">
                <a:solidFill>
                  <a:schemeClr val="tx1"/>
                </a:solidFill>
                <a:latin typeface="Times New Roman" pitchFamily="18" charset="0"/>
                <a:cs typeface="Times New Roman" pitchFamily="18" charset="0"/>
              </a:rPr>
              <a:t>Hệ</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thức</a:t>
            </a:r>
            <a:r>
              <a:rPr lang="en-US" sz="4400" b="1" dirty="0">
                <a:solidFill>
                  <a:schemeClr val="tx1"/>
                </a:solidFill>
                <a:latin typeface="Times New Roman" pitchFamily="18" charset="0"/>
                <a:cs typeface="Times New Roman" pitchFamily="18" charset="0"/>
              </a:rPr>
              <a:t> Vi-et</a:t>
            </a:r>
          </a:p>
        </p:txBody>
      </p:sp>
      <p:sp>
        <p:nvSpPr>
          <p:cNvPr id="13" name="Rectangle 12"/>
          <p:cNvSpPr/>
          <p:nvPr/>
        </p:nvSpPr>
        <p:spPr>
          <a:xfrm>
            <a:off x="5098472" y="4991100"/>
            <a:ext cx="12465516" cy="8446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5: </a:t>
            </a:r>
            <a:r>
              <a:rPr lang="en-US" sz="4400" b="1" dirty="0" err="1">
                <a:solidFill>
                  <a:schemeClr val="tx1"/>
                </a:solidFill>
                <a:latin typeface="Times New Roman" pitchFamily="18" charset="0"/>
                <a:cs typeface="Times New Roman" pitchFamily="18" charset="0"/>
              </a:rPr>
              <a:t>Hàm</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số</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và</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tương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giao</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đồ</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thị</a:t>
            </a:r>
            <a:endParaRPr lang="en-US" sz="4400" b="1" dirty="0">
              <a:solidFill>
                <a:schemeClr val="tx1"/>
              </a:solidFill>
              <a:latin typeface="Times New Roman" pitchFamily="18" charset="0"/>
              <a:cs typeface="Times New Roman" pitchFamily="18" charset="0"/>
            </a:endParaRPr>
          </a:p>
        </p:txBody>
      </p:sp>
      <p:sp>
        <p:nvSpPr>
          <p:cNvPr id="14" name="Rectangle 13"/>
          <p:cNvSpPr/>
          <p:nvPr/>
        </p:nvSpPr>
        <p:spPr>
          <a:xfrm>
            <a:off x="5160817" y="6001908"/>
            <a:ext cx="12375461" cy="8179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6: </a:t>
            </a:r>
            <a:r>
              <a:rPr lang="en-US" sz="4400" b="1" dirty="0" err="1">
                <a:solidFill>
                  <a:schemeClr val="tx1"/>
                </a:solidFill>
                <a:latin typeface="Times New Roman" pitchFamily="18" charset="0"/>
                <a:cs typeface="Times New Roman" pitchFamily="18" charset="0"/>
              </a:rPr>
              <a:t>Hình</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học</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phẳng</a:t>
            </a:r>
            <a:endParaRPr lang="en-US" sz="4400" b="1" dirty="0">
              <a:solidFill>
                <a:schemeClr val="tx1"/>
              </a:solidFill>
              <a:latin typeface="Times New Roman" pitchFamily="18" charset="0"/>
              <a:cs typeface="Times New Roman" pitchFamily="18" charset="0"/>
            </a:endParaRPr>
          </a:p>
        </p:txBody>
      </p:sp>
      <p:sp>
        <p:nvSpPr>
          <p:cNvPr id="15" name="Rectangle 14"/>
          <p:cNvSpPr/>
          <p:nvPr/>
        </p:nvSpPr>
        <p:spPr>
          <a:xfrm>
            <a:off x="5181600" y="6963813"/>
            <a:ext cx="12344400" cy="809078"/>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schemeClr val="tx1"/>
                </a:solidFill>
                <a:latin typeface="Times New Roman" pitchFamily="18" charset="0"/>
                <a:cs typeface="Times New Roman" pitchFamily="18" charset="0"/>
              </a:rPr>
              <a:t>Dạng</a:t>
            </a:r>
            <a:r>
              <a:rPr lang="en-US" sz="4400" b="1" dirty="0">
                <a:solidFill>
                  <a:schemeClr val="tx1"/>
                </a:solidFill>
                <a:latin typeface="Times New Roman" pitchFamily="18" charset="0"/>
                <a:cs typeface="Times New Roman" pitchFamily="18" charset="0"/>
              </a:rPr>
              <a:t> 7: </a:t>
            </a:r>
            <a:r>
              <a:rPr lang="en-US" sz="4400" b="1" dirty="0" err="1">
                <a:solidFill>
                  <a:schemeClr val="tx1"/>
                </a:solidFill>
                <a:latin typeface="Times New Roman" pitchFamily="18" charset="0"/>
                <a:cs typeface="Times New Roman" pitchFamily="18" charset="0"/>
              </a:rPr>
              <a:t>Nâng</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cao</a:t>
            </a:r>
            <a:r>
              <a:rPr lang="en-US" sz="4400" b="1" dirty="0">
                <a:solidFill>
                  <a:schemeClr val="tx1"/>
                </a:solidFill>
                <a:latin typeface="Times New Roman" pitchFamily="18" charset="0"/>
                <a:cs typeface="Times New Roman" pitchFamily="18" charset="0"/>
              </a:rPr>
              <a:t>: BĐT; PT…</a:t>
            </a:r>
            <a:endParaRPr lang="en-US" sz="4400" b="1" dirty="0">
              <a:ln>
                <a:solidFill>
                  <a:srgbClr val="002060"/>
                </a:solidFill>
              </a:ln>
              <a:solidFill>
                <a:schemeClr val="tx1"/>
              </a:solidFill>
              <a:latin typeface="Times New Roman" pitchFamily="18" charset="0"/>
              <a:cs typeface="Times New Roman" pitchFamily="18" charset="0"/>
            </a:endParaRPr>
          </a:p>
        </p:txBody>
      </p:sp>
      <p:cxnSp>
        <p:nvCxnSpPr>
          <p:cNvPr id="24" name="Straight Arrow Connector 23"/>
          <p:cNvCxnSpPr>
            <a:endCxn id="9" idx="1"/>
          </p:cNvCxnSpPr>
          <p:nvPr/>
        </p:nvCxnSpPr>
        <p:spPr>
          <a:xfrm flipV="1">
            <a:off x="4478483" y="1365489"/>
            <a:ext cx="626917" cy="23226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7" idx="3"/>
            <a:endCxn id="10" idx="1"/>
          </p:cNvCxnSpPr>
          <p:nvPr/>
        </p:nvCxnSpPr>
        <p:spPr>
          <a:xfrm flipV="1">
            <a:off x="4457700" y="2271485"/>
            <a:ext cx="647700" cy="13292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7" idx="3"/>
            <a:endCxn id="11" idx="1"/>
          </p:cNvCxnSpPr>
          <p:nvPr/>
        </p:nvCxnSpPr>
        <p:spPr>
          <a:xfrm flipV="1">
            <a:off x="4457700" y="3258335"/>
            <a:ext cx="647699" cy="342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endCxn id="12" idx="1"/>
          </p:cNvCxnSpPr>
          <p:nvPr/>
        </p:nvCxnSpPr>
        <p:spPr>
          <a:xfrm>
            <a:off x="4478483" y="3600772"/>
            <a:ext cx="626916" cy="7338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7" idx="3"/>
            <a:endCxn id="13" idx="1"/>
          </p:cNvCxnSpPr>
          <p:nvPr/>
        </p:nvCxnSpPr>
        <p:spPr>
          <a:xfrm>
            <a:off x="4457700" y="3600773"/>
            <a:ext cx="640772" cy="18126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7" idx="3"/>
            <a:endCxn id="14" idx="1"/>
          </p:cNvCxnSpPr>
          <p:nvPr/>
        </p:nvCxnSpPr>
        <p:spPr>
          <a:xfrm>
            <a:off x="4457700" y="3600773"/>
            <a:ext cx="703117" cy="28101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7" name="Picture 4"/>
          <p:cNvPicPr>
            <a:picLocks noChangeAspect="1"/>
          </p:cNvPicPr>
          <p:nvPr/>
        </p:nvPicPr>
        <p:blipFill>
          <a:blip r:embed="rId2" cstate="print"/>
          <a:srcRect/>
          <a:stretch>
            <a:fillRect/>
          </a:stretch>
        </p:blipFill>
        <p:spPr>
          <a:xfrm>
            <a:off x="16729138" y="8648701"/>
            <a:ext cx="1558862" cy="1638299"/>
          </a:xfrm>
          <a:prstGeom prst="rect">
            <a:avLst/>
          </a:prstGeom>
        </p:spPr>
      </p:pic>
      <p:pic>
        <p:nvPicPr>
          <p:cNvPr id="3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5"/>
            <a:ext cx="1666000" cy="4036563"/>
          </a:xfrm>
          <a:prstGeom prst="rect">
            <a:avLst/>
          </a:prstGeom>
        </p:spPr>
      </p:pic>
      <p:pic>
        <p:nvPicPr>
          <p:cNvPr id="3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40" name="Rectangle: Diagonal Corners Rounded 10">
            <a:extLst>
              <a:ext uri="{FF2B5EF4-FFF2-40B4-BE49-F238E27FC236}">
                <a16:creationId xmlns:a16="http://schemas.microsoft.com/office/drawing/2014/main" id="{F0721F2D-1EF7-4016-99BF-C6DEED24BA41}"/>
              </a:ext>
            </a:extLst>
          </p:cNvPr>
          <p:cNvSpPr/>
          <p:nvPr/>
        </p:nvSpPr>
        <p:spPr>
          <a:xfrm>
            <a:off x="3429000" y="13005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white"/>
                </a:solidFill>
                <a:latin typeface="Times New Roman" panose="02020603050405020304" pitchFamily="18" charset="0"/>
                <a:cs typeface="Times New Roman" panose="02020603050405020304" pitchFamily="18" charset="0"/>
              </a:rPr>
              <a:t>KẾ HOẠCH DẠY HỌC</a:t>
            </a:r>
          </a:p>
        </p:txBody>
      </p:sp>
      <p:cxnSp>
        <p:nvCxnSpPr>
          <p:cNvPr id="158" name="Straight Connector 157"/>
          <p:cNvCxnSpPr/>
          <p:nvPr/>
        </p:nvCxnSpPr>
        <p:spPr>
          <a:xfrm>
            <a:off x="4478483" y="3600772"/>
            <a:ext cx="299603" cy="3767580"/>
          </a:xfrm>
          <a:prstGeom prst="line">
            <a:avLst/>
          </a:prstGeom>
        </p:spPr>
        <p:style>
          <a:lnRef idx="2">
            <a:schemeClr val="dk1"/>
          </a:lnRef>
          <a:fillRef idx="0">
            <a:schemeClr val="dk1"/>
          </a:fillRef>
          <a:effectRef idx="1">
            <a:schemeClr val="dk1"/>
          </a:effectRef>
          <a:fontRef idx="minor">
            <a:schemeClr val="tx1"/>
          </a:fontRef>
        </p:style>
      </p:cxnSp>
      <p:cxnSp>
        <p:nvCxnSpPr>
          <p:cNvPr id="160" name="Straight Arrow Connector 159"/>
          <p:cNvCxnSpPr>
            <a:endCxn id="15" idx="1"/>
          </p:cNvCxnSpPr>
          <p:nvPr/>
        </p:nvCxnSpPr>
        <p:spPr>
          <a:xfrm>
            <a:off x="4791941" y="7368352"/>
            <a:ext cx="38965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0046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par>
                                <p:cTn id="76" presetID="22" presetClass="entr" presetSubtype="4" fill="hold" nodeType="withEffect">
                                  <p:stCondLst>
                                    <p:cond delay="0"/>
                                  </p:stCondLst>
                                  <p:childTnLst>
                                    <p:set>
                                      <p:cBhvr>
                                        <p:cTn id="77" dur="1" fill="hold">
                                          <p:stCondLst>
                                            <p:cond delay="0"/>
                                          </p:stCondLst>
                                        </p:cTn>
                                        <p:tgtEl>
                                          <p:spTgt spid="158"/>
                                        </p:tgtEl>
                                        <p:attrNameLst>
                                          <p:attrName>style.visibility</p:attrName>
                                        </p:attrNameLst>
                                      </p:cBhvr>
                                      <p:to>
                                        <p:strVal val="visible"/>
                                      </p:to>
                                    </p:set>
                                    <p:animEffect transition="in" filter="wipe(down)">
                                      <p:cBhvr>
                                        <p:cTn id="78" dur="500"/>
                                        <p:tgtEl>
                                          <p:spTgt spid="158"/>
                                        </p:tgtEl>
                                      </p:cBhvr>
                                    </p:animEffect>
                                  </p:childTnLst>
                                </p:cTn>
                              </p:par>
                              <p:par>
                                <p:cTn id="79" presetID="22" presetClass="entr" presetSubtype="4" fill="hold" nodeType="withEffect">
                                  <p:stCondLst>
                                    <p:cond delay="0"/>
                                  </p:stCondLst>
                                  <p:childTnLst>
                                    <p:set>
                                      <p:cBhvr>
                                        <p:cTn id="80" dur="1" fill="hold">
                                          <p:stCondLst>
                                            <p:cond delay="0"/>
                                          </p:stCondLst>
                                        </p:cTn>
                                        <p:tgtEl>
                                          <p:spTgt spid="160"/>
                                        </p:tgtEl>
                                        <p:attrNameLst>
                                          <p:attrName>style.visibility</p:attrName>
                                        </p:attrNameLst>
                                      </p:cBhvr>
                                      <p:to>
                                        <p:strVal val="visible"/>
                                      </p:to>
                                    </p:set>
                                    <p:animEffect transition="in" filter="wipe(down)">
                                      <p:cBhvr>
                                        <p:cTn id="8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1" grpId="0" animBg="1"/>
      <p:bldP spid="12" grpId="0" animBg="1"/>
      <p:bldP spid="13" grpId="0" animBg="1"/>
      <p:bldP spid="14" grpId="0" animBg="1"/>
      <p:bldP spid="15" grpId="0" animBg="1"/>
      <p:bldP spid="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8" name="Picture 7">
            <a:extLst>
              <a:ext uri="{FF2B5EF4-FFF2-40B4-BE49-F238E27FC236}">
                <a16:creationId xmlns:a16="http://schemas.microsoft.com/office/drawing/2014/main" id="{0EAEDF1F-82B1-4CE8-B141-793A2DEA2E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1409700"/>
            <a:ext cx="15165572" cy="5867400"/>
          </a:xfrm>
          <a:prstGeom prst="rect">
            <a:avLst/>
          </a:prstGeom>
        </p:spPr>
      </p:pic>
    </p:spTree>
    <p:extLst>
      <p:ext uri="{BB962C8B-B14F-4D97-AF65-F5344CB8AC3E}">
        <p14:creationId xmlns:p14="http://schemas.microsoft.com/office/powerpoint/2010/main" val="3625568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17" name="Picture 16">
            <a:extLst>
              <a:ext uri="{FF2B5EF4-FFF2-40B4-BE49-F238E27FC236}">
                <a16:creationId xmlns:a16="http://schemas.microsoft.com/office/drawing/2014/main" id="{10882556-A53A-42A9-B2A0-25F93F154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1790700"/>
            <a:ext cx="7322288" cy="6149578"/>
          </a:xfrm>
          <a:prstGeom prst="rect">
            <a:avLst/>
          </a:prstGeom>
        </p:spPr>
      </p:pic>
    </p:spTree>
    <p:extLst>
      <p:ext uri="{BB962C8B-B14F-4D97-AF65-F5344CB8AC3E}">
        <p14:creationId xmlns:p14="http://schemas.microsoft.com/office/powerpoint/2010/main" val="429314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2300"/>
            <a:ext cx="802022" cy="1621736"/>
          </a:xfrm>
          <a:prstGeom prst="rect">
            <a:avLst/>
          </a:prstGeom>
        </p:spPr>
      </p:pic>
      <p:graphicFrame>
        <p:nvGraphicFramePr>
          <p:cNvPr id="12" name="Object 11">
            <a:extLst>
              <a:ext uri="{FF2B5EF4-FFF2-40B4-BE49-F238E27FC236}">
                <a16:creationId xmlns:a16="http://schemas.microsoft.com/office/drawing/2014/main" id="{FE08A150-789B-4D8D-8820-92A10CE3C66C}"/>
              </a:ext>
            </a:extLst>
          </p:cNvPr>
          <p:cNvGraphicFramePr>
            <a:graphicFrameLocks noChangeAspect="1"/>
          </p:cNvGraphicFramePr>
          <p:nvPr/>
        </p:nvGraphicFramePr>
        <p:xfrm>
          <a:off x="2206546" y="2238105"/>
          <a:ext cx="6023054" cy="5910262"/>
        </p:xfrm>
        <a:graphic>
          <a:graphicData uri="http://schemas.openxmlformats.org/presentationml/2006/ole">
            <mc:AlternateContent xmlns:mc="http://schemas.openxmlformats.org/markup-compatibility/2006">
              <mc:Choice xmlns:v="urn:schemas-microsoft-com:vml" Requires="v">
                <p:oleObj spid="_x0000_s14345" name="Bitmap Image" r:id="rId8" imgW="3814920" imgH="3743280" progId="Paint.Picture">
                  <p:embed/>
                </p:oleObj>
              </mc:Choice>
              <mc:Fallback>
                <p:oleObj name="Bitmap Image" r:id="rId8" imgW="3814920" imgH="3743280" progId="Paint.Picture">
                  <p:embed/>
                  <p:pic>
                    <p:nvPicPr>
                      <p:cNvPr id="12" name="Object 11">
                        <a:extLst>
                          <a:ext uri="{FF2B5EF4-FFF2-40B4-BE49-F238E27FC236}">
                            <a16:creationId xmlns:a16="http://schemas.microsoft.com/office/drawing/2014/main" id="{FE08A150-789B-4D8D-8820-92A10CE3C66C}"/>
                          </a:ext>
                        </a:extLst>
                      </p:cNvPr>
                      <p:cNvPicPr/>
                      <p:nvPr/>
                    </p:nvPicPr>
                    <p:blipFill>
                      <a:blip r:embed="rId9"/>
                      <a:stretch>
                        <a:fillRect/>
                      </a:stretch>
                    </p:blipFill>
                    <p:spPr>
                      <a:xfrm>
                        <a:off x="2206546" y="2238105"/>
                        <a:ext cx="6023054" cy="5910262"/>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B7258A3D-DCA5-495B-8ABA-EE66DCBD1E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9600" y="2256631"/>
            <a:ext cx="8026438" cy="5910263"/>
          </a:xfrm>
          <a:prstGeom prst="rect">
            <a:avLst/>
          </a:prstGeom>
        </p:spPr>
      </p:pic>
    </p:spTree>
    <p:extLst>
      <p:ext uri="{BB962C8B-B14F-4D97-AF65-F5344CB8AC3E}">
        <p14:creationId xmlns:p14="http://schemas.microsoft.com/office/powerpoint/2010/main" val="1991217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12" name="Picture 11">
            <a:extLst>
              <a:ext uri="{FF2B5EF4-FFF2-40B4-BE49-F238E27FC236}">
                <a16:creationId xmlns:a16="http://schemas.microsoft.com/office/drawing/2014/main" id="{B6D33146-0C13-4313-B3D4-2B6F936B9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68686"/>
            <a:ext cx="18288000" cy="8456414"/>
          </a:xfrm>
          <a:prstGeom prst="rect">
            <a:avLst/>
          </a:prstGeom>
        </p:spPr>
      </p:pic>
    </p:spTree>
    <p:extLst>
      <p:ext uri="{BB962C8B-B14F-4D97-AF65-F5344CB8AC3E}">
        <p14:creationId xmlns:p14="http://schemas.microsoft.com/office/powerpoint/2010/main" val="2390695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13" name="Picture 12">
            <a:extLst>
              <a:ext uri="{FF2B5EF4-FFF2-40B4-BE49-F238E27FC236}">
                <a16:creationId xmlns:a16="http://schemas.microsoft.com/office/drawing/2014/main" id="{1D100EAB-9B48-4B0F-AA3B-15A7A95D25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1104900"/>
            <a:ext cx="7067243" cy="9422991"/>
          </a:xfrm>
          <a:prstGeom prst="rect">
            <a:avLst/>
          </a:prstGeom>
        </p:spPr>
      </p:pic>
      <p:pic>
        <p:nvPicPr>
          <p:cNvPr id="14" name="Picture 13">
            <a:extLst>
              <a:ext uri="{FF2B5EF4-FFF2-40B4-BE49-F238E27FC236}">
                <a16:creationId xmlns:a16="http://schemas.microsoft.com/office/drawing/2014/main" id="{E5498E84-19B1-4750-9BEA-0BC1E4301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799" y="1090841"/>
            <a:ext cx="13334999" cy="9239435"/>
          </a:xfrm>
          <a:prstGeom prst="rect">
            <a:avLst/>
          </a:prstGeom>
        </p:spPr>
      </p:pic>
      <p:sp>
        <p:nvSpPr>
          <p:cNvPr id="15" name="TextBox 14">
            <a:extLst>
              <a:ext uri="{FF2B5EF4-FFF2-40B4-BE49-F238E27FC236}">
                <a16:creationId xmlns:a16="http://schemas.microsoft.com/office/drawing/2014/main" id="{17E9CE96-08B3-44F1-BF12-60A39A218CCF}"/>
              </a:ext>
            </a:extLst>
          </p:cNvPr>
          <p:cNvSpPr txBox="1"/>
          <p:nvPr/>
        </p:nvSpPr>
        <p:spPr>
          <a:xfrm>
            <a:off x="11811001" y="8877300"/>
            <a:ext cx="6629399" cy="954107"/>
          </a:xfrm>
          <a:prstGeom prst="rect">
            <a:avLst/>
          </a:prstGeom>
          <a:noFill/>
        </p:spPr>
        <p:txBody>
          <a:bodyPr wrap="square" rtlCol="0">
            <a:spAutoFit/>
          </a:bodyPr>
          <a:lstStyle/>
          <a:p>
            <a:pPr algn="ctr"/>
            <a:r>
              <a:rPr lang="vi-VN" sz="2800" b="1" dirty="0">
                <a:solidFill>
                  <a:srgbClr val="FF0000"/>
                </a:solidFill>
                <a:latin typeface="+mj-lt"/>
              </a:rPr>
              <a:t>SỬ DỤNG QUAN HỆ ĐƯỜNG XIÊN – ĐƯỜNG VUÔNG GÓC</a:t>
            </a:r>
            <a:endParaRPr lang="en-US" sz="2800" b="1" dirty="0">
              <a:solidFill>
                <a:srgbClr val="FF0000"/>
              </a:solidFill>
              <a:latin typeface="+mj-lt"/>
            </a:endParaRPr>
          </a:p>
        </p:txBody>
      </p:sp>
    </p:spTree>
    <p:extLst>
      <p:ext uri="{BB962C8B-B14F-4D97-AF65-F5344CB8AC3E}">
        <p14:creationId xmlns:p14="http://schemas.microsoft.com/office/powerpoint/2010/main" val="11619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8" name="Picture 7">
            <a:extLst>
              <a:ext uri="{FF2B5EF4-FFF2-40B4-BE49-F238E27FC236}">
                <a16:creationId xmlns:a16="http://schemas.microsoft.com/office/drawing/2014/main" id="{243BFCB1-B29B-42B7-A91D-3F89557C5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7669" y="1135309"/>
            <a:ext cx="6879379" cy="9182100"/>
          </a:xfrm>
          <a:prstGeom prst="rect">
            <a:avLst/>
          </a:prstGeom>
        </p:spPr>
      </p:pic>
      <p:pic>
        <p:nvPicPr>
          <p:cNvPr id="13" name="Picture 12">
            <a:extLst>
              <a:ext uri="{FF2B5EF4-FFF2-40B4-BE49-F238E27FC236}">
                <a16:creationId xmlns:a16="http://schemas.microsoft.com/office/drawing/2014/main" id="{074AF4B8-D064-45C6-9558-F75151821E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2209" y="1104899"/>
            <a:ext cx="6879380" cy="9182101"/>
          </a:xfrm>
          <a:prstGeom prst="rect">
            <a:avLst/>
          </a:prstGeom>
        </p:spPr>
      </p:pic>
      <p:sp>
        <p:nvSpPr>
          <p:cNvPr id="14" name="TextBox 13">
            <a:extLst>
              <a:ext uri="{FF2B5EF4-FFF2-40B4-BE49-F238E27FC236}">
                <a16:creationId xmlns:a16="http://schemas.microsoft.com/office/drawing/2014/main" id="{BCE4392F-18C8-4C9F-8ED0-471889D62B48}"/>
              </a:ext>
            </a:extLst>
          </p:cNvPr>
          <p:cNvSpPr txBox="1"/>
          <p:nvPr/>
        </p:nvSpPr>
        <p:spPr>
          <a:xfrm>
            <a:off x="9753600" y="7048500"/>
            <a:ext cx="6629399" cy="523220"/>
          </a:xfrm>
          <a:prstGeom prst="rect">
            <a:avLst/>
          </a:prstGeom>
          <a:noFill/>
        </p:spPr>
        <p:txBody>
          <a:bodyPr wrap="square" rtlCol="0">
            <a:spAutoFit/>
          </a:bodyPr>
          <a:lstStyle/>
          <a:p>
            <a:pPr algn="ctr"/>
            <a:r>
              <a:rPr lang="vi-VN" sz="2800" b="1" dirty="0">
                <a:solidFill>
                  <a:srgbClr val="FF0000"/>
                </a:solidFill>
                <a:latin typeface="+mj-lt"/>
              </a:rPr>
              <a:t>SỬ DỤNG BẤT ĐẲNG THỨC COSI</a:t>
            </a:r>
            <a:endParaRPr lang="en-US" sz="2800" b="1" dirty="0">
              <a:solidFill>
                <a:srgbClr val="FF0000"/>
              </a:solidFill>
              <a:latin typeface="+mj-lt"/>
            </a:endParaRPr>
          </a:p>
        </p:txBody>
      </p:sp>
    </p:spTree>
    <p:extLst>
      <p:ext uri="{BB962C8B-B14F-4D97-AF65-F5344CB8AC3E}">
        <p14:creationId xmlns:p14="http://schemas.microsoft.com/office/powerpoint/2010/main" val="2363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286"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pic>
        <p:nvPicPr>
          <p:cNvPr id="9" name="Picture 8">
            <a:extLst>
              <a:ext uri="{FF2B5EF4-FFF2-40B4-BE49-F238E27FC236}">
                <a16:creationId xmlns:a16="http://schemas.microsoft.com/office/drawing/2014/main" id="{12E2A2B0-2805-4809-B792-FA62B7B6E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60066"/>
            <a:ext cx="18288000" cy="6366867"/>
          </a:xfrm>
          <a:prstGeom prst="rect">
            <a:avLst/>
          </a:prstGeom>
        </p:spPr>
      </p:pic>
      <p:sp>
        <p:nvSpPr>
          <p:cNvPr id="7" name="TextBox 6">
            <a:extLst>
              <a:ext uri="{FF2B5EF4-FFF2-40B4-BE49-F238E27FC236}">
                <a16:creationId xmlns:a16="http://schemas.microsoft.com/office/drawing/2014/main" id="{8524C1D4-703A-4734-9B34-7D0429C3E8CC}"/>
              </a:ext>
            </a:extLst>
          </p:cNvPr>
          <p:cNvSpPr txBox="1"/>
          <p:nvPr/>
        </p:nvSpPr>
        <p:spPr>
          <a:xfrm>
            <a:off x="5486400" y="8644235"/>
            <a:ext cx="7162800" cy="523220"/>
          </a:xfrm>
          <a:prstGeom prst="rect">
            <a:avLst/>
          </a:prstGeom>
          <a:noFill/>
        </p:spPr>
        <p:txBody>
          <a:bodyPr wrap="square" rtlCol="0">
            <a:spAutoFit/>
          </a:bodyPr>
          <a:lstStyle/>
          <a:p>
            <a:pPr algn="ctr"/>
            <a:r>
              <a:rPr lang="vi-VN" sz="2800" b="1" dirty="0">
                <a:solidFill>
                  <a:srgbClr val="FF0000"/>
                </a:solidFill>
                <a:latin typeface="+mj-lt"/>
              </a:rPr>
              <a:t>PHƯƠNG PHÁP ĐẠI SỐ</a:t>
            </a:r>
            <a:endParaRPr lang="en-US" sz="2800" b="1" dirty="0">
              <a:solidFill>
                <a:srgbClr val="FF0000"/>
              </a:solidFill>
              <a:latin typeface="+mj-lt"/>
            </a:endParaRPr>
          </a:p>
        </p:txBody>
      </p:sp>
    </p:spTree>
    <p:extLst>
      <p:ext uri="{BB962C8B-B14F-4D97-AF65-F5344CB8AC3E}">
        <p14:creationId xmlns:p14="http://schemas.microsoft.com/office/powerpoint/2010/main" val="1336682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9B46005-767A-43D7-B438-565D1F18B5BB}"/>
              </a:ext>
            </a:extLst>
          </p:cNvPr>
          <p:cNvGrpSpPr/>
          <p:nvPr/>
        </p:nvGrpSpPr>
        <p:grpSpPr>
          <a:xfrm>
            <a:off x="399386" y="738366"/>
            <a:ext cx="17489228" cy="8810267"/>
            <a:chOff x="-106557" y="5261"/>
            <a:chExt cx="9138657" cy="4494597"/>
          </a:xfrm>
        </p:grpSpPr>
        <p:sp>
          <p:nvSpPr>
            <p:cNvPr id="8" name="Freeform 3">
              <a:extLst>
                <a:ext uri="{FF2B5EF4-FFF2-40B4-BE49-F238E27FC236}">
                  <a16:creationId xmlns:a16="http://schemas.microsoft.com/office/drawing/2014/main" id="{551F3F83-7B73-4BE5-ACE3-3FDF04E21752}"/>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A9EEB019-E416-4DB1-AA25-4BCCFFD8538D}"/>
              </a:ext>
            </a:extLst>
          </p:cNvPr>
          <p:cNvPicPr>
            <a:picLocks noChangeAspect="1"/>
          </p:cNvPicPr>
          <p:nvPr/>
        </p:nvPicPr>
        <p:blipFill>
          <a:blip r:embed="rId2"/>
          <a:srcRect/>
          <a:stretch>
            <a:fillRect/>
          </a:stretch>
        </p:blipFill>
        <p:spPr>
          <a:xfrm>
            <a:off x="16416316" y="8648701"/>
            <a:ext cx="1558862" cy="1638299"/>
          </a:xfrm>
          <a:prstGeom prst="rect">
            <a:avLst/>
          </a:prstGeom>
        </p:spPr>
      </p:pic>
      <p:pic>
        <p:nvPicPr>
          <p:cNvPr id="10" name="Picture 5">
            <a:extLst>
              <a:ext uri="{FF2B5EF4-FFF2-40B4-BE49-F238E27FC236}">
                <a16:creationId xmlns:a16="http://schemas.microsoft.com/office/drawing/2014/main" id="{541A1B2A-BE71-4197-9DA5-7007C057F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593592" y="8268719"/>
            <a:ext cx="1666000" cy="4036563"/>
          </a:xfrm>
          <a:prstGeom prst="rect">
            <a:avLst/>
          </a:prstGeom>
        </p:spPr>
      </p:pic>
      <p:pic>
        <p:nvPicPr>
          <p:cNvPr id="12" name="Picture 6">
            <a:extLst>
              <a:ext uri="{FF2B5EF4-FFF2-40B4-BE49-F238E27FC236}">
                <a16:creationId xmlns:a16="http://schemas.microsoft.com/office/drawing/2014/main" id="{40ABEBBB-21E4-47FA-A7F0-CC080221E2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20" y="22300"/>
            <a:ext cx="802022" cy="1621736"/>
          </a:xfrm>
          <a:prstGeom prst="rect">
            <a:avLst/>
          </a:prstGeom>
        </p:spPr>
      </p:pic>
      <p:sp>
        <p:nvSpPr>
          <p:cNvPr id="13" name="TextBox 12">
            <a:extLst>
              <a:ext uri="{FF2B5EF4-FFF2-40B4-BE49-F238E27FC236}">
                <a16:creationId xmlns:a16="http://schemas.microsoft.com/office/drawing/2014/main" id="{7C4F7DF4-1124-4EA4-8B9C-161234A05C33}"/>
              </a:ext>
            </a:extLst>
          </p:cNvPr>
          <p:cNvSpPr txBox="1"/>
          <p:nvPr/>
        </p:nvSpPr>
        <p:spPr>
          <a:xfrm>
            <a:off x="1676400" y="3235680"/>
            <a:ext cx="14630400" cy="1938992"/>
          </a:xfrm>
          <a:prstGeom prst="rect">
            <a:avLst/>
          </a:prstGeom>
          <a:noFill/>
        </p:spPr>
        <p:txBody>
          <a:bodyPr wrap="square">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CÔNG TÁC BỒI DƯỠNG NÂNG CAO CHUYÊN MÔN CỦA GIÁO VIÊN</a:t>
            </a:r>
          </a:p>
        </p:txBody>
      </p:sp>
    </p:spTree>
    <p:extLst>
      <p:ext uri="{BB962C8B-B14F-4D97-AF65-F5344CB8AC3E}">
        <p14:creationId xmlns:p14="http://schemas.microsoft.com/office/powerpoint/2010/main" val="518157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CÔNG TÁC BỒI DƯỠNG CHUYÊN MÔN CỦA GIÁO VIÊN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F4D16E4-F4A9-4438-8691-D273626B3F42}"/>
              </a:ext>
            </a:extLst>
          </p:cNvPr>
          <p:cNvSpPr/>
          <p:nvPr/>
        </p:nvSpPr>
        <p:spPr>
          <a:xfrm>
            <a:off x="7749166" y="4381491"/>
            <a:ext cx="2918837" cy="2438400"/>
          </a:xfrm>
          <a:custGeom>
            <a:avLst/>
            <a:gdLst>
              <a:gd name="connsiteX0" fmla="*/ 0 w 2918837"/>
              <a:gd name="connsiteY0" fmla="*/ 406408 h 2438400"/>
              <a:gd name="connsiteX1" fmla="*/ 406408 w 2918837"/>
              <a:gd name="connsiteY1" fmla="*/ 0 h 2438400"/>
              <a:gd name="connsiteX2" fmla="*/ 2512429 w 2918837"/>
              <a:gd name="connsiteY2" fmla="*/ 0 h 2438400"/>
              <a:gd name="connsiteX3" fmla="*/ 2918837 w 2918837"/>
              <a:gd name="connsiteY3" fmla="*/ 406408 h 2438400"/>
              <a:gd name="connsiteX4" fmla="*/ 2918837 w 2918837"/>
              <a:gd name="connsiteY4" fmla="*/ 2031992 h 2438400"/>
              <a:gd name="connsiteX5" fmla="*/ 2512429 w 2918837"/>
              <a:gd name="connsiteY5" fmla="*/ 2438400 h 2438400"/>
              <a:gd name="connsiteX6" fmla="*/ 406408 w 2918837"/>
              <a:gd name="connsiteY6" fmla="*/ 2438400 h 2438400"/>
              <a:gd name="connsiteX7" fmla="*/ 0 w 2918837"/>
              <a:gd name="connsiteY7" fmla="*/ 2031992 h 2438400"/>
              <a:gd name="connsiteX8" fmla="*/ 0 w 2918837"/>
              <a:gd name="connsiteY8" fmla="*/ 406408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837" h="2438400">
                <a:moveTo>
                  <a:pt x="0" y="406408"/>
                </a:moveTo>
                <a:cubicBezTo>
                  <a:pt x="0" y="181955"/>
                  <a:pt x="181955" y="0"/>
                  <a:pt x="406408" y="0"/>
                </a:cubicBezTo>
                <a:lnTo>
                  <a:pt x="2512429" y="0"/>
                </a:lnTo>
                <a:cubicBezTo>
                  <a:pt x="2736882" y="0"/>
                  <a:pt x="2918837" y="181955"/>
                  <a:pt x="2918837" y="406408"/>
                </a:cubicBezTo>
                <a:lnTo>
                  <a:pt x="2918837" y="2031992"/>
                </a:lnTo>
                <a:cubicBezTo>
                  <a:pt x="2918837" y="2256445"/>
                  <a:pt x="2736882" y="2438400"/>
                  <a:pt x="2512429" y="2438400"/>
                </a:cubicBezTo>
                <a:lnTo>
                  <a:pt x="406408" y="2438400"/>
                </a:lnTo>
                <a:cubicBezTo>
                  <a:pt x="181955" y="2438400"/>
                  <a:pt x="0" y="2256445"/>
                  <a:pt x="0" y="2031992"/>
                </a:cubicBezTo>
                <a:lnTo>
                  <a:pt x="0" y="406408"/>
                </a:ln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0953" tIns="240953" rIns="240953" bIns="240953" numCol="1" spcCol="1270" anchor="ctr" anchorCtr="0">
            <a:noAutofit/>
          </a:bodyPr>
          <a:lstStyle/>
          <a:p>
            <a:pPr marL="0" lvl="0" indent="0" algn="ctr" defTabSz="2133600">
              <a:lnSpc>
                <a:spcPct val="90000"/>
              </a:lnSpc>
              <a:spcBef>
                <a:spcPct val="0"/>
              </a:spcBef>
              <a:spcAft>
                <a:spcPct val="35000"/>
              </a:spcAft>
              <a:buNone/>
            </a:pPr>
            <a:r>
              <a:rPr lang="en-US" sz="4800" b="1" kern="1200" dirty="0" err="1">
                <a:solidFill>
                  <a:srgbClr val="FFFF00"/>
                </a:solidFill>
              </a:rPr>
              <a:t>Thiết</a:t>
            </a:r>
            <a:r>
              <a:rPr lang="en-US" sz="4800" b="1" kern="1200" dirty="0">
                <a:solidFill>
                  <a:srgbClr val="FFFF00"/>
                </a:solidFill>
              </a:rPr>
              <a:t> </a:t>
            </a:r>
            <a:r>
              <a:rPr lang="en-US" sz="4800" b="1" kern="1200" dirty="0" err="1">
                <a:solidFill>
                  <a:srgbClr val="FFFF00"/>
                </a:solidFill>
              </a:rPr>
              <a:t>kế</a:t>
            </a:r>
            <a:r>
              <a:rPr lang="en-US" sz="4800" b="1" kern="1200" dirty="0">
                <a:solidFill>
                  <a:srgbClr val="FFFF00"/>
                </a:solidFill>
              </a:rPr>
              <a:t> </a:t>
            </a:r>
            <a:r>
              <a:rPr lang="en-US" sz="4800" b="1" kern="1200" dirty="0" err="1">
                <a:solidFill>
                  <a:srgbClr val="FFFF00"/>
                </a:solidFill>
              </a:rPr>
              <a:t>bài</a:t>
            </a:r>
            <a:r>
              <a:rPr lang="en-US" sz="4800" b="1" kern="1200" dirty="0">
                <a:solidFill>
                  <a:srgbClr val="FFFF00"/>
                </a:solidFill>
              </a:rPr>
              <a:t> </a:t>
            </a:r>
            <a:r>
              <a:rPr lang="en-US" sz="4800" b="1" kern="1200" dirty="0" err="1">
                <a:solidFill>
                  <a:srgbClr val="FFFF00"/>
                </a:solidFill>
              </a:rPr>
              <a:t>dạy</a:t>
            </a:r>
            <a:endParaRPr lang="en-US" sz="4800" kern="1200" dirty="0">
              <a:solidFill>
                <a:srgbClr val="FFFF00"/>
              </a:solidFill>
            </a:endParaRPr>
          </a:p>
        </p:txBody>
      </p:sp>
      <p:sp>
        <p:nvSpPr>
          <p:cNvPr id="10" name="Freeform: Shape 9">
            <a:extLst>
              <a:ext uri="{FF2B5EF4-FFF2-40B4-BE49-F238E27FC236}">
                <a16:creationId xmlns:a16="http://schemas.microsoft.com/office/drawing/2014/main" id="{7E4788B9-1B9D-474C-B378-428FC933A537}"/>
              </a:ext>
            </a:extLst>
          </p:cNvPr>
          <p:cNvSpPr/>
          <p:nvPr/>
        </p:nvSpPr>
        <p:spPr>
          <a:xfrm rot="16213532">
            <a:off x="8968965" y="4136107"/>
            <a:ext cx="490770" cy="0"/>
          </a:xfrm>
          <a:custGeom>
            <a:avLst/>
            <a:gdLst/>
            <a:ahLst/>
            <a:cxnLst/>
            <a:rect l="0" t="0" r="0" b="0"/>
            <a:pathLst>
              <a:path>
                <a:moveTo>
                  <a:pt x="0" y="0"/>
                </a:moveTo>
                <a:lnTo>
                  <a:pt x="490770"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5F0C92EB-CBD6-4FC8-87BA-0BEE3B76400D}"/>
              </a:ext>
            </a:extLst>
          </p:cNvPr>
          <p:cNvSpPr/>
          <p:nvPr/>
        </p:nvSpPr>
        <p:spPr>
          <a:xfrm>
            <a:off x="6560950" y="1422010"/>
            <a:ext cx="5308731" cy="2481028"/>
          </a:xfrm>
          <a:custGeom>
            <a:avLst/>
            <a:gdLst>
              <a:gd name="connsiteX0" fmla="*/ 0 w 4826261"/>
              <a:gd name="connsiteY0" fmla="*/ 413513 h 2481028"/>
              <a:gd name="connsiteX1" fmla="*/ 413513 w 4826261"/>
              <a:gd name="connsiteY1" fmla="*/ 0 h 2481028"/>
              <a:gd name="connsiteX2" fmla="*/ 4412748 w 4826261"/>
              <a:gd name="connsiteY2" fmla="*/ 0 h 2481028"/>
              <a:gd name="connsiteX3" fmla="*/ 4826261 w 4826261"/>
              <a:gd name="connsiteY3" fmla="*/ 413513 h 2481028"/>
              <a:gd name="connsiteX4" fmla="*/ 4826261 w 4826261"/>
              <a:gd name="connsiteY4" fmla="*/ 2067515 h 2481028"/>
              <a:gd name="connsiteX5" fmla="*/ 4412748 w 4826261"/>
              <a:gd name="connsiteY5" fmla="*/ 2481028 h 2481028"/>
              <a:gd name="connsiteX6" fmla="*/ 413513 w 4826261"/>
              <a:gd name="connsiteY6" fmla="*/ 2481028 h 2481028"/>
              <a:gd name="connsiteX7" fmla="*/ 0 w 4826261"/>
              <a:gd name="connsiteY7" fmla="*/ 2067515 h 2481028"/>
              <a:gd name="connsiteX8" fmla="*/ 0 w 4826261"/>
              <a:gd name="connsiteY8" fmla="*/ 413513 h 248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261" h="2481028">
                <a:moveTo>
                  <a:pt x="0" y="413513"/>
                </a:moveTo>
                <a:cubicBezTo>
                  <a:pt x="0" y="185136"/>
                  <a:pt x="185136" y="0"/>
                  <a:pt x="413513" y="0"/>
                </a:cubicBezTo>
                <a:lnTo>
                  <a:pt x="4412748" y="0"/>
                </a:lnTo>
                <a:cubicBezTo>
                  <a:pt x="4641125" y="0"/>
                  <a:pt x="4826261" y="185136"/>
                  <a:pt x="4826261" y="413513"/>
                </a:cubicBezTo>
                <a:lnTo>
                  <a:pt x="4826261" y="2067515"/>
                </a:lnTo>
                <a:cubicBezTo>
                  <a:pt x="4826261" y="2295892"/>
                  <a:pt x="4641125" y="2481028"/>
                  <a:pt x="4412748" y="2481028"/>
                </a:cubicBezTo>
                <a:lnTo>
                  <a:pt x="413513" y="2481028"/>
                </a:lnTo>
                <a:cubicBezTo>
                  <a:pt x="185136" y="2481028"/>
                  <a:pt x="0" y="2295892"/>
                  <a:pt x="0" y="2067515"/>
                </a:cubicBezTo>
                <a:lnTo>
                  <a:pt x="0" y="413513"/>
                </a:lnTo>
                <a:close/>
              </a:path>
            </a:pathLst>
          </a:custGeom>
          <a:solidFill>
            <a:srgbClr val="FFFF00"/>
          </a:solidFill>
        </p:spPr>
        <p:style>
          <a:lnRef idx="2">
            <a:schemeClr val="lt1">
              <a:hueOff val="0"/>
              <a:satOff val="0"/>
              <a:lumOff val="0"/>
              <a:alphaOff val="0"/>
            </a:schemeClr>
          </a:lnRef>
          <a:fillRef idx="1">
            <a:scrgbClr r="0" g="0" b="0"/>
          </a:fillRef>
          <a:effectRef idx="0">
            <a:schemeClr val="accent2">
              <a:hueOff val="1560506"/>
              <a:satOff val="-1946"/>
              <a:lumOff val="458"/>
              <a:alphaOff val="0"/>
            </a:schemeClr>
          </a:effectRef>
          <a:fontRef idx="minor">
            <a:schemeClr val="lt1"/>
          </a:fontRef>
        </p:style>
        <p:txBody>
          <a:bodyPr spcFirstLastPara="0" vert="horz" wrap="square" lIns="202394" tIns="202394" rIns="202394" bIns="202394" numCol="1" spcCol="1270" anchor="ctr" anchorCtr="0">
            <a:noAutofit/>
          </a:bodyPr>
          <a:lstStyle/>
          <a:p>
            <a:pPr marL="0" lvl="0" indent="0" algn="ctr" defTabSz="1422400">
              <a:lnSpc>
                <a:spcPct val="150000"/>
              </a:lnSpc>
              <a:spcBef>
                <a:spcPct val="0"/>
              </a:spcBef>
              <a:spcAft>
                <a:spcPct val="35000"/>
              </a:spcAft>
              <a:buNone/>
            </a:pPr>
            <a:r>
              <a:rPr lang="vi-VN"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t>
            </a:r>
            <a:r>
              <a:rPr lang="vi-VN" sz="32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sz="3200" b="1" i="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ợng</a:t>
            </a:r>
            <a:endParaRPr lang="en-US" sz="3200" b="1" i="0" kern="1200" dirty="0">
              <a:solidFill>
                <a:schemeClr val="tx1"/>
              </a:solidFill>
            </a:endParaRPr>
          </a:p>
        </p:txBody>
      </p:sp>
      <p:sp>
        <p:nvSpPr>
          <p:cNvPr id="19" name="Freeform: Shape 18">
            <a:extLst>
              <a:ext uri="{FF2B5EF4-FFF2-40B4-BE49-F238E27FC236}">
                <a16:creationId xmlns:a16="http://schemas.microsoft.com/office/drawing/2014/main" id="{BE6A4601-5B0A-45C1-AFA3-67D5580E7E42}"/>
              </a:ext>
            </a:extLst>
          </p:cNvPr>
          <p:cNvSpPr/>
          <p:nvPr/>
        </p:nvSpPr>
        <p:spPr>
          <a:xfrm rot="2124687">
            <a:off x="10612369" y="6812553"/>
            <a:ext cx="601500" cy="0"/>
          </a:xfrm>
          <a:custGeom>
            <a:avLst/>
            <a:gdLst/>
            <a:ahLst/>
            <a:cxnLst/>
            <a:rect l="0" t="0" r="0" b="0"/>
            <a:pathLst>
              <a:path>
                <a:moveTo>
                  <a:pt x="0" y="0"/>
                </a:moveTo>
                <a:lnTo>
                  <a:pt x="601500"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3835C273-937E-40C2-BA2C-30CFC344581F}"/>
              </a:ext>
            </a:extLst>
          </p:cNvPr>
          <p:cNvSpPr/>
          <p:nvPr/>
        </p:nvSpPr>
        <p:spPr>
          <a:xfrm>
            <a:off x="10835214" y="6986822"/>
            <a:ext cx="4826261" cy="2481028"/>
          </a:xfrm>
          <a:custGeom>
            <a:avLst/>
            <a:gdLst>
              <a:gd name="connsiteX0" fmla="*/ 0 w 4826261"/>
              <a:gd name="connsiteY0" fmla="*/ 413513 h 2481028"/>
              <a:gd name="connsiteX1" fmla="*/ 413513 w 4826261"/>
              <a:gd name="connsiteY1" fmla="*/ 0 h 2481028"/>
              <a:gd name="connsiteX2" fmla="*/ 4412748 w 4826261"/>
              <a:gd name="connsiteY2" fmla="*/ 0 h 2481028"/>
              <a:gd name="connsiteX3" fmla="*/ 4826261 w 4826261"/>
              <a:gd name="connsiteY3" fmla="*/ 413513 h 2481028"/>
              <a:gd name="connsiteX4" fmla="*/ 4826261 w 4826261"/>
              <a:gd name="connsiteY4" fmla="*/ 2067515 h 2481028"/>
              <a:gd name="connsiteX5" fmla="*/ 4412748 w 4826261"/>
              <a:gd name="connsiteY5" fmla="*/ 2481028 h 2481028"/>
              <a:gd name="connsiteX6" fmla="*/ 413513 w 4826261"/>
              <a:gd name="connsiteY6" fmla="*/ 2481028 h 2481028"/>
              <a:gd name="connsiteX7" fmla="*/ 0 w 4826261"/>
              <a:gd name="connsiteY7" fmla="*/ 2067515 h 2481028"/>
              <a:gd name="connsiteX8" fmla="*/ 0 w 4826261"/>
              <a:gd name="connsiteY8" fmla="*/ 413513 h 248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261" h="2481028">
                <a:moveTo>
                  <a:pt x="0" y="413513"/>
                </a:moveTo>
                <a:cubicBezTo>
                  <a:pt x="0" y="185136"/>
                  <a:pt x="185136" y="0"/>
                  <a:pt x="413513" y="0"/>
                </a:cubicBezTo>
                <a:lnTo>
                  <a:pt x="4412748" y="0"/>
                </a:lnTo>
                <a:cubicBezTo>
                  <a:pt x="4641125" y="0"/>
                  <a:pt x="4826261" y="185136"/>
                  <a:pt x="4826261" y="413513"/>
                </a:cubicBezTo>
                <a:lnTo>
                  <a:pt x="4826261" y="2067515"/>
                </a:lnTo>
                <a:cubicBezTo>
                  <a:pt x="4826261" y="2295892"/>
                  <a:pt x="4641125" y="2481028"/>
                  <a:pt x="4412748" y="2481028"/>
                </a:cubicBezTo>
                <a:lnTo>
                  <a:pt x="413513" y="2481028"/>
                </a:lnTo>
                <a:cubicBezTo>
                  <a:pt x="185136" y="2481028"/>
                  <a:pt x="0" y="2295892"/>
                  <a:pt x="0" y="2067515"/>
                </a:cubicBezTo>
                <a:lnTo>
                  <a:pt x="0" y="413513"/>
                </a:lnTo>
                <a:close/>
              </a:path>
            </a:pathLst>
          </a:custGeom>
          <a:solidFill>
            <a:srgbClr val="FFFF00"/>
          </a:solidFill>
        </p:spPr>
        <p:style>
          <a:lnRef idx="2">
            <a:schemeClr val="lt1">
              <a:hueOff val="0"/>
              <a:satOff val="0"/>
              <a:lumOff val="0"/>
              <a:alphaOff val="0"/>
            </a:schemeClr>
          </a:lnRef>
          <a:fillRef idx="1">
            <a:scrgbClr r="0" g="0" b="0"/>
          </a:fillRef>
          <a:effectRef idx="0">
            <a:schemeClr val="accent2">
              <a:hueOff val="3121013"/>
              <a:satOff val="-3893"/>
              <a:lumOff val="915"/>
              <a:alphaOff val="0"/>
            </a:schemeClr>
          </a:effectRef>
          <a:fontRef idx="minor">
            <a:schemeClr val="lt1"/>
          </a:fontRef>
        </p:style>
        <p:txBody>
          <a:bodyPr spcFirstLastPara="0" vert="horz" wrap="square" lIns="202394" tIns="202394" rIns="202394" bIns="202394" numCol="1" spcCol="1270" anchor="ctr" anchorCtr="0">
            <a:noAutofit/>
          </a:bodyPr>
          <a:lstStyle/>
          <a:p>
            <a:pPr marL="0" lvl="0" indent="0" algn="ctr" defTabSz="1422400">
              <a:lnSpc>
                <a:spcPct val="150000"/>
              </a:lnSpc>
              <a:spcBef>
                <a:spcPct val="0"/>
              </a:spcBef>
              <a:spcAft>
                <a:spcPct val="35000"/>
              </a:spcAft>
              <a:buNone/>
            </a:pPr>
            <a:r>
              <a:rPr lang="vi-VN" sz="3600" b="1" i="0" kern="1200" dirty="0">
                <a:solidFill>
                  <a:schemeClr val="tx1"/>
                </a:solidFill>
                <a:effectLst/>
                <a:latin typeface="Times New Roman" panose="02020603050405020304" pitchFamily="18" charset="0"/>
                <a:ea typeface="Calibri" panose="020F0502020204030204" pitchFamily="34" charset="0"/>
              </a:rPr>
              <a:t>Tổ nhóm phân công soạn giáo án điện tử và rút ra kinh nghiệm</a:t>
            </a:r>
            <a:endParaRPr lang="en-US" sz="3600" b="1" i="0" kern="1200" dirty="0">
              <a:solidFill>
                <a:schemeClr val="tx1"/>
              </a:solidFill>
            </a:endParaRPr>
          </a:p>
        </p:txBody>
      </p:sp>
      <p:sp>
        <p:nvSpPr>
          <p:cNvPr id="21" name="Freeform: Shape 20">
            <a:extLst>
              <a:ext uri="{FF2B5EF4-FFF2-40B4-BE49-F238E27FC236}">
                <a16:creationId xmlns:a16="http://schemas.microsoft.com/office/drawing/2014/main" id="{5B996EF5-3E85-4D1E-BCEF-4F8796CAE3B9}"/>
              </a:ext>
            </a:extLst>
          </p:cNvPr>
          <p:cNvSpPr/>
          <p:nvPr/>
        </p:nvSpPr>
        <p:spPr>
          <a:xfrm rot="8665065">
            <a:off x="7216329" y="6815832"/>
            <a:ext cx="587705" cy="0"/>
          </a:xfrm>
          <a:custGeom>
            <a:avLst/>
            <a:gdLst/>
            <a:ahLst/>
            <a:cxnLst/>
            <a:rect l="0" t="0" r="0" b="0"/>
            <a:pathLst>
              <a:path>
                <a:moveTo>
                  <a:pt x="0" y="0"/>
                </a:moveTo>
                <a:lnTo>
                  <a:pt x="587705"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9DF131E7-F588-44E4-88D5-1592DA1FBDEF}"/>
              </a:ext>
            </a:extLst>
          </p:cNvPr>
          <p:cNvSpPr/>
          <p:nvPr/>
        </p:nvSpPr>
        <p:spPr>
          <a:xfrm>
            <a:off x="2651925" y="7002808"/>
            <a:ext cx="5097241" cy="2481028"/>
          </a:xfrm>
          <a:custGeom>
            <a:avLst/>
            <a:gdLst>
              <a:gd name="connsiteX0" fmla="*/ 0 w 4826261"/>
              <a:gd name="connsiteY0" fmla="*/ 413513 h 2481028"/>
              <a:gd name="connsiteX1" fmla="*/ 413513 w 4826261"/>
              <a:gd name="connsiteY1" fmla="*/ 0 h 2481028"/>
              <a:gd name="connsiteX2" fmla="*/ 4412748 w 4826261"/>
              <a:gd name="connsiteY2" fmla="*/ 0 h 2481028"/>
              <a:gd name="connsiteX3" fmla="*/ 4826261 w 4826261"/>
              <a:gd name="connsiteY3" fmla="*/ 413513 h 2481028"/>
              <a:gd name="connsiteX4" fmla="*/ 4826261 w 4826261"/>
              <a:gd name="connsiteY4" fmla="*/ 2067515 h 2481028"/>
              <a:gd name="connsiteX5" fmla="*/ 4412748 w 4826261"/>
              <a:gd name="connsiteY5" fmla="*/ 2481028 h 2481028"/>
              <a:gd name="connsiteX6" fmla="*/ 413513 w 4826261"/>
              <a:gd name="connsiteY6" fmla="*/ 2481028 h 2481028"/>
              <a:gd name="connsiteX7" fmla="*/ 0 w 4826261"/>
              <a:gd name="connsiteY7" fmla="*/ 2067515 h 2481028"/>
              <a:gd name="connsiteX8" fmla="*/ 0 w 4826261"/>
              <a:gd name="connsiteY8" fmla="*/ 413513 h 248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261" h="2481028">
                <a:moveTo>
                  <a:pt x="0" y="413513"/>
                </a:moveTo>
                <a:cubicBezTo>
                  <a:pt x="0" y="185136"/>
                  <a:pt x="185136" y="0"/>
                  <a:pt x="413513" y="0"/>
                </a:cubicBezTo>
                <a:lnTo>
                  <a:pt x="4412748" y="0"/>
                </a:lnTo>
                <a:cubicBezTo>
                  <a:pt x="4641125" y="0"/>
                  <a:pt x="4826261" y="185136"/>
                  <a:pt x="4826261" y="413513"/>
                </a:cubicBezTo>
                <a:lnTo>
                  <a:pt x="4826261" y="2067515"/>
                </a:lnTo>
                <a:cubicBezTo>
                  <a:pt x="4826261" y="2295892"/>
                  <a:pt x="4641125" y="2481028"/>
                  <a:pt x="4412748" y="2481028"/>
                </a:cubicBezTo>
                <a:lnTo>
                  <a:pt x="413513" y="2481028"/>
                </a:lnTo>
                <a:cubicBezTo>
                  <a:pt x="185136" y="2481028"/>
                  <a:pt x="0" y="2295892"/>
                  <a:pt x="0" y="2067515"/>
                </a:cubicBezTo>
                <a:lnTo>
                  <a:pt x="0" y="413513"/>
                </a:lnTo>
                <a:close/>
              </a:path>
            </a:pathLst>
          </a:custGeom>
          <a:solidFill>
            <a:srgbClr val="FFFF00"/>
          </a:solidFill>
        </p:spPr>
        <p:style>
          <a:lnRef idx="2">
            <a:schemeClr val="lt1">
              <a:hueOff val="0"/>
              <a:satOff val="0"/>
              <a:lumOff val="0"/>
              <a:alphaOff val="0"/>
            </a:schemeClr>
          </a:lnRef>
          <a:fillRef idx="1">
            <a:scrgbClr r="0" g="0" b="0"/>
          </a:fillRef>
          <a:effectRef idx="0">
            <a:schemeClr val="accent2">
              <a:hueOff val="4681519"/>
              <a:satOff val="-5839"/>
              <a:lumOff val="1373"/>
              <a:alphaOff val="0"/>
            </a:schemeClr>
          </a:effectRef>
          <a:fontRef idx="minor">
            <a:schemeClr val="lt1"/>
          </a:fontRef>
        </p:style>
        <p:txBody>
          <a:bodyPr spcFirstLastPara="0" vert="horz" wrap="square" lIns="202394" tIns="202394" rIns="202394" bIns="202394" numCol="1" spcCol="1270" anchor="ctr" anchorCtr="0">
            <a:noAutofit/>
          </a:bodyPr>
          <a:lstStyle/>
          <a:p>
            <a:pPr marL="0" lvl="0" indent="0" algn="ctr" defTabSz="1422400">
              <a:lnSpc>
                <a:spcPct val="90000"/>
              </a:lnSpc>
              <a:spcBef>
                <a:spcPct val="0"/>
              </a:spcBef>
              <a:spcAft>
                <a:spcPct val="35000"/>
              </a:spcAft>
              <a:buNone/>
            </a:pPr>
            <a:r>
              <a:rPr lang="vi-VN" sz="36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Mạnh dạn hỏi các</a:t>
            </a:r>
            <a:endPar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ctr" defTabSz="1422400">
              <a:lnSpc>
                <a:spcPct val="90000"/>
              </a:lnSpc>
              <a:spcBef>
                <a:spcPct val="0"/>
              </a:spcBef>
              <a:spcAft>
                <a:spcPct val="35000"/>
              </a:spcAft>
              <a:buNone/>
            </a:pPr>
            <a:r>
              <a:rPr lang="vi-VN" sz="36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thầy cô có</a:t>
            </a:r>
            <a:r>
              <a:rPr lang="en-US" sz="36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i="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 nghiệm</a:t>
            </a:r>
            <a:endParaRPr lang="en-US" sz="3600" b="1" i="0" kern="1200" dirty="0">
              <a:solidFill>
                <a:schemeClr val="tx1"/>
              </a:solidFill>
            </a:endParaRPr>
          </a:p>
        </p:txBody>
      </p:sp>
    </p:spTree>
    <p:extLst>
      <p:ext uri="{BB962C8B-B14F-4D97-AF65-F5344CB8AC3E}">
        <p14:creationId xmlns:p14="http://schemas.microsoft.com/office/powerpoint/2010/main" val="346673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8" grpId="0" animBg="1"/>
      <p:bldP spid="20"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CÔNG TÁC BỒI DƯỠNG CHUYÊN MÔN CỦA GIÁO VIÊN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1F522F2-316A-489F-A2C0-D9167AEEB249}"/>
              </a:ext>
            </a:extLst>
          </p:cNvPr>
          <p:cNvSpPr/>
          <p:nvPr/>
        </p:nvSpPr>
        <p:spPr>
          <a:xfrm>
            <a:off x="7162794" y="3590521"/>
            <a:ext cx="3962410" cy="3838975"/>
          </a:xfrm>
          <a:custGeom>
            <a:avLst/>
            <a:gdLst>
              <a:gd name="connsiteX0" fmla="*/ 0 w 3962410"/>
              <a:gd name="connsiteY0" fmla="*/ 1919488 h 3838975"/>
              <a:gd name="connsiteX1" fmla="*/ 1981205 w 3962410"/>
              <a:gd name="connsiteY1" fmla="*/ 0 h 3838975"/>
              <a:gd name="connsiteX2" fmla="*/ 3962410 w 3962410"/>
              <a:gd name="connsiteY2" fmla="*/ 1919488 h 3838975"/>
              <a:gd name="connsiteX3" fmla="*/ 1981205 w 3962410"/>
              <a:gd name="connsiteY3" fmla="*/ 3838976 h 3838975"/>
              <a:gd name="connsiteX4" fmla="*/ 0 w 3962410"/>
              <a:gd name="connsiteY4" fmla="*/ 1919488 h 383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10" h="3838975">
                <a:moveTo>
                  <a:pt x="0" y="1919488"/>
                </a:moveTo>
                <a:cubicBezTo>
                  <a:pt x="0" y="859384"/>
                  <a:pt x="887016" y="0"/>
                  <a:pt x="1981205" y="0"/>
                </a:cubicBezTo>
                <a:cubicBezTo>
                  <a:pt x="3075394" y="0"/>
                  <a:pt x="3962410" y="859384"/>
                  <a:pt x="3962410" y="1919488"/>
                </a:cubicBezTo>
                <a:cubicBezTo>
                  <a:pt x="3962410" y="2979592"/>
                  <a:pt x="3075394" y="3838976"/>
                  <a:pt x="1981205" y="3838976"/>
                </a:cubicBezTo>
                <a:cubicBezTo>
                  <a:pt x="887016" y="3838976"/>
                  <a:pt x="0" y="2979592"/>
                  <a:pt x="0" y="1919488"/>
                </a:cubicBez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18382" tIns="600305" rIns="618382" bIns="600305" numCol="1" spcCol="1270" anchor="ctr" anchorCtr="0">
            <a:noAutofit/>
          </a:bodyPr>
          <a:lstStyle/>
          <a:p>
            <a:pPr marL="0" lvl="0" indent="0" algn="ctr" defTabSz="2667000">
              <a:lnSpc>
                <a:spcPct val="90000"/>
              </a:lnSpc>
              <a:spcBef>
                <a:spcPct val="0"/>
              </a:spcBef>
              <a:spcAft>
                <a:spcPct val="35000"/>
              </a:spcAft>
              <a:buNone/>
            </a:pPr>
            <a:r>
              <a:rPr lang="en-US" sz="6000" b="1" kern="1200" dirty="0" err="1">
                <a:solidFill>
                  <a:srgbClr val="FFFF00"/>
                </a:solidFill>
              </a:rPr>
              <a:t>Nâng</a:t>
            </a:r>
            <a:r>
              <a:rPr lang="en-US" sz="6000" b="1" kern="1200" dirty="0">
                <a:solidFill>
                  <a:srgbClr val="FFFF00"/>
                </a:solidFill>
              </a:rPr>
              <a:t> </a:t>
            </a:r>
            <a:r>
              <a:rPr lang="en-US" sz="6000" b="1" kern="1200" dirty="0" err="1">
                <a:solidFill>
                  <a:srgbClr val="FFFF00"/>
                </a:solidFill>
              </a:rPr>
              <a:t>cao</a:t>
            </a:r>
            <a:r>
              <a:rPr lang="en-US" sz="6000" b="1" kern="1200" dirty="0">
                <a:solidFill>
                  <a:srgbClr val="FFFF00"/>
                </a:solidFill>
              </a:rPr>
              <a:t> </a:t>
            </a:r>
            <a:r>
              <a:rPr lang="en-US" sz="6000" b="1" kern="1200" dirty="0" err="1">
                <a:solidFill>
                  <a:srgbClr val="FFFF00"/>
                </a:solidFill>
              </a:rPr>
              <a:t>chuyên</a:t>
            </a:r>
            <a:r>
              <a:rPr lang="en-US" sz="6000" b="1" kern="1200" dirty="0">
                <a:solidFill>
                  <a:srgbClr val="FFFF00"/>
                </a:solidFill>
              </a:rPr>
              <a:t> </a:t>
            </a:r>
            <a:r>
              <a:rPr lang="en-US" sz="6000" b="1" kern="1200" dirty="0" err="1">
                <a:solidFill>
                  <a:srgbClr val="FFFF00"/>
                </a:solidFill>
              </a:rPr>
              <a:t>môn</a:t>
            </a:r>
            <a:endParaRPr lang="en-US" sz="6000" b="1" kern="1200" dirty="0">
              <a:solidFill>
                <a:srgbClr val="FFFF00"/>
              </a:solidFill>
            </a:endParaRPr>
          </a:p>
        </p:txBody>
      </p:sp>
      <p:sp>
        <p:nvSpPr>
          <p:cNvPr id="13" name="Freeform: Shape 12">
            <a:extLst>
              <a:ext uri="{FF2B5EF4-FFF2-40B4-BE49-F238E27FC236}">
                <a16:creationId xmlns:a16="http://schemas.microsoft.com/office/drawing/2014/main" id="{C6977EF6-235F-455F-98E5-B77F31A135EA}"/>
              </a:ext>
            </a:extLst>
          </p:cNvPr>
          <p:cNvSpPr/>
          <p:nvPr/>
        </p:nvSpPr>
        <p:spPr>
          <a:xfrm rot="1694720">
            <a:off x="6323624" y="4287973"/>
            <a:ext cx="1156561" cy="35100"/>
          </a:xfrm>
          <a:custGeom>
            <a:avLst/>
            <a:gdLst>
              <a:gd name="connsiteX0" fmla="*/ 0 w 1156561"/>
              <a:gd name="connsiteY0" fmla="*/ 17549 h 35099"/>
              <a:gd name="connsiteX1" fmla="*/ 1156561 w 1156561"/>
              <a:gd name="connsiteY1" fmla="*/ 17549 h 35099"/>
            </a:gdLst>
            <a:ahLst/>
            <a:cxnLst>
              <a:cxn ang="0">
                <a:pos x="connsiteX0" y="connsiteY0"/>
              </a:cxn>
              <a:cxn ang="0">
                <a:pos x="connsiteX1" y="connsiteY1"/>
              </a:cxn>
            </a:cxnLst>
            <a:rect l="l" t="t" r="r" b="b"/>
            <a:pathLst>
              <a:path w="1156561" h="35099">
                <a:moveTo>
                  <a:pt x="1156561" y="17550"/>
                </a:moveTo>
                <a:lnTo>
                  <a:pt x="0" y="1755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62066" tIns="-11365" rIns="562066" bIns="-1136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46DAC8EE-BC6A-48A5-B7FC-8993CE3AF178}"/>
              </a:ext>
            </a:extLst>
          </p:cNvPr>
          <p:cNvSpPr/>
          <p:nvPr/>
        </p:nvSpPr>
        <p:spPr>
          <a:xfrm>
            <a:off x="3048000" y="1432377"/>
            <a:ext cx="3560699" cy="3518404"/>
          </a:xfrm>
          <a:custGeom>
            <a:avLst/>
            <a:gdLst>
              <a:gd name="connsiteX0" fmla="*/ 0 w 3560699"/>
              <a:gd name="connsiteY0" fmla="*/ 1759202 h 3518404"/>
              <a:gd name="connsiteX1" fmla="*/ 1780350 w 3560699"/>
              <a:gd name="connsiteY1" fmla="*/ 0 h 3518404"/>
              <a:gd name="connsiteX2" fmla="*/ 3560700 w 3560699"/>
              <a:gd name="connsiteY2" fmla="*/ 1759202 h 3518404"/>
              <a:gd name="connsiteX3" fmla="*/ 1780350 w 3560699"/>
              <a:gd name="connsiteY3" fmla="*/ 3518404 h 3518404"/>
              <a:gd name="connsiteX4" fmla="*/ 0 w 3560699"/>
              <a:gd name="connsiteY4" fmla="*/ 1759202 h 351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699" h="3518404">
                <a:moveTo>
                  <a:pt x="0" y="1759202"/>
                </a:moveTo>
                <a:cubicBezTo>
                  <a:pt x="0" y="787622"/>
                  <a:pt x="797090" y="0"/>
                  <a:pt x="1780350" y="0"/>
                </a:cubicBezTo>
                <a:cubicBezTo>
                  <a:pt x="2763610" y="0"/>
                  <a:pt x="3560700" y="787622"/>
                  <a:pt x="3560700" y="1759202"/>
                </a:cubicBezTo>
                <a:cubicBezTo>
                  <a:pt x="3560700" y="2730782"/>
                  <a:pt x="2763610" y="3518404"/>
                  <a:pt x="1780350" y="3518404"/>
                </a:cubicBezTo>
                <a:cubicBezTo>
                  <a:pt x="797090" y="3518404"/>
                  <a:pt x="0" y="2730782"/>
                  <a:pt x="0" y="1759202"/>
                </a:cubicBezTo>
                <a:close/>
              </a:path>
            </a:pathLst>
          </a:custGeom>
          <a:solidFill>
            <a:srgbClr val="FFFF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541137" tIns="534943" rIns="541137" bIns="534943" numCol="1" spcCol="1270" anchor="ctr" anchorCtr="0">
            <a:noAutofit/>
          </a:bodyPr>
          <a:lstStyle/>
          <a:p>
            <a:pPr marL="0" lvl="0" indent="0" algn="ctr" defTabSz="1377950">
              <a:lnSpc>
                <a:spcPct val="90000"/>
              </a:lnSpc>
              <a:spcBef>
                <a:spcPct val="0"/>
              </a:spcBef>
              <a:spcAft>
                <a:spcPct val="35000"/>
              </a:spcAft>
              <a:buNone/>
            </a:pPr>
            <a:r>
              <a:rPr lang="vi-VN" sz="3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hệ thống kiến thức từ lớp 6 đến lớp 9</a:t>
            </a:r>
            <a:endParaRPr lang="en-US" sz="3600" b="1" kern="1200" dirty="0">
              <a:solidFill>
                <a:schemeClr val="tx1"/>
              </a:solidFill>
            </a:endParaRPr>
          </a:p>
        </p:txBody>
      </p:sp>
      <p:sp>
        <p:nvSpPr>
          <p:cNvPr id="15" name="Freeform: Shape 14">
            <a:extLst>
              <a:ext uri="{FF2B5EF4-FFF2-40B4-BE49-F238E27FC236}">
                <a16:creationId xmlns:a16="http://schemas.microsoft.com/office/drawing/2014/main" id="{6FD4E810-9CF9-4BCB-A9C7-8765A59FB7DD}"/>
              </a:ext>
            </a:extLst>
          </p:cNvPr>
          <p:cNvSpPr/>
          <p:nvPr/>
        </p:nvSpPr>
        <p:spPr>
          <a:xfrm rot="19905282">
            <a:off x="10807814" y="4287976"/>
            <a:ext cx="1156559" cy="35099"/>
          </a:xfrm>
          <a:custGeom>
            <a:avLst/>
            <a:gdLst>
              <a:gd name="connsiteX0" fmla="*/ 0 w 1156559"/>
              <a:gd name="connsiteY0" fmla="*/ 17549 h 35099"/>
              <a:gd name="connsiteX1" fmla="*/ 1156559 w 1156559"/>
              <a:gd name="connsiteY1" fmla="*/ 17549 h 35099"/>
            </a:gdLst>
            <a:ahLst/>
            <a:cxnLst>
              <a:cxn ang="0">
                <a:pos x="connsiteX0" y="connsiteY0"/>
              </a:cxn>
              <a:cxn ang="0">
                <a:pos x="connsiteX1" y="connsiteY1"/>
              </a:cxn>
            </a:cxnLst>
            <a:rect l="l" t="t" r="r" b="b"/>
            <a:pathLst>
              <a:path w="1156559" h="35099">
                <a:moveTo>
                  <a:pt x="0" y="17549"/>
                </a:moveTo>
                <a:lnTo>
                  <a:pt x="1156559" y="1754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62066" tIns="-11365" rIns="562065" bIns="-1136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a:extLst>
              <a:ext uri="{FF2B5EF4-FFF2-40B4-BE49-F238E27FC236}">
                <a16:creationId xmlns:a16="http://schemas.microsoft.com/office/drawing/2014/main" id="{CAEC4F2F-7E59-4FF4-B031-D202D6330C3D}"/>
              </a:ext>
            </a:extLst>
          </p:cNvPr>
          <p:cNvSpPr/>
          <p:nvPr/>
        </p:nvSpPr>
        <p:spPr>
          <a:xfrm>
            <a:off x="11679300" y="1432381"/>
            <a:ext cx="3560699" cy="3518404"/>
          </a:xfrm>
          <a:custGeom>
            <a:avLst/>
            <a:gdLst>
              <a:gd name="connsiteX0" fmla="*/ 0 w 3560699"/>
              <a:gd name="connsiteY0" fmla="*/ 1759202 h 3518404"/>
              <a:gd name="connsiteX1" fmla="*/ 1780350 w 3560699"/>
              <a:gd name="connsiteY1" fmla="*/ 0 h 3518404"/>
              <a:gd name="connsiteX2" fmla="*/ 3560700 w 3560699"/>
              <a:gd name="connsiteY2" fmla="*/ 1759202 h 3518404"/>
              <a:gd name="connsiteX3" fmla="*/ 1780350 w 3560699"/>
              <a:gd name="connsiteY3" fmla="*/ 3518404 h 3518404"/>
              <a:gd name="connsiteX4" fmla="*/ 0 w 3560699"/>
              <a:gd name="connsiteY4" fmla="*/ 1759202 h 351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699" h="3518404">
                <a:moveTo>
                  <a:pt x="0" y="1759202"/>
                </a:moveTo>
                <a:cubicBezTo>
                  <a:pt x="0" y="787622"/>
                  <a:pt x="797090" y="0"/>
                  <a:pt x="1780350" y="0"/>
                </a:cubicBezTo>
                <a:cubicBezTo>
                  <a:pt x="2763610" y="0"/>
                  <a:pt x="3560700" y="787622"/>
                  <a:pt x="3560700" y="1759202"/>
                </a:cubicBezTo>
                <a:cubicBezTo>
                  <a:pt x="3560700" y="2730782"/>
                  <a:pt x="2763610" y="3518404"/>
                  <a:pt x="1780350" y="3518404"/>
                </a:cubicBezTo>
                <a:cubicBezTo>
                  <a:pt x="797090" y="3518404"/>
                  <a:pt x="0" y="2730782"/>
                  <a:pt x="0" y="1759202"/>
                </a:cubicBezTo>
                <a:close/>
              </a:path>
            </a:pathLst>
          </a:custGeom>
          <a:solidFill>
            <a:srgbClr val="FFFF00"/>
          </a:solidFill>
        </p:spPr>
        <p:style>
          <a:lnRef idx="2">
            <a:schemeClr val="lt1">
              <a:hueOff val="0"/>
              <a:satOff val="0"/>
              <a:lumOff val="0"/>
              <a:alphaOff val="0"/>
            </a:schemeClr>
          </a:lnRef>
          <a:fillRef idx="1">
            <a:scrgbClr r="0" g="0" b="0"/>
          </a:fillRef>
          <a:effectRef idx="0">
            <a:schemeClr val="accent3">
              <a:hueOff val="3750088"/>
              <a:satOff val="-5627"/>
              <a:lumOff val="-915"/>
              <a:alphaOff val="0"/>
            </a:schemeClr>
          </a:effectRef>
          <a:fontRef idx="minor">
            <a:schemeClr val="lt1"/>
          </a:fontRef>
        </p:style>
        <p:txBody>
          <a:bodyPr spcFirstLastPara="0" vert="horz" wrap="square" lIns="541137" tIns="534943" rIns="541137" bIns="534943" numCol="1" spcCol="1270" anchor="ctr" anchorCtr="0">
            <a:noAutofit/>
          </a:bodyPr>
          <a:lstStyle/>
          <a:p>
            <a:pPr marL="0" lvl="0" indent="0" algn="ctr" defTabSz="1377950">
              <a:lnSpc>
                <a:spcPct val="90000"/>
              </a:lnSpc>
              <a:spcBef>
                <a:spcPct val="0"/>
              </a:spcBef>
              <a:spcAft>
                <a:spcPct val="35000"/>
              </a:spcAft>
              <a:buNone/>
            </a:pPr>
            <a:r>
              <a:rPr lang="vi-VN" sz="3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 cực sưu tầm và tự làm tài liệu tham khảo</a:t>
            </a:r>
            <a:endParaRPr lang="en-US" sz="3600" b="1" kern="1200" dirty="0">
              <a:solidFill>
                <a:schemeClr val="tx1"/>
              </a:solidFill>
            </a:endParaRPr>
          </a:p>
        </p:txBody>
      </p:sp>
      <p:sp>
        <p:nvSpPr>
          <p:cNvPr id="17" name="Freeform: Shape 16">
            <a:extLst>
              <a:ext uri="{FF2B5EF4-FFF2-40B4-BE49-F238E27FC236}">
                <a16:creationId xmlns:a16="http://schemas.microsoft.com/office/drawing/2014/main" id="{D436215E-FAE5-4426-900B-6515D61C049E}"/>
              </a:ext>
            </a:extLst>
          </p:cNvPr>
          <p:cNvSpPr/>
          <p:nvPr/>
        </p:nvSpPr>
        <p:spPr>
          <a:xfrm rot="1780718">
            <a:off x="10771221" y="6769339"/>
            <a:ext cx="1226656" cy="35099"/>
          </a:xfrm>
          <a:custGeom>
            <a:avLst/>
            <a:gdLst>
              <a:gd name="connsiteX0" fmla="*/ 0 w 1226656"/>
              <a:gd name="connsiteY0" fmla="*/ 17549 h 35099"/>
              <a:gd name="connsiteX1" fmla="*/ 1226656 w 1226656"/>
              <a:gd name="connsiteY1" fmla="*/ 17549 h 35099"/>
            </a:gdLst>
            <a:ahLst/>
            <a:cxnLst>
              <a:cxn ang="0">
                <a:pos x="connsiteX0" y="connsiteY0"/>
              </a:cxn>
              <a:cxn ang="0">
                <a:pos x="connsiteX1" y="connsiteY1"/>
              </a:cxn>
            </a:cxnLst>
            <a:rect l="l" t="t" r="r" b="b"/>
            <a:pathLst>
              <a:path w="1226656" h="35099">
                <a:moveTo>
                  <a:pt x="0" y="17549"/>
                </a:moveTo>
                <a:lnTo>
                  <a:pt x="1226656" y="1754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95362" tIns="-13118" rIns="595362" bIns="-1311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3" name="Freeform: Shape 22">
            <a:extLst>
              <a:ext uri="{FF2B5EF4-FFF2-40B4-BE49-F238E27FC236}">
                <a16:creationId xmlns:a16="http://schemas.microsoft.com/office/drawing/2014/main" id="{6006A1EC-FCD6-4769-9EC4-D246FB9B3BDD}"/>
              </a:ext>
            </a:extLst>
          </p:cNvPr>
          <p:cNvSpPr/>
          <p:nvPr/>
        </p:nvSpPr>
        <p:spPr>
          <a:xfrm>
            <a:off x="11679300" y="6210277"/>
            <a:ext cx="3560699" cy="3518404"/>
          </a:xfrm>
          <a:custGeom>
            <a:avLst/>
            <a:gdLst>
              <a:gd name="connsiteX0" fmla="*/ 0 w 3560699"/>
              <a:gd name="connsiteY0" fmla="*/ 1759202 h 3518404"/>
              <a:gd name="connsiteX1" fmla="*/ 1780350 w 3560699"/>
              <a:gd name="connsiteY1" fmla="*/ 0 h 3518404"/>
              <a:gd name="connsiteX2" fmla="*/ 3560700 w 3560699"/>
              <a:gd name="connsiteY2" fmla="*/ 1759202 h 3518404"/>
              <a:gd name="connsiteX3" fmla="*/ 1780350 w 3560699"/>
              <a:gd name="connsiteY3" fmla="*/ 3518404 h 3518404"/>
              <a:gd name="connsiteX4" fmla="*/ 0 w 3560699"/>
              <a:gd name="connsiteY4" fmla="*/ 1759202 h 351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699" h="3518404">
                <a:moveTo>
                  <a:pt x="0" y="1759202"/>
                </a:moveTo>
                <a:cubicBezTo>
                  <a:pt x="0" y="787622"/>
                  <a:pt x="797090" y="0"/>
                  <a:pt x="1780350" y="0"/>
                </a:cubicBezTo>
                <a:cubicBezTo>
                  <a:pt x="2763610" y="0"/>
                  <a:pt x="3560700" y="787622"/>
                  <a:pt x="3560700" y="1759202"/>
                </a:cubicBezTo>
                <a:cubicBezTo>
                  <a:pt x="3560700" y="2730782"/>
                  <a:pt x="2763610" y="3518404"/>
                  <a:pt x="1780350" y="3518404"/>
                </a:cubicBezTo>
                <a:cubicBezTo>
                  <a:pt x="797090" y="3518404"/>
                  <a:pt x="0" y="2730782"/>
                  <a:pt x="0" y="1759202"/>
                </a:cubicBezTo>
                <a:close/>
              </a:path>
            </a:pathLst>
          </a:custGeom>
          <a:solidFill>
            <a:srgbClr val="FFFF00"/>
          </a:solidFill>
        </p:spPr>
        <p:style>
          <a:lnRef idx="2">
            <a:schemeClr val="lt1">
              <a:hueOff val="0"/>
              <a:satOff val="0"/>
              <a:lumOff val="0"/>
              <a:alphaOff val="0"/>
            </a:schemeClr>
          </a:lnRef>
          <a:fillRef idx="1">
            <a:scrgbClr r="0" g="0" b="0"/>
          </a:fillRef>
          <a:effectRef idx="0">
            <a:schemeClr val="accent3">
              <a:hueOff val="7500176"/>
              <a:satOff val="-11253"/>
              <a:lumOff val="-1830"/>
              <a:alphaOff val="0"/>
            </a:schemeClr>
          </a:effectRef>
          <a:fontRef idx="minor">
            <a:schemeClr val="lt1"/>
          </a:fontRef>
        </p:style>
        <p:txBody>
          <a:bodyPr spcFirstLastPara="0" vert="horz" wrap="square" lIns="541137" tIns="534943" rIns="541137" bIns="534943" numCol="1" spcCol="1270" anchor="ctr" anchorCtr="0">
            <a:noAutofit/>
          </a:bodyPr>
          <a:lstStyle/>
          <a:p>
            <a:pPr marL="0" lvl="0" indent="0" algn="ctr" defTabSz="1377950">
              <a:lnSpc>
                <a:spcPct val="90000"/>
              </a:lnSpc>
              <a:spcBef>
                <a:spcPct val="0"/>
              </a:spcBef>
              <a:spcAft>
                <a:spcPct val="35000"/>
              </a:spcAft>
              <a:buNone/>
            </a:pPr>
            <a:r>
              <a:rPr lang="vi-VN" sz="3600" b="1" kern="1200" dirty="0">
                <a:solidFill>
                  <a:schemeClr val="tx1"/>
                </a:solidFill>
                <a:effectLst/>
                <a:latin typeface="Times New Roman" panose="02020603050405020304" pitchFamily="18" charset="0"/>
                <a:ea typeface="Calibri" panose="020F0502020204030204" pitchFamily="34" charset="0"/>
              </a:rPr>
              <a:t>Tham </a:t>
            </a:r>
            <a:r>
              <a:rPr lang="en-US" sz="3600" b="1" kern="1200" dirty="0" err="1">
                <a:solidFill>
                  <a:schemeClr val="tx1"/>
                </a:solidFill>
                <a:effectLst/>
                <a:latin typeface="Times New Roman" panose="02020603050405020304" pitchFamily="18" charset="0"/>
                <a:ea typeface="Calibri" panose="020F0502020204030204" pitchFamily="34" charset="0"/>
              </a:rPr>
              <a:t>gia</a:t>
            </a:r>
            <a:r>
              <a:rPr lang="en-US" sz="3600" b="1" kern="1200" dirty="0">
                <a:solidFill>
                  <a:schemeClr val="tx1"/>
                </a:solidFill>
                <a:effectLst/>
                <a:latin typeface="Times New Roman" panose="02020603050405020304" pitchFamily="18" charset="0"/>
                <a:ea typeface="Calibri" panose="020F0502020204030204" pitchFamily="34" charset="0"/>
              </a:rPr>
              <a:t> </a:t>
            </a:r>
            <a:r>
              <a:rPr lang="vi-VN" sz="3600" b="1" kern="1200" dirty="0">
                <a:solidFill>
                  <a:schemeClr val="tx1"/>
                </a:solidFill>
                <a:effectLst/>
                <a:latin typeface="Times New Roman" panose="02020603050405020304" pitchFamily="18" charset="0"/>
                <a:ea typeface="Calibri" panose="020F0502020204030204" pitchFamily="34" charset="0"/>
              </a:rPr>
              <a:t>chuyên đề cấp Trường, cấp Huyện, Hội giảng</a:t>
            </a:r>
            <a:endParaRPr lang="en-US" sz="3600" b="1" kern="1200" dirty="0">
              <a:solidFill>
                <a:schemeClr val="tx1"/>
              </a:solidFill>
            </a:endParaRPr>
          </a:p>
        </p:txBody>
      </p:sp>
      <p:sp>
        <p:nvSpPr>
          <p:cNvPr id="24" name="Freeform: Shape 23">
            <a:extLst>
              <a:ext uri="{FF2B5EF4-FFF2-40B4-BE49-F238E27FC236}">
                <a16:creationId xmlns:a16="http://schemas.microsoft.com/office/drawing/2014/main" id="{D83538D8-3755-486F-855F-FDB96F5C9595}"/>
              </a:ext>
            </a:extLst>
          </p:cNvPr>
          <p:cNvSpPr/>
          <p:nvPr/>
        </p:nvSpPr>
        <p:spPr>
          <a:xfrm rot="19827219">
            <a:off x="6293317" y="6762576"/>
            <a:ext cx="1219975" cy="35100"/>
          </a:xfrm>
          <a:custGeom>
            <a:avLst/>
            <a:gdLst>
              <a:gd name="connsiteX0" fmla="*/ 0 w 1219974"/>
              <a:gd name="connsiteY0" fmla="*/ 17549 h 35099"/>
              <a:gd name="connsiteX1" fmla="*/ 1219974 w 1219974"/>
              <a:gd name="connsiteY1" fmla="*/ 17549 h 35099"/>
            </a:gdLst>
            <a:ahLst/>
            <a:cxnLst>
              <a:cxn ang="0">
                <a:pos x="connsiteX0" y="connsiteY0"/>
              </a:cxn>
              <a:cxn ang="0">
                <a:pos x="connsiteX1" y="connsiteY1"/>
              </a:cxn>
            </a:cxnLst>
            <a:rect l="l" t="t" r="r" b="b"/>
            <a:pathLst>
              <a:path w="1219974" h="35099">
                <a:moveTo>
                  <a:pt x="1219974" y="17550"/>
                </a:moveTo>
                <a:lnTo>
                  <a:pt x="0" y="1755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92188" tIns="-12949" rIns="592188" bIns="-1295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5" name="Freeform: Shape 24">
            <a:extLst>
              <a:ext uri="{FF2B5EF4-FFF2-40B4-BE49-F238E27FC236}">
                <a16:creationId xmlns:a16="http://schemas.microsoft.com/office/drawing/2014/main" id="{C82839C7-0894-4078-837E-E220803C89EB}"/>
              </a:ext>
            </a:extLst>
          </p:cNvPr>
          <p:cNvSpPr/>
          <p:nvPr/>
        </p:nvSpPr>
        <p:spPr>
          <a:xfrm>
            <a:off x="3048000" y="6197095"/>
            <a:ext cx="3560699" cy="3518404"/>
          </a:xfrm>
          <a:custGeom>
            <a:avLst/>
            <a:gdLst>
              <a:gd name="connsiteX0" fmla="*/ 0 w 3560699"/>
              <a:gd name="connsiteY0" fmla="*/ 1759202 h 3518404"/>
              <a:gd name="connsiteX1" fmla="*/ 1780350 w 3560699"/>
              <a:gd name="connsiteY1" fmla="*/ 0 h 3518404"/>
              <a:gd name="connsiteX2" fmla="*/ 3560700 w 3560699"/>
              <a:gd name="connsiteY2" fmla="*/ 1759202 h 3518404"/>
              <a:gd name="connsiteX3" fmla="*/ 1780350 w 3560699"/>
              <a:gd name="connsiteY3" fmla="*/ 3518404 h 3518404"/>
              <a:gd name="connsiteX4" fmla="*/ 0 w 3560699"/>
              <a:gd name="connsiteY4" fmla="*/ 1759202 h 351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699" h="3518404">
                <a:moveTo>
                  <a:pt x="0" y="1759202"/>
                </a:moveTo>
                <a:cubicBezTo>
                  <a:pt x="0" y="787622"/>
                  <a:pt x="797090" y="0"/>
                  <a:pt x="1780350" y="0"/>
                </a:cubicBezTo>
                <a:cubicBezTo>
                  <a:pt x="2763610" y="0"/>
                  <a:pt x="3560700" y="787622"/>
                  <a:pt x="3560700" y="1759202"/>
                </a:cubicBezTo>
                <a:cubicBezTo>
                  <a:pt x="3560700" y="2730782"/>
                  <a:pt x="2763610" y="3518404"/>
                  <a:pt x="1780350" y="3518404"/>
                </a:cubicBezTo>
                <a:cubicBezTo>
                  <a:pt x="797090" y="3518404"/>
                  <a:pt x="0" y="2730782"/>
                  <a:pt x="0" y="1759202"/>
                </a:cubicBezTo>
                <a:close/>
              </a:path>
            </a:pathLst>
          </a:custGeom>
          <a:solidFill>
            <a:srgbClr val="FFFF00"/>
          </a:solid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txBody>
          <a:bodyPr spcFirstLastPara="0" vert="horz" wrap="square" lIns="541137" tIns="534943" rIns="541137" bIns="534943" numCol="1" spcCol="1270" anchor="ctr" anchorCtr="0">
            <a:noAutofit/>
          </a:bodyPr>
          <a:lstStyle/>
          <a:p>
            <a:pPr marL="0" lvl="0" indent="0" algn="ctr" defTabSz="1377950">
              <a:lnSpc>
                <a:spcPct val="90000"/>
              </a:lnSpc>
              <a:spcBef>
                <a:spcPct val="0"/>
              </a:spcBef>
              <a:spcAft>
                <a:spcPct val="35000"/>
              </a:spcAft>
              <a:buNone/>
            </a:pPr>
            <a:r>
              <a:rPr lang="vi-VN" sz="3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 cực</a:t>
            </a:r>
            <a:endParaRPr lang="en-US" sz="3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ctr" defTabSz="1377950">
              <a:lnSpc>
                <a:spcPct val="90000"/>
              </a:lnSpc>
              <a:spcBef>
                <a:spcPct val="0"/>
              </a:spcBef>
              <a:spcAft>
                <a:spcPct val="35000"/>
              </a:spcAft>
              <a:buNone/>
            </a:pPr>
            <a:r>
              <a:rPr lang="vi-VN" sz="3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 giờ</a:t>
            </a:r>
            <a:endParaRPr lang="en-US" sz="3600" b="1" kern="1200" dirty="0">
              <a:solidFill>
                <a:schemeClr val="tx1"/>
              </a:solidFill>
            </a:endParaRPr>
          </a:p>
        </p:txBody>
      </p:sp>
    </p:spTree>
    <p:extLst>
      <p:ext uri="{BB962C8B-B14F-4D97-AF65-F5344CB8AC3E}">
        <p14:creationId xmlns:p14="http://schemas.microsoft.com/office/powerpoint/2010/main" val="270166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25206C2-9A5E-40EA-942E-1BDE34DE7429}"/>
              </a:ext>
            </a:extLst>
          </p:cNvPr>
          <p:cNvGrpSpPr/>
          <p:nvPr/>
        </p:nvGrpSpPr>
        <p:grpSpPr>
          <a:xfrm>
            <a:off x="-1" y="-3768"/>
            <a:ext cx="18422588" cy="10264700"/>
            <a:chOff x="-106557" y="5261"/>
            <a:chExt cx="9138657" cy="4494597"/>
          </a:xfrm>
        </p:grpSpPr>
        <p:sp>
          <p:nvSpPr>
            <p:cNvPr id="8" name="Freeform 3">
              <a:extLst>
                <a:ext uri="{FF2B5EF4-FFF2-40B4-BE49-F238E27FC236}">
                  <a16:creationId xmlns:a16="http://schemas.microsoft.com/office/drawing/2014/main" id="{67A57AD1-0E2B-4CF7-B7F3-A3F924D452C6}"/>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416316" y="8648701"/>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1290202"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220" y="22300"/>
            <a:ext cx="802022" cy="1621736"/>
          </a:xfrm>
          <a:prstGeom prst="rect">
            <a:avLst/>
          </a:prstGeom>
        </p:spPr>
      </p:pic>
      <p:graphicFrame>
        <p:nvGraphicFramePr>
          <p:cNvPr id="10" name="Object 9">
            <a:extLst>
              <a:ext uri="{FF2B5EF4-FFF2-40B4-BE49-F238E27FC236}">
                <a16:creationId xmlns:a16="http://schemas.microsoft.com/office/drawing/2014/main" id="{91827404-3409-43B8-BF93-286F5D01216A}"/>
              </a:ext>
            </a:extLst>
          </p:cNvPr>
          <p:cNvGraphicFramePr>
            <a:graphicFrameLocks noChangeAspect="1"/>
          </p:cNvGraphicFramePr>
          <p:nvPr>
            <p:extLst/>
          </p:nvPr>
        </p:nvGraphicFramePr>
        <p:xfrm>
          <a:off x="-1" y="5143500"/>
          <a:ext cx="9356810" cy="3555332"/>
        </p:xfrm>
        <a:graphic>
          <a:graphicData uri="http://schemas.openxmlformats.org/presentationml/2006/ole">
            <mc:AlternateContent xmlns:mc="http://schemas.openxmlformats.org/markup-compatibility/2006">
              <mc:Choice xmlns:v="urn:schemas-microsoft-com:vml" Requires="v">
                <p:oleObj spid="_x0000_s10347" name="Bitmap Image" r:id="rId8" imgW="3471840" imgH="1319040" progId="Paint.Picture">
                  <p:embed/>
                </p:oleObj>
              </mc:Choice>
              <mc:Fallback>
                <p:oleObj name="Bitmap Image" r:id="rId8" imgW="3471840" imgH="1319040" progId="Paint.Picture">
                  <p:embed/>
                  <p:pic>
                    <p:nvPicPr>
                      <p:cNvPr id="10" name="Object 9">
                        <a:extLst>
                          <a:ext uri="{FF2B5EF4-FFF2-40B4-BE49-F238E27FC236}">
                            <a16:creationId xmlns:a16="http://schemas.microsoft.com/office/drawing/2014/main" id="{91827404-3409-43B8-BF93-286F5D01216A}"/>
                          </a:ext>
                        </a:extLst>
                      </p:cNvPr>
                      <p:cNvPicPr/>
                      <p:nvPr/>
                    </p:nvPicPr>
                    <p:blipFill>
                      <a:blip r:embed="rId9"/>
                      <a:stretch>
                        <a:fillRect/>
                      </a:stretch>
                    </p:blipFill>
                    <p:spPr>
                      <a:xfrm>
                        <a:off x="-1" y="5143500"/>
                        <a:ext cx="9356810" cy="355533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ED95069-766A-4072-8DDC-CCB30ACD9D7F}"/>
              </a:ext>
            </a:extLst>
          </p:cNvPr>
          <p:cNvGraphicFramePr>
            <a:graphicFrameLocks noChangeAspect="1"/>
          </p:cNvGraphicFramePr>
          <p:nvPr>
            <p:extLst/>
          </p:nvPr>
        </p:nvGraphicFramePr>
        <p:xfrm>
          <a:off x="-46529" y="22300"/>
          <a:ext cx="9257822" cy="4596082"/>
        </p:xfrm>
        <a:graphic>
          <a:graphicData uri="http://schemas.openxmlformats.org/presentationml/2006/ole">
            <mc:AlternateContent xmlns:mc="http://schemas.openxmlformats.org/markup-compatibility/2006">
              <mc:Choice xmlns:v="urn:schemas-microsoft-com:vml" Requires="v">
                <p:oleObj spid="_x0000_s10348" name="Bitmap Image" r:id="rId10" imgW="2685960" imgH="1333440" progId="Paint.Picture">
                  <p:embed/>
                </p:oleObj>
              </mc:Choice>
              <mc:Fallback>
                <p:oleObj name="Bitmap Image" r:id="rId10" imgW="2685960" imgH="1333440" progId="Paint.Picture">
                  <p:embed/>
                  <p:pic>
                    <p:nvPicPr>
                      <p:cNvPr id="17" name="Object 16">
                        <a:extLst>
                          <a:ext uri="{FF2B5EF4-FFF2-40B4-BE49-F238E27FC236}">
                            <a16:creationId xmlns:a16="http://schemas.microsoft.com/office/drawing/2014/main" id="{4ED95069-766A-4072-8DDC-CCB30ACD9D7F}"/>
                          </a:ext>
                        </a:extLst>
                      </p:cNvPr>
                      <p:cNvPicPr/>
                      <p:nvPr/>
                    </p:nvPicPr>
                    <p:blipFill>
                      <a:blip r:embed="rId11"/>
                      <a:stretch>
                        <a:fillRect/>
                      </a:stretch>
                    </p:blipFill>
                    <p:spPr>
                      <a:xfrm>
                        <a:off x="-46529" y="22300"/>
                        <a:ext cx="9257822" cy="459608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F4F114C-DCCD-40C2-9BEC-81AF7D2A6F37}"/>
              </a:ext>
            </a:extLst>
          </p:cNvPr>
          <p:cNvGraphicFramePr>
            <a:graphicFrameLocks noChangeAspect="1"/>
          </p:cNvGraphicFramePr>
          <p:nvPr>
            <p:extLst/>
          </p:nvPr>
        </p:nvGraphicFramePr>
        <p:xfrm>
          <a:off x="9351491" y="-9780"/>
          <a:ext cx="9362068" cy="10278264"/>
        </p:xfrm>
        <a:graphic>
          <a:graphicData uri="http://schemas.openxmlformats.org/presentationml/2006/ole">
            <mc:AlternateContent xmlns:mc="http://schemas.openxmlformats.org/markup-compatibility/2006">
              <mc:Choice xmlns:v="urn:schemas-microsoft-com:vml" Requires="v">
                <p:oleObj spid="_x0000_s10349" name="Bitmap Image" r:id="rId12" imgW="4233960" imgH="4648320" progId="Paint.Picture">
                  <p:embed/>
                </p:oleObj>
              </mc:Choice>
              <mc:Fallback>
                <p:oleObj name="Bitmap Image" r:id="rId12" imgW="4233960" imgH="4648320" progId="Paint.Picture">
                  <p:embed/>
                  <p:pic>
                    <p:nvPicPr>
                      <p:cNvPr id="18" name="Object 17">
                        <a:extLst>
                          <a:ext uri="{FF2B5EF4-FFF2-40B4-BE49-F238E27FC236}">
                            <a16:creationId xmlns:a16="http://schemas.microsoft.com/office/drawing/2014/main" id="{4F4F114C-DCCD-40C2-9BEC-81AF7D2A6F37}"/>
                          </a:ext>
                        </a:extLst>
                      </p:cNvPr>
                      <p:cNvPicPr/>
                      <p:nvPr/>
                    </p:nvPicPr>
                    <p:blipFill>
                      <a:blip r:embed="rId13"/>
                      <a:stretch>
                        <a:fillRect/>
                      </a:stretch>
                    </p:blipFill>
                    <p:spPr>
                      <a:xfrm>
                        <a:off x="9351491" y="-9780"/>
                        <a:ext cx="9362068" cy="10278264"/>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AE0C25D7-4072-442E-AF0A-5C80AE85A966}"/>
              </a:ext>
            </a:extLst>
          </p:cNvPr>
          <p:cNvSpPr/>
          <p:nvPr/>
        </p:nvSpPr>
        <p:spPr>
          <a:xfrm>
            <a:off x="9432646" y="-9780"/>
            <a:ext cx="9160154" cy="102905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043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CÔNG TÁC BỒI DƯỠNG CHUYÊN MÔN CỦA GIÁO VIÊN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6D7E875E-46E9-431F-8FD8-B5F588A0A75B}"/>
              </a:ext>
            </a:extLst>
          </p:cNvPr>
          <p:cNvSpPr/>
          <p:nvPr/>
        </p:nvSpPr>
        <p:spPr>
          <a:xfrm>
            <a:off x="902529" y="2849657"/>
            <a:ext cx="4861112" cy="486111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FF00"/>
                </a:solidFill>
              </a:rPr>
              <a:t>Kĩ</a:t>
            </a:r>
            <a:r>
              <a:rPr lang="en-US" sz="5400" b="1" dirty="0">
                <a:solidFill>
                  <a:srgbClr val="FFFF00"/>
                </a:solidFill>
              </a:rPr>
              <a:t> </a:t>
            </a:r>
            <a:r>
              <a:rPr lang="en-US" sz="5400" b="1" dirty="0" err="1">
                <a:solidFill>
                  <a:srgbClr val="FFFF00"/>
                </a:solidFill>
              </a:rPr>
              <a:t>năng</a:t>
            </a:r>
            <a:r>
              <a:rPr lang="en-US" sz="5400" b="1" dirty="0">
                <a:solidFill>
                  <a:srgbClr val="FFFF00"/>
                </a:solidFill>
              </a:rPr>
              <a:t> </a:t>
            </a:r>
            <a:r>
              <a:rPr lang="en-US" sz="5400" b="1" dirty="0" err="1">
                <a:solidFill>
                  <a:srgbClr val="FFFF00"/>
                </a:solidFill>
              </a:rPr>
              <a:t>giải</a:t>
            </a:r>
            <a:r>
              <a:rPr lang="en-US" sz="5400" b="1" dirty="0">
                <a:solidFill>
                  <a:srgbClr val="FFFF00"/>
                </a:solidFill>
              </a:rPr>
              <a:t> </a:t>
            </a:r>
            <a:r>
              <a:rPr lang="en-US" sz="5400" b="1" dirty="0" err="1">
                <a:solidFill>
                  <a:srgbClr val="FFFF00"/>
                </a:solidFill>
              </a:rPr>
              <a:t>quyết</a:t>
            </a:r>
            <a:r>
              <a:rPr lang="en-US" sz="5400" b="1" dirty="0">
                <a:solidFill>
                  <a:srgbClr val="FFFF00"/>
                </a:solidFill>
              </a:rPr>
              <a:t> </a:t>
            </a:r>
            <a:r>
              <a:rPr lang="en-US" sz="5400" b="1" dirty="0" err="1">
                <a:solidFill>
                  <a:srgbClr val="FFFF00"/>
                </a:solidFill>
              </a:rPr>
              <a:t>tình</a:t>
            </a:r>
            <a:r>
              <a:rPr lang="en-US" sz="5400" b="1" dirty="0">
                <a:solidFill>
                  <a:srgbClr val="FFFF00"/>
                </a:solidFill>
              </a:rPr>
              <a:t> </a:t>
            </a:r>
            <a:r>
              <a:rPr lang="en-US" sz="5400" b="1" dirty="0" err="1">
                <a:solidFill>
                  <a:srgbClr val="FFFF00"/>
                </a:solidFill>
              </a:rPr>
              <a:t>huống</a:t>
            </a:r>
            <a:endParaRPr lang="vi-VN" sz="5400" b="1" dirty="0">
              <a:solidFill>
                <a:srgbClr val="FFFF00"/>
              </a:solidFill>
            </a:endParaRPr>
          </a:p>
        </p:txBody>
      </p:sp>
      <p:sp>
        <p:nvSpPr>
          <p:cNvPr id="21" name="Freeform 10">
            <a:extLst>
              <a:ext uri="{FF2B5EF4-FFF2-40B4-BE49-F238E27FC236}">
                <a16:creationId xmlns:a16="http://schemas.microsoft.com/office/drawing/2014/main" id="{DE69299B-96C2-420E-9AA3-233C19A4F437}"/>
              </a:ext>
            </a:extLst>
          </p:cNvPr>
          <p:cNvSpPr/>
          <p:nvPr/>
        </p:nvSpPr>
        <p:spPr>
          <a:xfrm>
            <a:off x="4123089" y="2465849"/>
            <a:ext cx="2228852" cy="5699322"/>
          </a:xfrm>
          <a:custGeom>
            <a:avLst/>
            <a:gdLst>
              <a:gd name="connsiteX0" fmla="*/ 0 w 1485901"/>
              <a:gd name="connsiteY0" fmla="*/ 0 h 3799548"/>
              <a:gd name="connsiteX1" fmla="*/ 108808 w 1485901"/>
              <a:gd name="connsiteY1" fmla="*/ 27978 h 3799548"/>
              <a:gd name="connsiteX2" fmla="*/ 1485901 w 1485901"/>
              <a:gd name="connsiteY2" fmla="*/ 1899774 h 3799548"/>
              <a:gd name="connsiteX3" fmla="*/ 108808 w 1485901"/>
              <a:gd name="connsiteY3" fmla="*/ 3771571 h 3799548"/>
              <a:gd name="connsiteX4" fmla="*/ 0 w 1485901"/>
              <a:gd name="connsiteY4" fmla="*/ 3799548 h 3799548"/>
              <a:gd name="connsiteX5" fmla="*/ 0 w 1485901"/>
              <a:gd name="connsiteY5" fmla="*/ 3689813 h 3799548"/>
              <a:gd name="connsiteX6" fmla="*/ 77173 w 1485901"/>
              <a:gd name="connsiteY6" fmla="*/ 3669969 h 3799548"/>
              <a:gd name="connsiteX7" fmla="*/ 1379517 w 1485901"/>
              <a:gd name="connsiteY7" fmla="*/ 1899774 h 3799548"/>
              <a:gd name="connsiteX8" fmla="*/ 77173 w 1485901"/>
              <a:gd name="connsiteY8" fmla="*/ 129579 h 3799548"/>
              <a:gd name="connsiteX9" fmla="*/ 0 w 1485901"/>
              <a:gd name="connsiteY9" fmla="*/ 109736 h 379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1" h="3799548">
                <a:moveTo>
                  <a:pt x="0" y="0"/>
                </a:moveTo>
                <a:lnTo>
                  <a:pt x="108808" y="27978"/>
                </a:lnTo>
                <a:cubicBezTo>
                  <a:pt x="906626" y="276125"/>
                  <a:pt x="1485901" y="1020301"/>
                  <a:pt x="1485901" y="1899774"/>
                </a:cubicBezTo>
                <a:cubicBezTo>
                  <a:pt x="1485901" y="2779247"/>
                  <a:pt x="906626" y="3523423"/>
                  <a:pt x="108808" y="3771571"/>
                </a:cubicBezTo>
                <a:lnTo>
                  <a:pt x="0" y="3799548"/>
                </a:lnTo>
                <a:lnTo>
                  <a:pt x="0" y="3689813"/>
                </a:lnTo>
                <a:lnTo>
                  <a:pt x="77173" y="3669969"/>
                </a:lnTo>
                <a:cubicBezTo>
                  <a:pt x="831685" y="3435292"/>
                  <a:pt x="1379517" y="2731509"/>
                  <a:pt x="1379517" y="1899774"/>
                </a:cubicBezTo>
                <a:cubicBezTo>
                  <a:pt x="1379517" y="1068039"/>
                  <a:pt x="831685" y="364257"/>
                  <a:pt x="77173" y="129579"/>
                </a:cubicBezTo>
                <a:lnTo>
                  <a:pt x="0" y="109736"/>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schemeClr val="tx1"/>
              </a:solidFill>
            </a:endParaRPr>
          </a:p>
        </p:txBody>
      </p:sp>
      <p:cxnSp>
        <p:nvCxnSpPr>
          <p:cNvPr id="22" name="Straight Connector 21">
            <a:extLst>
              <a:ext uri="{FF2B5EF4-FFF2-40B4-BE49-F238E27FC236}">
                <a16:creationId xmlns:a16="http://schemas.microsoft.com/office/drawing/2014/main" id="{D1BA29F0-9678-46AE-9898-AD249F62C7B1}"/>
              </a:ext>
            </a:extLst>
          </p:cNvPr>
          <p:cNvCxnSpPr>
            <a:cxnSpLocks/>
          </p:cNvCxnSpPr>
          <p:nvPr/>
        </p:nvCxnSpPr>
        <p:spPr>
          <a:xfrm flipV="1">
            <a:off x="6384598" y="2849657"/>
            <a:ext cx="1476015" cy="236293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E09FC5-818B-4AA2-A3FA-639082A54683}"/>
              </a:ext>
            </a:extLst>
          </p:cNvPr>
          <p:cNvCxnSpPr>
            <a:cxnSpLocks/>
          </p:cNvCxnSpPr>
          <p:nvPr/>
        </p:nvCxnSpPr>
        <p:spPr>
          <a:xfrm>
            <a:off x="6384598" y="5218967"/>
            <a:ext cx="1311602" cy="236293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AB1D9D-037D-4A76-9BB6-AA3CBD5C7210}"/>
              </a:ext>
            </a:extLst>
          </p:cNvPr>
          <p:cNvCxnSpPr>
            <a:cxnSpLocks/>
          </p:cNvCxnSpPr>
          <p:nvPr/>
        </p:nvCxnSpPr>
        <p:spPr>
          <a:xfrm>
            <a:off x="7860613" y="2849657"/>
            <a:ext cx="8180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37AF2-1A5E-41AF-891B-41B4E38825B4}"/>
              </a:ext>
            </a:extLst>
          </p:cNvPr>
          <p:cNvCxnSpPr>
            <a:cxnSpLocks/>
          </p:cNvCxnSpPr>
          <p:nvPr/>
        </p:nvCxnSpPr>
        <p:spPr>
          <a:xfrm>
            <a:off x="7696200" y="7581900"/>
            <a:ext cx="98241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EFD1ADB-7B62-49C0-8A2A-1797C6852A32}"/>
              </a:ext>
            </a:extLst>
          </p:cNvPr>
          <p:cNvSpPr txBox="1"/>
          <p:nvPr/>
        </p:nvSpPr>
        <p:spPr>
          <a:xfrm>
            <a:off x="8682247" y="1993040"/>
            <a:ext cx="8703223" cy="1231106"/>
          </a:xfrm>
          <a:prstGeom prst="rect">
            <a:avLst/>
          </a:prstGeom>
          <a:solidFill>
            <a:srgbClr val="FFFF00"/>
          </a:solidFill>
        </p:spPr>
        <p:txBody>
          <a:bodyPr wrap="square" rtlCol="0">
            <a:spAutoFit/>
          </a:bodyPr>
          <a:lstStyle/>
          <a:p>
            <a:r>
              <a:rPr lang="vi-VN" sz="3700" b="1" dirty="0">
                <a:latin typeface="Times New Roman" panose="02020603050405020304" pitchFamily="18" charset="0"/>
                <a:ea typeface="Calibri" panose="020F0502020204030204" pitchFamily="34" charset="0"/>
                <a:cs typeface="Times New Roman" panose="02020603050405020304" pitchFamily="18" charset="0"/>
              </a:rPr>
              <a:t>Tìm đọc các loại sách về tâm lý học, về kĩ năng giải quyết tình huống Sư phạm</a:t>
            </a:r>
            <a:endParaRPr lang="en-US" sz="3700" b="1" dirty="0">
              <a:solidFill>
                <a:schemeClr val="bg1"/>
              </a:solidFill>
            </a:endParaRPr>
          </a:p>
        </p:txBody>
      </p:sp>
      <p:sp>
        <p:nvSpPr>
          <p:cNvPr id="30" name="TextBox 29">
            <a:extLst>
              <a:ext uri="{FF2B5EF4-FFF2-40B4-BE49-F238E27FC236}">
                <a16:creationId xmlns:a16="http://schemas.microsoft.com/office/drawing/2014/main" id="{7DE01EC5-A636-4E6C-86FA-EBF02B512414}"/>
              </a:ext>
            </a:extLst>
          </p:cNvPr>
          <p:cNvSpPr txBox="1"/>
          <p:nvPr/>
        </p:nvSpPr>
        <p:spPr>
          <a:xfrm>
            <a:off x="8680431" y="4879091"/>
            <a:ext cx="8706854" cy="661720"/>
          </a:xfrm>
          <a:prstGeom prst="rect">
            <a:avLst/>
          </a:prstGeom>
          <a:solidFill>
            <a:srgbClr val="FFFF00"/>
          </a:solidFill>
        </p:spPr>
        <p:txBody>
          <a:bodyPr wrap="square" rtlCol="0">
            <a:spAutoFit/>
          </a:bodyPr>
          <a:lstStyle/>
          <a:p>
            <a:r>
              <a:rPr lang="vi-VN" sz="3700" b="1" dirty="0">
                <a:latin typeface="Times New Roman" panose="02020603050405020304" pitchFamily="18" charset="0"/>
                <a:ea typeface="Calibri" panose="020F0502020204030204" pitchFamily="34" charset="0"/>
                <a:cs typeface="Times New Roman" panose="02020603050405020304" pitchFamily="18" charset="0"/>
              </a:rPr>
              <a:t>Tham khảo kinh nghiệm các đồng nghiệp</a:t>
            </a:r>
            <a:endParaRPr lang="en-US" sz="3700" b="1" dirty="0">
              <a:solidFill>
                <a:schemeClr val="bg1"/>
              </a:solidFill>
              <a:latin typeface="Cambria Math" panose="02040503050406030204" pitchFamily="18" charset="0"/>
              <a:ea typeface="Cambria Math" panose="02040503050406030204" pitchFamily="18" charset="0"/>
            </a:endParaRPr>
          </a:p>
        </p:txBody>
      </p:sp>
      <p:cxnSp>
        <p:nvCxnSpPr>
          <p:cNvPr id="31" name="Straight Connector 30">
            <a:extLst>
              <a:ext uri="{FF2B5EF4-FFF2-40B4-BE49-F238E27FC236}">
                <a16:creationId xmlns:a16="http://schemas.microsoft.com/office/drawing/2014/main" id="{8A968A3E-B935-41FE-A45F-80024A24811B}"/>
              </a:ext>
            </a:extLst>
          </p:cNvPr>
          <p:cNvCxnSpPr>
            <a:cxnSpLocks/>
          </p:cNvCxnSpPr>
          <p:nvPr/>
        </p:nvCxnSpPr>
        <p:spPr>
          <a:xfrm flipV="1">
            <a:off x="6384598" y="5212591"/>
            <a:ext cx="2294019" cy="637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3A05E55-05C1-4EA4-A393-4BB7038C6552}"/>
              </a:ext>
            </a:extLst>
          </p:cNvPr>
          <p:cNvSpPr txBox="1"/>
          <p:nvPr/>
        </p:nvSpPr>
        <p:spPr>
          <a:xfrm>
            <a:off x="8645961" y="6907072"/>
            <a:ext cx="8703223" cy="1231106"/>
          </a:xfrm>
          <a:prstGeom prst="rect">
            <a:avLst/>
          </a:prstGeom>
          <a:solidFill>
            <a:srgbClr val="FFFF00"/>
          </a:solidFill>
        </p:spPr>
        <p:txBody>
          <a:bodyPr wrap="square" rtlCol="0">
            <a:spAutoFit/>
          </a:bodyPr>
          <a:lstStyle/>
          <a:p>
            <a:r>
              <a:rPr lang="vi-VN" sz="3700" b="1" dirty="0">
                <a:latin typeface="Times New Roman" panose="02020603050405020304" pitchFamily="18" charset="0"/>
                <a:ea typeface="Calibri" panose="020F0502020204030204" pitchFamily="34" charset="0"/>
              </a:rPr>
              <a:t>Trao đổi với giáo viên chủ nhiệm để nắm bắt thông tin từng học sinh</a:t>
            </a:r>
            <a:endParaRPr lang="en-US" sz="3700" b="1" dirty="0">
              <a:solidFill>
                <a:schemeClr val="bg1"/>
              </a:solidFill>
            </a:endParaRPr>
          </a:p>
        </p:txBody>
      </p:sp>
    </p:spTree>
    <p:extLst>
      <p:ext uri="{BB962C8B-B14F-4D97-AF65-F5344CB8AC3E}">
        <p14:creationId xmlns:p14="http://schemas.microsoft.com/office/powerpoint/2010/main" val="10298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9" grpId="0" animBg="1"/>
      <p:bldP spid="30" grpId="0" animBg="1"/>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9B46005-767A-43D7-B438-565D1F18B5BB}"/>
              </a:ext>
            </a:extLst>
          </p:cNvPr>
          <p:cNvGrpSpPr/>
          <p:nvPr/>
        </p:nvGrpSpPr>
        <p:grpSpPr>
          <a:xfrm>
            <a:off x="399386" y="738366"/>
            <a:ext cx="17489228" cy="8810267"/>
            <a:chOff x="-106557" y="5261"/>
            <a:chExt cx="9138657" cy="4494597"/>
          </a:xfrm>
        </p:grpSpPr>
        <p:sp>
          <p:nvSpPr>
            <p:cNvPr id="8" name="Freeform 3">
              <a:extLst>
                <a:ext uri="{FF2B5EF4-FFF2-40B4-BE49-F238E27FC236}">
                  <a16:creationId xmlns:a16="http://schemas.microsoft.com/office/drawing/2014/main" id="{551F3F83-7B73-4BE5-ACE3-3FDF04E21752}"/>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9" name="Picture 4">
            <a:extLst>
              <a:ext uri="{FF2B5EF4-FFF2-40B4-BE49-F238E27FC236}">
                <a16:creationId xmlns:a16="http://schemas.microsoft.com/office/drawing/2014/main" id="{A9EEB019-E416-4DB1-AA25-4BCCFFD8538D}"/>
              </a:ext>
            </a:extLst>
          </p:cNvPr>
          <p:cNvPicPr>
            <a:picLocks noChangeAspect="1"/>
          </p:cNvPicPr>
          <p:nvPr/>
        </p:nvPicPr>
        <p:blipFill>
          <a:blip r:embed="rId2"/>
          <a:srcRect/>
          <a:stretch>
            <a:fillRect/>
          </a:stretch>
        </p:blipFill>
        <p:spPr>
          <a:xfrm>
            <a:off x="16416316" y="8648701"/>
            <a:ext cx="1558862" cy="1638299"/>
          </a:xfrm>
          <a:prstGeom prst="rect">
            <a:avLst/>
          </a:prstGeom>
        </p:spPr>
      </p:pic>
      <p:pic>
        <p:nvPicPr>
          <p:cNvPr id="10" name="Picture 5">
            <a:extLst>
              <a:ext uri="{FF2B5EF4-FFF2-40B4-BE49-F238E27FC236}">
                <a16:creationId xmlns:a16="http://schemas.microsoft.com/office/drawing/2014/main" id="{541A1B2A-BE71-4197-9DA5-7007C057F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593592" y="8268719"/>
            <a:ext cx="1666000" cy="4036563"/>
          </a:xfrm>
          <a:prstGeom prst="rect">
            <a:avLst/>
          </a:prstGeom>
        </p:spPr>
      </p:pic>
      <p:pic>
        <p:nvPicPr>
          <p:cNvPr id="12" name="Picture 6">
            <a:extLst>
              <a:ext uri="{FF2B5EF4-FFF2-40B4-BE49-F238E27FC236}">
                <a16:creationId xmlns:a16="http://schemas.microsoft.com/office/drawing/2014/main" id="{40ABEBBB-21E4-47FA-A7F0-CC080221E2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20" y="22300"/>
            <a:ext cx="802022" cy="1621736"/>
          </a:xfrm>
          <a:prstGeom prst="rect">
            <a:avLst/>
          </a:prstGeom>
        </p:spPr>
      </p:pic>
      <p:sp>
        <p:nvSpPr>
          <p:cNvPr id="11" name="Rectangle: Diagonal Corners Rounded 10">
            <a:extLst>
              <a:ext uri="{FF2B5EF4-FFF2-40B4-BE49-F238E27FC236}">
                <a16:creationId xmlns:a16="http://schemas.microsoft.com/office/drawing/2014/main" id="{AEE98ACA-3671-4BA7-BED1-C7A398C8DB21}"/>
              </a:ext>
            </a:extLst>
          </p:cNvPr>
          <p:cNvSpPr/>
          <p:nvPr/>
        </p:nvSpPr>
        <p:spPr>
          <a:xfrm>
            <a:off x="2201885" y="3741034"/>
            <a:ext cx="14325600" cy="19050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5400" b="1" dirty="0">
                <a:latin typeface="Times New Roman" panose="02020603050405020304" pitchFamily="18" charset="0"/>
                <a:ea typeface="Calibri" panose="020F0502020204030204" pitchFamily="34" charset="0"/>
                <a:cs typeface="Times New Roman" panose="02020603050405020304" pitchFamily="18" charset="0"/>
              </a:rPr>
              <a:t>KHAI THÁC CÔNG NGHỆ THÔNG TIN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8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933194"/>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9" name="Rectangle: Diagonal Corners Rounded 8">
            <a:extLst>
              <a:ext uri="{FF2B5EF4-FFF2-40B4-BE49-F238E27FC236}">
                <a16:creationId xmlns:a16="http://schemas.microsoft.com/office/drawing/2014/main" id="{41BDB0E1-7BF1-47C9-945A-9FF6B448A950}"/>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KHAI THÁC CÔNG NGHỆ THÔNG TIN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CF05C656-6017-4F1D-A47B-F83DAE3FD783}"/>
              </a:ext>
            </a:extLst>
          </p:cNvPr>
          <p:cNvSpPr/>
          <p:nvPr/>
        </p:nvSpPr>
        <p:spPr>
          <a:xfrm>
            <a:off x="7818122" y="4515160"/>
            <a:ext cx="2804154" cy="2638194"/>
          </a:xfrm>
          <a:custGeom>
            <a:avLst/>
            <a:gdLst>
              <a:gd name="connsiteX0" fmla="*/ 0 w 2804154"/>
              <a:gd name="connsiteY0" fmla="*/ 1319097 h 2638194"/>
              <a:gd name="connsiteX1" fmla="*/ 1402077 w 2804154"/>
              <a:gd name="connsiteY1" fmla="*/ 0 h 2638194"/>
              <a:gd name="connsiteX2" fmla="*/ 2804154 w 2804154"/>
              <a:gd name="connsiteY2" fmla="*/ 1319097 h 2638194"/>
              <a:gd name="connsiteX3" fmla="*/ 1402077 w 2804154"/>
              <a:gd name="connsiteY3" fmla="*/ 2638194 h 2638194"/>
              <a:gd name="connsiteX4" fmla="*/ 0 w 2804154"/>
              <a:gd name="connsiteY4" fmla="*/ 1319097 h 263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154" h="2638194">
                <a:moveTo>
                  <a:pt x="0" y="1319097"/>
                </a:moveTo>
                <a:cubicBezTo>
                  <a:pt x="0" y="590580"/>
                  <a:pt x="627731" y="0"/>
                  <a:pt x="1402077" y="0"/>
                </a:cubicBezTo>
                <a:cubicBezTo>
                  <a:pt x="2176423" y="0"/>
                  <a:pt x="2804154" y="590580"/>
                  <a:pt x="2804154" y="1319097"/>
                </a:cubicBezTo>
                <a:cubicBezTo>
                  <a:pt x="2804154" y="2047614"/>
                  <a:pt x="2176423" y="2638194"/>
                  <a:pt x="1402077" y="2638194"/>
                </a:cubicBezTo>
                <a:cubicBezTo>
                  <a:pt x="627731" y="2638194"/>
                  <a:pt x="0" y="2047614"/>
                  <a:pt x="0" y="131909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0509" tIns="456205" rIns="480509" bIns="456205" numCol="1" spcCol="1270" anchor="ctr" anchorCtr="0">
            <a:noAutofit/>
          </a:bodyPr>
          <a:lstStyle/>
          <a:p>
            <a:pPr marL="0" lvl="0" indent="0" algn="ctr" defTabSz="2444750">
              <a:lnSpc>
                <a:spcPct val="90000"/>
              </a:lnSpc>
              <a:spcBef>
                <a:spcPct val="0"/>
              </a:spcBef>
              <a:spcAft>
                <a:spcPct val="35000"/>
              </a:spcAft>
              <a:buNone/>
            </a:pPr>
            <a:r>
              <a:rPr lang="en-US" sz="5500" b="1" kern="1200" dirty="0" err="1">
                <a:solidFill>
                  <a:srgbClr val="FFFF00"/>
                </a:solidFill>
              </a:rPr>
              <a:t>Tình</a:t>
            </a:r>
            <a:r>
              <a:rPr lang="en-US" sz="5500" b="1" kern="1200" dirty="0">
                <a:solidFill>
                  <a:srgbClr val="FFFF00"/>
                </a:solidFill>
              </a:rPr>
              <a:t> </a:t>
            </a:r>
            <a:r>
              <a:rPr lang="en-US" sz="5500" b="1" kern="1200" dirty="0" err="1">
                <a:solidFill>
                  <a:srgbClr val="FFFF00"/>
                </a:solidFill>
              </a:rPr>
              <a:t>huống</a:t>
            </a:r>
            <a:endParaRPr lang="en-US" sz="5500" b="1" kern="1200" dirty="0">
              <a:solidFill>
                <a:srgbClr val="FFFF00"/>
              </a:solidFill>
            </a:endParaRPr>
          </a:p>
        </p:txBody>
      </p:sp>
      <p:sp>
        <p:nvSpPr>
          <p:cNvPr id="11" name="Freeform: Shape 10">
            <a:extLst>
              <a:ext uri="{FF2B5EF4-FFF2-40B4-BE49-F238E27FC236}">
                <a16:creationId xmlns:a16="http://schemas.microsoft.com/office/drawing/2014/main" id="{E602DF50-6DD8-4655-AF0F-3389B50131E2}"/>
              </a:ext>
            </a:extLst>
          </p:cNvPr>
          <p:cNvSpPr/>
          <p:nvPr/>
        </p:nvSpPr>
        <p:spPr>
          <a:xfrm rot="16200000">
            <a:off x="9016800" y="3730282"/>
            <a:ext cx="406799" cy="825235"/>
          </a:xfrm>
          <a:custGeom>
            <a:avLst/>
            <a:gdLst>
              <a:gd name="connsiteX0" fmla="*/ 0 w 406799"/>
              <a:gd name="connsiteY0" fmla="*/ 165047 h 825235"/>
              <a:gd name="connsiteX1" fmla="*/ 203400 w 406799"/>
              <a:gd name="connsiteY1" fmla="*/ 165047 h 825235"/>
              <a:gd name="connsiteX2" fmla="*/ 203400 w 406799"/>
              <a:gd name="connsiteY2" fmla="*/ 0 h 825235"/>
              <a:gd name="connsiteX3" fmla="*/ 406799 w 406799"/>
              <a:gd name="connsiteY3" fmla="*/ 412618 h 825235"/>
              <a:gd name="connsiteX4" fmla="*/ 203400 w 406799"/>
              <a:gd name="connsiteY4" fmla="*/ 825235 h 825235"/>
              <a:gd name="connsiteX5" fmla="*/ 203400 w 406799"/>
              <a:gd name="connsiteY5" fmla="*/ 660188 h 825235"/>
              <a:gd name="connsiteX6" fmla="*/ 0 w 406799"/>
              <a:gd name="connsiteY6" fmla="*/ 660188 h 825235"/>
              <a:gd name="connsiteX7" fmla="*/ 0 w 406799"/>
              <a:gd name="connsiteY7" fmla="*/ 165047 h 8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99" h="825235">
                <a:moveTo>
                  <a:pt x="0" y="165047"/>
                </a:moveTo>
                <a:lnTo>
                  <a:pt x="203400" y="165047"/>
                </a:lnTo>
                <a:lnTo>
                  <a:pt x="203400" y="0"/>
                </a:lnTo>
                <a:lnTo>
                  <a:pt x="406799" y="412618"/>
                </a:lnTo>
                <a:lnTo>
                  <a:pt x="203400" y="825235"/>
                </a:lnTo>
                <a:lnTo>
                  <a:pt x="203400" y="660188"/>
                </a:lnTo>
                <a:lnTo>
                  <a:pt x="0" y="660188"/>
                </a:lnTo>
                <a:lnTo>
                  <a:pt x="0" y="165047"/>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 tIns="165047" rIns="122040" bIns="165047"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2" name="Freeform: Shape 11">
            <a:extLst>
              <a:ext uri="{FF2B5EF4-FFF2-40B4-BE49-F238E27FC236}">
                <a16:creationId xmlns:a16="http://schemas.microsoft.com/office/drawing/2014/main" id="{C270E4FB-C546-4870-845A-2E2F7A0BFC93}"/>
              </a:ext>
            </a:extLst>
          </p:cNvPr>
          <p:cNvSpPr/>
          <p:nvPr/>
        </p:nvSpPr>
        <p:spPr>
          <a:xfrm>
            <a:off x="7915454" y="1130235"/>
            <a:ext cx="2609491" cy="2617380"/>
          </a:xfrm>
          <a:custGeom>
            <a:avLst/>
            <a:gdLst>
              <a:gd name="connsiteX0" fmla="*/ 0 w 2609491"/>
              <a:gd name="connsiteY0" fmla="*/ 1308690 h 2617380"/>
              <a:gd name="connsiteX1" fmla="*/ 1304746 w 2609491"/>
              <a:gd name="connsiteY1" fmla="*/ 0 h 2617380"/>
              <a:gd name="connsiteX2" fmla="*/ 2609492 w 2609491"/>
              <a:gd name="connsiteY2" fmla="*/ 1308690 h 2617380"/>
              <a:gd name="connsiteX3" fmla="*/ 1304746 w 2609491"/>
              <a:gd name="connsiteY3" fmla="*/ 2617380 h 2617380"/>
              <a:gd name="connsiteX4" fmla="*/ 0 w 2609491"/>
              <a:gd name="connsiteY4" fmla="*/ 1308690 h 261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491" h="2617380">
                <a:moveTo>
                  <a:pt x="0" y="1308690"/>
                </a:moveTo>
                <a:cubicBezTo>
                  <a:pt x="0" y="585920"/>
                  <a:pt x="584155" y="0"/>
                  <a:pt x="1304746" y="0"/>
                </a:cubicBezTo>
                <a:cubicBezTo>
                  <a:pt x="2025337" y="0"/>
                  <a:pt x="2609492" y="585920"/>
                  <a:pt x="2609492" y="1308690"/>
                </a:cubicBezTo>
                <a:cubicBezTo>
                  <a:pt x="2609492" y="2031460"/>
                  <a:pt x="2025337" y="2617380"/>
                  <a:pt x="1304746" y="2617380"/>
                </a:cubicBezTo>
                <a:cubicBezTo>
                  <a:pt x="584155" y="2617380"/>
                  <a:pt x="0" y="2031460"/>
                  <a:pt x="0" y="1308690"/>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22791" tIns="423946" rIns="422791" bIns="423946"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t>
            </a:r>
            <a:r>
              <a:rPr lang="vi-VN"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ô phỏng các chuyển động</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3432CE49-6691-49A1-9C7D-F31AC2C5DCE6}"/>
              </a:ext>
            </a:extLst>
          </p:cNvPr>
          <p:cNvSpPr/>
          <p:nvPr/>
        </p:nvSpPr>
        <p:spPr>
          <a:xfrm rot="20520000">
            <a:off x="10682213" y="4886611"/>
            <a:ext cx="369273" cy="825235"/>
          </a:xfrm>
          <a:custGeom>
            <a:avLst/>
            <a:gdLst>
              <a:gd name="connsiteX0" fmla="*/ 0 w 369273"/>
              <a:gd name="connsiteY0" fmla="*/ 165047 h 825235"/>
              <a:gd name="connsiteX1" fmla="*/ 184637 w 369273"/>
              <a:gd name="connsiteY1" fmla="*/ 165047 h 825235"/>
              <a:gd name="connsiteX2" fmla="*/ 184637 w 369273"/>
              <a:gd name="connsiteY2" fmla="*/ 0 h 825235"/>
              <a:gd name="connsiteX3" fmla="*/ 369273 w 369273"/>
              <a:gd name="connsiteY3" fmla="*/ 412618 h 825235"/>
              <a:gd name="connsiteX4" fmla="*/ 184637 w 369273"/>
              <a:gd name="connsiteY4" fmla="*/ 825235 h 825235"/>
              <a:gd name="connsiteX5" fmla="*/ 184637 w 369273"/>
              <a:gd name="connsiteY5" fmla="*/ 660188 h 825235"/>
              <a:gd name="connsiteX6" fmla="*/ 0 w 369273"/>
              <a:gd name="connsiteY6" fmla="*/ 660188 h 825235"/>
              <a:gd name="connsiteX7" fmla="*/ 0 w 369273"/>
              <a:gd name="connsiteY7" fmla="*/ 165047 h 8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73" h="825235">
                <a:moveTo>
                  <a:pt x="0" y="165047"/>
                </a:moveTo>
                <a:lnTo>
                  <a:pt x="184637" y="165047"/>
                </a:lnTo>
                <a:lnTo>
                  <a:pt x="184637" y="0"/>
                </a:lnTo>
                <a:lnTo>
                  <a:pt x="369273" y="412618"/>
                </a:lnTo>
                <a:lnTo>
                  <a:pt x="184637" y="825235"/>
                </a:lnTo>
                <a:lnTo>
                  <a:pt x="184637" y="660188"/>
                </a:lnTo>
                <a:lnTo>
                  <a:pt x="0" y="660188"/>
                </a:lnTo>
                <a:lnTo>
                  <a:pt x="0" y="165047"/>
                </a:lnTo>
                <a:close/>
              </a:path>
            </a:pathLst>
          </a:custGeom>
        </p:spPr>
        <p:style>
          <a:lnRef idx="0">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1" tIns="165047" rIns="110782" bIns="165046"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4" name="Freeform: Shape 13">
            <a:extLst>
              <a:ext uri="{FF2B5EF4-FFF2-40B4-BE49-F238E27FC236}">
                <a16:creationId xmlns:a16="http://schemas.microsoft.com/office/drawing/2014/main" id="{3B2BAE4A-7413-4B5D-9F52-D1F49AC307FB}"/>
              </a:ext>
            </a:extLst>
          </p:cNvPr>
          <p:cNvSpPr/>
          <p:nvPr/>
        </p:nvSpPr>
        <p:spPr>
          <a:xfrm>
            <a:off x="11144608" y="3476352"/>
            <a:ext cx="2609491" cy="2617380"/>
          </a:xfrm>
          <a:custGeom>
            <a:avLst/>
            <a:gdLst>
              <a:gd name="connsiteX0" fmla="*/ 0 w 2609491"/>
              <a:gd name="connsiteY0" fmla="*/ 1308690 h 2617380"/>
              <a:gd name="connsiteX1" fmla="*/ 1304746 w 2609491"/>
              <a:gd name="connsiteY1" fmla="*/ 0 h 2617380"/>
              <a:gd name="connsiteX2" fmla="*/ 2609492 w 2609491"/>
              <a:gd name="connsiteY2" fmla="*/ 1308690 h 2617380"/>
              <a:gd name="connsiteX3" fmla="*/ 1304746 w 2609491"/>
              <a:gd name="connsiteY3" fmla="*/ 2617380 h 2617380"/>
              <a:gd name="connsiteX4" fmla="*/ 0 w 2609491"/>
              <a:gd name="connsiteY4" fmla="*/ 1308690 h 261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491" h="2617380">
                <a:moveTo>
                  <a:pt x="0" y="1308690"/>
                </a:moveTo>
                <a:cubicBezTo>
                  <a:pt x="0" y="585920"/>
                  <a:pt x="584155" y="0"/>
                  <a:pt x="1304746" y="0"/>
                </a:cubicBezTo>
                <a:cubicBezTo>
                  <a:pt x="2025337" y="0"/>
                  <a:pt x="2609492" y="585920"/>
                  <a:pt x="2609492" y="1308690"/>
                </a:cubicBezTo>
                <a:cubicBezTo>
                  <a:pt x="2609492" y="2031460"/>
                  <a:pt x="2025337" y="2617380"/>
                  <a:pt x="1304746" y="2617380"/>
                </a:cubicBezTo>
                <a:cubicBezTo>
                  <a:pt x="584155" y="2617380"/>
                  <a:pt x="0" y="2031460"/>
                  <a:pt x="0" y="1308690"/>
                </a:cubicBezTo>
                <a:close/>
              </a:path>
            </a:pathLst>
          </a:custGeom>
        </p:spPr>
        <p:style>
          <a:lnRef idx="2">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422791" tIns="423946" rIns="422791" bIns="423946"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hay đổi các điều kiện,</a:t>
            </a:r>
            <a:r>
              <a:rPr lang="en-US"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tham số</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44843A6A-076B-4D66-B4E4-5444BAA989F6}"/>
              </a:ext>
            </a:extLst>
          </p:cNvPr>
          <p:cNvSpPr/>
          <p:nvPr/>
        </p:nvSpPr>
        <p:spPr>
          <a:xfrm rot="3240000">
            <a:off x="10026299" y="6801754"/>
            <a:ext cx="393224" cy="825235"/>
          </a:xfrm>
          <a:custGeom>
            <a:avLst/>
            <a:gdLst>
              <a:gd name="connsiteX0" fmla="*/ 0 w 393224"/>
              <a:gd name="connsiteY0" fmla="*/ 165047 h 825235"/>
              <a:gd name="connsiteX1" fmla="*/ 196612 w 393224"/>
              <a:gd name="connsiteY1" fmla="*/ 165047 h 825235"/>
              <a:gd name="connsiteX2" fmla="*/ 196612 w 393224"/>
              <a:gd name="connsiteY2" fmla="*/ 0 h 825235"/>
              <a:gd name="connsiteX3" fmla="*/ 393224 w 393224"/>
              <a:gd name="connsiteY3" fmla="*/ 412618 h 825235"/>
              <a:gd name="connsiteX4" fmla="*/ 196612 w 393224"/>
              <a:gd name="connsiteY4" fmla="*/ 825235 h 825235"/>
              <a:gd name="connsiteX5" fmla="*/ 196612 w 393224"/>
              <a:gd name="connsiteY5" fmla="*/ 660188 h 825235"/>
              <a:gd name="connsiteX6" fmla="*/ 0 w 393224"/>
              <a:gd name="connsiteY6" fmla="*/ 660188 h 825235"/>
              <a:gd name="connsiteX7" fmla="*/ 0 w 393224"/>
              <a:gd name="connsiteY7" fmla="*/ 165047 h 8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24" h="825235">
                <a:moveTo>
                  <a:pt x="0" y="165047"/>
                </a:moveTo>
                <a:lnTo>
                  <a:pt x="196612" y="165047"/>
                </a:lnTo>
                <a:lnTo>
                  <a:pt x="196612" y="0"/>
                </a:lnTo>
                <a:lnTo>
                  <a:pt x="393224" y="412618"/>
                </a:lnTo>
                <a:lnTo>
                  <a:pt x="196612" y="825235"/>
                </a:lnTo>
                <a:lnTo>
                  <a:pt x="196612" y="660188"/>
                </a:lnTo>
                <a:lnTo>
                  <a:pt x="0" y="660188"/>
                </a:lnTo>
                <a:lnTo>
                  <a:pt x="0" y="165047"/>
                </a:lnTo>
                <a:close/>
              </a:path>
            </a:pathLst>
          </a:custGeom>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0" tIns="165046" rIns="117966" bIns="165047"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6" name="Freeform: Shape 15">
            <a:extLst>
              <a:ext uri="{FF2B5EF4-FFF2-40B4-BE49-F238E27FC236}">
                <a16:creationId xmlns:a16="http://schemas.microsoft.com/office/drawing/2014/main" id="{31D982A5-901D-4F2E-B3AC-FECB16420087}"/>
              </a:ext>
            </a:extLst>
          </p:cNvPr>
          <p:cNvSpPr/>
          <p:nvPr/>
        </p:nvSpPr>
        <p:spPr>
          <a:xfrm>
            <a:off x="9911181" y="7272450"/>
            <a:ext cx="2609491" cy="2617380"/>
          </a:xfrm>
          <a:custGeom>
            <a:avLst/>
            <a:gdLst>
              <a:gd name="connsiteX0" fmla="*/ 0 w 2609491"/>
              <a:gd name="connsiteY0" fmla="*/ 1308690 h 2617380"/>
              <a:gd name="connsiteX1" fmla="*/ 1304746 w 2609491"/>
              <a:gd name="connsiteY1" fmla="*/ 0 h 2617380"/>
              <a:gd name="connsiteX2" fmla="*/ 2609492 w 2609491"/>
              <a:gd name="connsiteY2" fmla="*/ 1308690 h 2617380"/>
              <a:gd name="connsiteX3" fmla="*/ 1304746 w 2609491"/>
              <a:gd name="connsiteY3" fmla="*/ 2617380 h 2617380"/>
              <a:gd name="connsiteX4" fmla="*/ 0 w 2609491"/>
              <a:gd name="connsiteY4" fmla="*/ 1308690 h 261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491" h="2617380">
                <a:moveTo>
                  <a:pt x="0" y="1308690"/>
                </a:moveTo>
                <a:cubicBezTo>
                  <a:pt x="0" y="585920"/>
                  <a:pt x="584155" y="0"/>
                  <a:pt x="1304746" y="0"/>
                </a:cubicBezTo>
                <a:cubicBezTo>
                  <a:pt x="2025337" y="0"/>
                  <a:pt x="2609492" y="585920"/>
                  <a:pt x="2609492" y="1308690"/>
                </a:cubicBezTo>
                <a:cubicBezTo>
                  <a:pt x="2609492" y="2031460"/>
                  <a:pt x="2025337" y="2617380"/>
                  <a:pt x="1304746" y="2617380"/>
                </a:cubicBezTo>
                <a:cubicBezTo>
                  <a:pt x="584155" y="2617380"/>
                  <a:pt x="0" y="2031460"/>
                  <a:pt x="0" y="1308690"/>
                </a:cubicBez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422791" tIns="423946" rIns="422791" bIns="423946"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iểu kết, tổng kết </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C26AF32E-54E4-4957-A914-4F4F65BA6412}"/>
              </a:ext>
            </a:extLst>
          </p:cNvPr>
          <p:cNvSpPr/>
          <p:nvPr/>
        </p:nvSpPr>
        <p:spPr>
          <a:xfrm rot="18360000">
            <a:off x="8020876" y="6801753"/>
            <a:ext cx="393225" cy="825236"/>
          </a:xfrm>
          <a:custGeom>
            <a:avLst/>
            <a:gdLst>
              <a:gd name="connsiteX0" fmla="*/ 0 w 393224"/>
              <a:gd name="connsiteY0" fmla="*/ 165047 h 825235"/>
              <a:gd name="connsiteX1" fmla="*/ 196612 w 393224"/>
              <a:gd name="connsiteY1" fmla="*/ 165047 h 825235"/>
              <a:gd name="connsiteX2" fmla="*/ 196612 w 393224"/>
              <a:gd name="connsiteY2" fmla="*/ 0 h 825235"/>
              <a:gd name="connsiteX3" fmla="*/ 393224 w 393224"/>
              <a:gd name="connsiteY3" fmla="*/ 412618 h 825235"/>
              <a:gd name="connsiteX4" fmla="*/ 196612 w 393224"/>
              <a:gd name="connsiteY4" fmla="*/ 825235 h 825235"/>
              <a:gd name="connsiteX5" fmla="*/ 196612 w 393224"/>
              <a:gd name="connsiteY5" fmla="*/ 660188 h 825235"/>
              <a:gd name="connsiteX6" fmla="*/ 0 w 393224"/>
              <a:gd name="connsiteY6" fmla="*/ 660188 h 825235"/>
              <a:gd name="connsiteX7" fmla="*/ 0 w 393224"/>
              <a:gd name="connsiteY7" fmla="*/ 165047 h 8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24" h="825235">
                <a:moveTo>
                  <a:pt x="393223" y="660188"/>
                </a:moveTo>
                <a:lnTo>
                  <a:pt x="196612" y="660188"/>
                </a:lnTo>
                <a:lnTo>
                  <a:pt x="196612" y="825235"/>
                </a:lnTo>
                <a:lnTo>
                  <a:pt x="1" y="412617"/>
                </a:lnTo>
                <a:lnTo>
                  <a:pt x="196612" y="0"/>
                </a:lnTo>
                <a:lnTo>
                  <a:pt x="196612" y="165047"/>
                </a:lnTo>
                <a:lnTo>
                  <a:pt x="393223" y="165047"/>
                </a:lnTo>
                <a:lnTo>
                  <a:pt x="393223" y="660188"/>
                </a:lnTo>
                <a:close/>
              </a:path>
            </a:pathLst>
          </a:custGeom>
        </p:spPr>
        <p:style>
          <a:lnRef idx="0">
            <a:schemeClr val="lt1">
              <a:hueOff val="0"/>
              <a:satOff val="0"/>
              <a:lumOff val="0"/>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117966" tIns="165047" rIns="1" bIns="165047"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8" name="Freeform: Shape 17">
            <a:extLst>
              <a:ext uri="{FF2B5EF4-FFF2-40B4-BE49-F238E27FC236}">
                <a16:creationId xmlns:a16="http://schemas.microsoft.com/office/drawing/2014/main" id="{C5505B1D-14B5-4C93-B06E-1166E774E53F}"/>
              </a:ext>
            </a:extLst>
          </p:cNvPr>
          <p:cNvSpPr/>
          <p:nvPr/>
        </p:nvSpPr>
        <p:spPr>
          <a:xfrm>
            <a:off x="5919726" y="7272450"/>
            <a:ext cx="2609491" cy="2617380"/>
          </a:xfrm>
          <a:custGeom>
            <a:avLst/>
            <a:gdLst>
              <a:gd name="connsiteX0" fmla="*/ 0 w 2609491"/>
              <a:gd name="connsiteY0" fmla="*/ 1308690 h 2617380"/>
              <a:gd name="connsiteX1" fmla="*/ 1304746 w 2609491"/>
              <a:gd name="connsiteY1" fmla="*/ 0 h 2617380"/>
              <a:gd name="connsiteX2" fmla="*/ 2609492 w 2609491"/>
              <a:gd name="connsiteY2" fmla="*/ 1308690 h 2617380"/>
              <a:gd name="connsiteX3" fmla="*/ 1304746 w 2609491"/>
              <a:gd name="connsiteY3" fmla="*/ 2617380 h 2617380"/>
              <a:gd name="connsiteX4" fmla="*/ 0 w 2609491"/>
              <a:gd name="connsiteY4" fmla="*/ 1308690 h 261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491" h="2617380">
                <a:moveTo>
                  <a:pt x="0" y="1308690"/>
                </a:moveTo>
                <a:cubicBezTo>
                  <a:pt x="0" y="585920"/>
                  <a:pt x="584155" y="0"/>
                  <a:pt x="1304746" y="0"/>
                </a:cubicBezTo>
                <a:cubicBezTo>
                  <a:pt x="2025337" y="0"/>
                  <a:pt x="2609492" y="585920"/>
                  <a:pt x="2609492" y="1308690"/>
                </a:cubicBezTo>
                <a:cubicBezTo>
                  <a:pt x="2609492" y="2031460"/>
                  <a:pt x="2025337" y="2617380"/>
                  <a:pt x="1304746" y="2617380"/>
                </a:cubicBezTo>
                <a:cubicBezTo>
                  <a:pt x="584155" y="2617380"/>
                  <a:pt x="0" y="2031460"/>
                  <a:pt x="0" y="1308690"/>
                </a:cubicBezTo>
                <a:close/>
              </a:path>
            </a:pathLst>
          </a:custGeom>
        </p:spPr>
        <p:style>
          <a:lnRef idx="2">
            <a:schemeClr val="lt1">
              <a:hueOff val="0"/>
              <a:satOff val="0"/>
              <a:lumOff val="0"/>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422791" tIns="423946" rIns="422791" bIns="423946"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Trò</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chơi</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FEBD6800-D3DA-4698-A0D0-C1C08B632864}"/>
              </a:ext>
            </a:extLst>
          </p:cNvPr>
          <p:cNvSpPr/>
          <p:nvPr/>
        </p:nvSpPr>
        <p:spPr>
          <a:xfrm rot="1080000">
            <a:off x="7388913" y="4886610"/>
            <a:ext cx="369274" cy="825236"/>
          </a:xfrm>
          <a:custGeom>
            <a:avLst/>
            <a:gdLst>
              <a:gd name="connsiteX0" fmla="*/ 0 w 369273"/>
              <a:gd name="connsiteY0" fmla="*/ 165047 h 825235"/>
              <a:gd name="connsiteX1" fmla="*/ 184637 w 369273"/>
              <a:gd name="connsiteY1" fmla="*/ 165047 h 825235"/>
              <a:gd name="connsiteX2" fmla="*/ 184637 w 369273"/>
              <a:gd name="connsiteY2" fmla="*/ 0 h 825235"/>
              <a:gd name="connsiteX3" fmla="*/ 369273 w 369273"/>
              <a:gd name="connsiteY3" fmla="*/ 412618 h 825235"/>
              <a:gd name="connsiteX4" fmla="*/ 184637 w 369273"/>
              <a:gd name="connsiteY4" fmla="*/ 825235 h 825235"/>
              <a:gd name="connsiteX5" fmla="*/ 184637 w 369273"/>
              <a:gd name="connsiteY5" fmla="*/ 660188 h 825235"/>
              <a:gd name="connsiteX6" fmla="*/ 0 w 369273"/>
              <a:gd name="connsiteY6" fmla="*/ 660188 h 825235"/>
              <a:gd name="connsiteX7" fmla="*/ 0 w 369273"/>
              <a:gd name="connsiteY7" fmla="*/ 165047 h 8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73" h="825235">
                <a:moveTo>
                  <a:pt x="369272" y="660188"/>
                </a:moveTo>
                <a:lnTo>
                  <a:pt x="184636" y="660188"/>
                </a:lnTo>
                <a:lnTo>
                  <a:pt x="184636" y="825235"/>
                </a:lnTo>
                <a:lnTo>
                  <a:pt x="1" y="412617"/>
                </a:lnTo>
                <a:lnTo>
                  <a:pt x="184636" y="0"/>
                </a:lnTo>
                <a:lnTo>
                  <a:pt x="184636" y="165047"/>
                </a:lnTo>
                <a:lnTo>
                  <a:pt x="369272" y="165047"/>
                </a:lnTo>
                <a:lnTo>
                  <a:pt x="369272" y="660188"/>
                </a:lnTo>
                <a:close/>
              </a:path>
            </a:pathLst>
          </a:cu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10782" tIns="165048" rIns="0" bIns="165046"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20" name="Freeform: Shape 19">
            <a:extLst>
              <a:ext uri="{FF2B5EF4-FFF2-40B4-BE49-F238E27FC236}">
                <a16:creationId xmlns:a16="http://schemas.microsoft.com/office/drawing/2014/main" id="{08EC6C64-A4AC-40C4-BA54-4E322C50C0F8}"/>
              </a:ext>
            </a:extLst>
          </p:cNvPr>
          <p:cNvSpPr/>
          <p:nvPr/>
        </p:nvSpPr>
        <p:spPr>
          <a:xfrm>
            <a:off x="4686299" y="3476352"/>
            <a:ext cx="2609491" cy="2617380"/>
          </a:xfrm>
          <a:custGeom>
            <a:avLst/>
            <a:gdLst>
              <a:gd name="connsiteX0" fmla="*/ 0 w 2609491"/>
              <a:gd name="connsiteY0" fmla="*/ 1308690 h 2617380"/>
              <a:gd name="connsiteX1" fmla="*/ 1304746 w 2609491"/>
              <a:gd name="connsiteY1" fmla="*/ 0 h 2617380"/>
              <a:gd name="connsiteX2" fmla="*/ 2609492 w 2609491"/>
              <a:gd name="connsiteY2" fmla="*/ 1308690 h 2617380"/>
              <a:gd name="connsiteX3" fmla="*/ 1304746 w 2609491"/>
              <a:gd name="connsiteY3" fmla="*/ 2617380 h 2617380"/>
              <a:gd name="connsiteX4" fmla="*/ 0 w 2609491"/>
              <a:gd name="connsiteY4" fmla="*/ 1308690 h 261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491" h="2617380">
                <a:moveTo>
                  <a:pt x="0" y="1308690"/>
                </a:moveTo>
                <a:cubicBezTo>
                  <a:pt x="0" y="585920"/>
                  <a:pt x="584155" y="0"/>
                  <a:pt x="1304746" y="0"/>
                </a:cubicBezTo>
                <a:cubicBezTo>
                  <a:pt x="2025337" y="0"/>
                  <a:pt x="2609492" y="585920"/>
                  <a:pt x="2609492" y="1308690"/>
                </a:cubicBezTo>
                <a:cubicBezTo>
                  <a:pt x="2609492" y="2031460"/>
                  <a:pt x="2025337" y="2617380"/>
                  <a:pt x="1304746" y="2617380"/>
                </a:cubicBezTo>
                <a:cubicBezTo>
                  <a:pt x="584155" y="2617380"/>
                  <a:pt x="0" y="2031460"/>
                  <a:pt x="0" y="1308690"/>
                </a:cubicBez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422791" tIns="423946" rIns="422791" bIns="423946"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Kẻ</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vẽ</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hình</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phức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tạp</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50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933194"/>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KHAI THÁC CÔNG NGHỆ THÔNG TIN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id="{94268B64-2B87-47DA-BDEA-A0D263E6B937}"/>
              </a:ext>
            </a:extLst>
          </p:cNvPr>
          <p:cNvSpPr/>
          <p:nvPr/>
        </p:nvSpPr>
        <p:spPr>
          <a:xfrm>
            <a:off x="7397878" y="3962602"/>
            <a:ext cx="3643794" cy="3152029"/>
          </a:xfrm>
          <a:custGeom>
            <a:avLst/>
            <a:gdLst>
              <a:gd name="connsiteX0" fmla="*/ 0 w 3643794"/>
              <a:gd name="connsiteY0" fmla="*/ 1576015 h 3152029"/>
              <a:gd name="connsiteX1" fmla="*/ 900535 w 3643794"/>
              <a:gd name="connsiteY1" fmla="*/ 1 h 3152029"/>
              <a:gd name="connsiteX2" fmla="*/ 2743259 w 3643794"/>
              <a:gd name="connsiteY2" fmla="*/ 1 h 3152029"/>
              <a:gd name="connsiteX3" fmla="*/ 3643794 w 3643794"/>
              <a:gd name="connsiteY3" fmla="*/ 1576015 h 3152029"/>
              <a:gd name="connsiteX4" fmla="*/ 2743259 w 3643794"/>
              <a:gd name="connsiteY4" fmla="*/ 3152028 h 3152029"/>
              <a:gd name="connsiteX5" fmla="*/ 900535 w 3643794"/>
              <a:gd name="connsiteY5" fmla="*/ 3152028 h 3152029"/>
              <a:gd name="connsiteX6" fmla="*/ 0 w 3643794"/>
              <a:gd name="connsiteY6" fmla="*/ 1576015 h 31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794" h="3152029">
                <a:moveTo>
                  <a:pt x="0" y="1576015"/>
                </a:moveTo>
                <a:lnTo>
                  <a:pt x="900535" y="1"/>
                </a:lnTo>
                <a:lnTo>
                  <a:pt x="2743259" y="1"/>
                </a:lnTo>
                <a:lnTo>
                  <a:pt x="3643794" y="1576015"/>
                </a:lnTo>
                <a:lnTo>
                  <a:pt x="2743259" y="3152028"/>
                </a:lnTo>
                <a:lnTo>
                  <a:pt x="900535" y="3152028"/>
                </a:lnTo>
                <a:lnTo>
                  <a:pt x="0" y="157601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54628" tIns="573135" rIns="654628" bIns="573135"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FFFF00"/>
                </a:solidFill>
              </a:rPr>
              <a:t>Trang web, </a:t>
            </a:r>
            <a:r>
              <a:rPr lang="en-US" sz="4000" b="1" kern="1200" dirty="0" err="1">
                <a:solidFill>
                  <a:srgbClr val="FFFF00"/>
                </a:solidFill>
              </a:rPr>
              <a:t>phần</a:t>
            </a:r>
            <a:r>
              <a:rPr lang="en-US" sz="4000" b="1" kern="1200" dirty="0">
                <a:solidFill>
                  <a:srgbClr val="FFFF00"/>
                </a:solidFill>
              </a:rPr>
              <a:t> </a:t>
            </a:r>
            <a:r>
              <a:rPr lang="en-US" sz="4000" b="1" kern="1200" dirty="0" err="1">
                <a:solidFill>
                  <a:srgbClr val="FFFF00"/>
                </a:solidFill>
              </a:rPr>
              <a:t>mềm</a:t>
            </a:r>
            <a:endParaRPr lang="en-US" sz="4000" b="1" kern="1200" dirty="0">
              <a:solidFill>
                <a:srgbClr val="FFFF00"/>
              </a:solidFill>
            </a:endParaRPr>
          </a:p>
        </p:txBody>
      </p:sp>
      <p:sp>
        <p:nvSpPr>
          <p:cNvPr id="10" name="Hexagon 9">
            <a:extLst>
              <a:ext uri="{FF2B5EF4-FFF2-40B4-BE49-F238E27FC236}">
                <a16:creationId xmlns:a16="http://schemas.microsoft.com/office/drawing/2014/main" id="{BB29623E-6C80-45A6-8AE2-12B52C23D8FD}"/>
              </a:ext>
            </a:extLst>
          </p:cNvPr>
          <p:cNvSpPr/>
          <p:nvPr/>
        </p:nvSpPr>
        <p:spPr>
          <a:xfrm>
            <a:off x="9679593" y="2454569"/>
            <a:ext cx="1374792" cy="1184565"/>
          </a:xfrm>
          <a:prstGeom prst="hexagon">
            <a:avLst>
              <a:gd name="adj" fmla="val 28900"/>
              <a:gd name="vf" fmla="val 11547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CC7CA41C-51D4-484C-A640-8806312C050E}"/>
              </a:ext>
            </a:extLst>
          </p:cNvPr>
          <p:cNvSpPr/>
          <p:nvPr/>
        </p:nvSpPr>
        <p:spPr>
          <a:xfrm>
            <a:off x="7524335" y="1257310"/>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Olm.vn, </a:t>
            </a:r>
            <a:r>
              <a:rPr lang="en-US" sz="4000" b="1" kern="1200" dirty="0" err="1">
                <a:solidFill>
                  <a:schemeClr val="bg1"/>
                </a:solidFill>
              </a:rPr>
              <a:t>eNetViet</a:t>
            </a:r>
            <a:endParaRPr lang="en-US" sz="4000" b="1" kern="1200" dirty="0">
              <a:solidFill>
                <a:schemeClr val="bg1"/>
              </a:solidFill>
            </a:endParaRPr>
          </a:p>
        </p:txBody>
      </p:sp>
      <p:sp>
        <p:nvSpPr>
          <p:cNvPr id="13" name="Hexagon 12">
            <a:extLst>
              <a:ext uri="{FF2B5EF4-FFF2-40B4-BE49-F238E27FC236}">
                <a16:creationId xmlns:a16="http://schemas.microsoft.com/office/drawing/2014/main" id="{7E86931A-91A1-433D-9A6B-13FF60B5ABD8}"/>
              </a:ext>
            </a:extLst>
          </p:cNvPr>
          <p:cNvSpPr/>
          <p:nvPr/>
        </p:nvSpPr>
        <p:spPr>
          <a:xfrm>
            <a:off x="11284083" y="4669076"/>
            <a:ext cx="1374792" cy="1184565"/>
          </a:xfrm>
          <a:prstGeom prst="hexagon">
            <a:avLst>
              <a:gd name="adj" fmla="val 28900"/>
              <a:gd name="vf" fmla="val 11547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B920F3D9-343F-4B1C-8E8E-D75F5C5CD71F}"/>
              </a:ext>
            </a:extLst>
          </p:cNvPr>
          <p:cNvSpPr/>
          <p:nvPr/>
        </p:nvSpPr>
        <p:spPr>
          <a:xfrm>
            <a:off x="10439409" y="2705111"/>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chemeClr val="bg1"/>
                </a:solidFill>
              </a:rPr>
              <a:t>VioEdu</a:t>
            </a:r>
            <a:endParaRPr lang="en-US" sz="4000" b="1" kern="1200" dirty="0">
              <a:solidFill>
                <a:schemeClr val="bg1"/>
              </a:solidFill>
            </a:endParaRPr>
          </a:p>
        </p:txBody>
      </p:sp>
      <p:sp>
        <p:nvSpPr>
          <p:cNvPr id="15" name="Hexagon 14">
            <a:extLst>
              <a:ext uri="{FF2B5EF4-FFF2-40B4-BE49-F238E27FC236}">
                <a16:creationId xmlns:a16="http://schemas.microsoft.com/office/drawing/2014/main" id="{EB61880A-BF8D-4A00-9C16-CEDC502744CC}"/>
              </a:ext>
            </a:extLst>
          </p:cNvPr>
          <p:cNvSpPr/>
          <p:nvPr/>
        </p:nvSpPr>
        <p:spPr>
          <a:xfrm>
            <a:off x="10169501" y="7168839"/>
            <a:ext cx="1374792" cy="1184565"/>
          </a:xfrm>
          <a:prstGeom prst="hexagon">
            <a:avLst>
              <a:gd name="adj" fmla="val 28900"/>
              <a:gd name="vf" fmla="val 11547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46C71199-28C6-434E-BE91-EE12B5D83109}"/>
              </a:ext>
            </a:extLst>
          </p:cNvPr>
          <p:cNvSpPr/>
          <p:nvPr/>
        </p:nvSpPr>
        <p:spPr>
          <a:xfrm>
            <a:off x="10439409" y="5676909"/>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4500106"/>
              <a:satOff val="-6752"/>
              <a:lumOff val="-1098"/>
              <a:alphaOff val="0"/>
            </a:schemeClr>
          </a:fillRef>
          <a:effectRef idx="2">
            <a:schemeClr val="accent3">
              <a:hueOff val="4500106"/>
              <a:satOff val="-6752"/>
              <a:lumOff val="-1098"/>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Padlet</a:t>
            </a:r>
          </a:p>
        </p:txBody>
      </p:sp>
      <p:sp>
        <p:nvSpPr>
          <p:cNvPr id="17" name="Hexagon 16">
            <a:extLst>
              <a:ext uri="{FF2B5EF4-FFF2-40B4-BE49-F238E27FC236}">
                <a16:creationId xmlns:a16="http://schemas.microsoft.com/office/drawing/2014/main" id="{00DA5C84-0D2F-4C4C-961E-5B2843EA436D}"/>
              </a:ext>
            </a:extLst>
          </p:cNvPr>
          <p:cNvSpPr/>
          <p:nvPr/>
        </p:nvSpPr>
        <p:spPr>
          <a:xfrm>
            <a:off x="7404659" y="7428324"/>
            <a:ext cx="1374792" cy="1184565"/>
          </a:xfrm>
          <a:prstGeom prst="hexagon">
            <a:avLst>
              <a:gd name="adj" fmla="val 28900"/>
              <a:gd name="vf" fmla="val 11547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60251330-2541-49FB-BCBC-AFBDC67B0853}"/>
              </a:ext>
            </a:extLst>
          </p:cNvPr>
          <p:cNvSpPr/>
          <p:nvPr/>
        </p:nvSpPr>
        <p:spPr>
          <a:xfrm>
            <a:off x="7524335" y="7284507"/>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6750158"/>
              <a:satOff val="-10128"/>
              <a:lumOff val="-1647"/>
              <a:alphaOff val="0"/>
            </a:schemeClr>
          </a:fillRef>
          <a:effectRef idx="2">
            <a:schemeClr val="accent3">
              <a:hueOff val="6750158"/>
              <a:satOff val="-10128"/>
              <a:lumOff val="-1647"/>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Quizizz</a:t>
            </a:r>
          </a:p>
        </p:txBody>
      </p:sp>
      <p:sp>
        <p:nvSpPr>
          <p:cNvPr id="19" name="Hexagon 18">
            <a:extLst>
              <a:ext uri="{FF2B5EF4-FFF2-40B4-BE49-F238E27FC236}">
                <a16:creationId xmlns:a16="http://schemas.microsoft.com/office/drawing/2014/main" id="{06C1F8E1-6278-43C5-ADA1-C4ED84D2334C}"/>
              </a:ext>
            </a:extLst>
          </p:cNvPr>
          <p:cNvSpPr/>
          <p:nvPr/>
        </p:nvSpPr>
        <p:spPr>
          <a:xfrm>
            <a:off x="5773893" y="5214705"/>
            <a:ext cx="1374792" cy="1184565"/>
          </a:xfrm>
          <a:prstGeom prst="hexagon">
            <a:avLst>
              <a:gd name="adj" fmla="val 28900"/>
              <a:gd name="vf" fmla="val 11547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34A92A12-B1D5-4E76-A801-B16431605BB6}"/>
              </a:ext>
            </a:extLst>
          </p:cNvPr>
          <p:cNvSpPr/>
          <p:nvPr/>
        </p:nvSpPr>
        <p:spPr>
          <a:xfrm>
            <a:off x="4648207" y="5676904"/>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9000211"/>
              <a:satOff val="-13504"/>
              <a:lumOff val="-2196"/>
              <a:alphaOff val="0"/>
            </a:schemeClr>
          </a:fillRef>
          <a:effectRef idx="2">
            <a:schemeClr val="accent3">
              <a:hueOff val="9000211"/>
              <a:satOff val="-13504"/>
              <a:lumOff val="-2196"/>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chemeClr val="bg1"/>
                </a:solidFill>
              </a:rPr>
              <a:t>Blooket</a:t>
            </a:r>
            <a:endParaRPr lang="en-US" sz="4000" b="1" kern="1200" dirty="0">
              <a:solidFill>
                <a:schemeClr val="bg1"/>
              </a:solidFill>
            </a:endParaRPr>
          </a:p>
        </p:txBody>
      </p:sp>
      <p:sp>
        <p:nvSpPr>
          <p:cNvPr id="21" name="Freeform: Shape 20">
            <a:extLst>
              <a:ext uri="{FF2B5EF4-FFF2-40B4-BE49-F238E27FC236}">
                <a16:creationId xmlns:a16="http://schemas.microsoft.com/office/drawing/2014/main" id="{DACB5011-946F-4134-8455-33D7B9783B79}"/>
              </a:ext>
            </a:extLst>
          </p:cNvPr>
          <p:cNvSpPr/>
          <p:nvPr/>
        </p:nvSpPr>
        <p:spPr>
          <a:xfrm>
            <a:off x="4648207" y="2781303"/>
            <a:ext cx="3391720" cy="2583295"/>
          </a:xfrm>
          <a:custGeom>
            <a:avLst/>
            <a:gdLst>
              <a:gd name="connsiteX0" fmla="*/ 0 w 3391720"/>
              <a:gd name="connsiteY0" fmla="*/ 1291648 h 2583295"/>
              <a:gd name="connsiteX1" fmla="*/ 738047 w 3391720"/>
              <a:gd name="connsiteY1" fmla="*/ 1 h 2583295"/>
              <a:gd name="connsiteX2" fmla="*/ 2653673 w 3391720"/>
              <a:gd name="connsiteY2" fmla="*/ 1 h 2583295"/>
              <a:gd name="connsiteX3" fmla="*/ 3391720 w 3391720"/>
              <a:gd name="connsiteY3" fmla="*/ 1291648 h 2583295"/>
              <a:gd name="connsiteX4" fmla="*/ 2653673 w 3391720"/>
              <a:gd name="connsiteY4" fmla="*/ 2583294 h 2583295"/>
              <a:gd name="connsiteX5" fmla="*/ 738047 w 3391720"/>
              <a:gd name="connsiteY5" fmla="*/ 2583294 h 2583295"/>
              <a:gd name="connsiteX6" fmla="*/ 0 w 3391720"/>
              <a:gd name="connsiteY6" fmla="*/ 1291648 h 25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720" h="2583295">
                <a:moveTo>
                  <a:pt x="0" y="1291648"/>
                </a:moveTo>
                <a:lnTo>
                  <a:pt x="738047" y="1"/>
                </a:lnTo>
                <a:lnTo>
                  <a:pt x="2653673" y="1"/>
                </a:lnTo>
                <a:lnTo>
                  <a:pt x="3391720" y="1291648"/>
                </a:lnTo>
                <a:lnTo>
                  <a:pt x="2653673" y="2583294"/>
                </a:lnTo>
                <a:lnTo>
                  <a:pt x="738047" y="2583294"/>
                </a:lnTo>
                <a:lnTo>
                  <a:pt x="0" y="129164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spcFirstLastPara="0" vert="horz" wrap="square" lIns="579459" tIns="453452" rIns="579459" bIns="453452"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GeoGebra</a:t>
            </a:r>
          </a:p>
        </p:txBody>
      </p:sp>
    </p:spTree>
    <p:extLst>
      <p:ext uri="{BB962C8B-B14F-4D97-AF65-F5344CB8AC3E}">
        <p14:creationId xmlns:p14="http://schemas.microsoft.com/office/powerpoint/2010/main" val="41958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heckerboard(across)">
                                      <p:cBhvr>
                                        <p:cTn id="47" dur="500"/>
                                        <p:tgtEl>
                                          <p:spTgt spid="20"/>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heckerboard(across)">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animBg="1"/>
      <p:bldP spid="18" grpId="0" animBg="1"/>
      <p:bldP spid="20"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3A705-1C8B-4F74-A9D5-1BDB5537E3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21" b="4467"/>
          <a:stretch/>
        </p:blipFill>
        <p:spPr>
          <a:xfrm>
            <a:off x="9829800" y="0"/>
            <a:ext cx="5257800" cy="10364362"/>
          </a:xfrm>
          <a:prstGeom prst="rect">
            <a:avLst/>
          </a:prstGeom>
        </p:spPr>
      </p:pic>
      <p:pic>
        <p:nvPicPr>
          <p:cNvPr id="5" name="Picture 4">
            <a:extLst>
              <a:ext uri="{FF2B5EF4-FFF2-40B4-BE49-F238E27FC236}">
                <a16:creationId xmlns:a16="http://schemas.microsoft.com/office/drawing/2014/main" id="{887C01E7-212E-4C4D-91DC-46FB9AEB8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40" b="4849"/>
          <a:stretch/>
        </p:blipFill>
        <p:spPr>
          <a:xfrm>
            <a:off x="2438400" y="0"/>
            <a:ext cx="5257800" cy="10364362"/>
          </a:xfrm>
          <a:prstGeom prst="rect">
            <a:avLst/>
          </a:prstGeom>
        </p:spPr>
      </p:pic>
    </p:spTree>
    <p:extLst>
      <p:ext uri="{BB962C8B-B14F-4D97-AF65-F5344CB8AC3E}">
        <p14:creationId xmlns:p14="http://schemas.microsoft.com/office/powerpoint/2010/main" val="31179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id="{CDDD724F-67E8-44AC-8F59-B3ADDF4E00FF}"/>
              </a:ext>
            </a:extLst>
          </p:cNvPr>
          <p:cNvSpPr/>
          <p:nvPr/>
        </p:nvSpPr>
        <p:spPr>
          <a:xfrm>
            <a:off x="1299998" y="3344907"/>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DẠY HỌC KHÁI NIỆM</a:t>
            </a:r>
          </a:p>
        </p:txBody>
      </p:sp>
      <p:sp>
        <p:nvSpPr>
          <p:cNvPr id="10" name="Freeform: Shape 9">
            <a:extLst>
              <a:ext uri="{FF2B5EF4-FFF2-40B4-BE49-F238E27FC236}">
                <a16:creationId xmlns:a16="http://schemas.microsoft.com/office/drawing/2014/main" id="{972CC9CA-A351-4CC9-8F7B-667978314D8F}"/>
              </a:ext>
            </a:extLst>
          </p:cNvPr>
          <p:cNvSpPr/>
          <p:nvPr/>
        </p:nvSpPr>
        <p:spPr>
          <a:xfrm>
            <a:off x="4991293" y="3344907"/>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XÂY DỰNG CÔNG THỨC</a:t>
            </a:r>
          </a:p>
        </p:txBody>
      </p:sp>
      <p:sp>
        <p:nvSpPr>
          <p:cNvPr id="12" name="Freeform: Shape 11">
            <a:extLst>
              <a:ext uri="{FF2B5EF4-FFF2-40B4-BE49-F238E27FC236}">
                <a16:creationId xmlns:a16="http://schemas.microsoft.com/office/drawing/2014/main" id="{912A3304-8477-4424-ABD4-4CF2013751A8}"/>
              </a:ext>
            </a:extLst>
          </p:cNvPr>
          <p:cNvSpPr/>
          <p:nvPr/>
        </p:nvSpPr>
        <p:spPr>
          <a:xfrm>
            <a:off x="8682588" y="3344907"/>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DẠY HỌC ĐỊNH</a:t>
            </a:r>
          </a:p>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LÍ</a:t>
            </a:r>
          </a:p>
        </p:txBody>
      </p:sp>
      <p:sp>
        <p:nvSpPr>
          <p:cNvPr id="13" name="Freeform: Shape 12">
            <a:extLst>
              <a:ext uri="{FF2B5EF4-FFF2-40B4-BE49-F238E27FC236}">
                <a16:creationId xmlns:a16="http://schemas.microsoft.com/office/drawing/2014/main" id="{9C850673-EDFD-4FB9-9D06-2BFEDA0D8959}"/>
              </a:ext>
            </a:extLst>
          </p:cNvPr>
          <p:cNvSpPr/>
          <p:nvPr/>
        </p:nvSpPr>
        <p:spPr>
          <a:xfrm>
            <a:off x="12373882" y="3344907"/>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HƯỚNG DẪN GIẢI</a:t>
            </a:r>
          </a:p>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31496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4" name="Rectangle 13">
            <a:extLst>
              <a:ext uri="{FF2B5EF4-FFF2-40B4-BE49-F238E27FC236}">
                <a16:creationId xmlns:a16="http://schemas.microsoft.com/office/drawing/2014/main" id="{27A59142-8EAB-43BE-B4AF-E6FB24F918F7}"/>
              </a:ext>
            </a:extLst>
          </p:cNvPr>
          <p:cNvSpPr/>
          <p:nvPr/>
        </p:nvSpPr>
        <p:spPr>
          <a:xfrm>
            <a:off x="6400800" y="4186700"/>
            <a:ext cx="10157589" cy="956800"/>
          </a:xfrm>
          <a:prstGeom prst="rect">
            <a:avLst/>
          </a:prstGeom>
        </p:spPr>
        <p:txBody>
          <a:bodyPr wrap="none">
            <a:spAutoFit/>
          </a:bodyPr>
          <a:lstStyle/>
          <a:p>
            <a:pPr marL="73660" marR="24765" indent="270510" algn="just">
              <a:lnSpc>
                <a:spcPct val="130000"/>
              </a:lnSpc>
              <a:spcAft>
                <a:spcPts val="0"/>
              </a:spcAft>
            </a:pPr>
            <a:r>
              <a:rPr lang="vi-VN" sz="4800" b="1" i="1" dirty="0">
                <a:solidFill>
                  <a:srgbClr val="0000FF"/>
                </a:solidFill>
                <a:latin typeface="Times New Roman" panose="02020603050405020304" pitchFamily="18" charset="0"/>
                <a:ea typeface="Times New Roman" panose="02020603050405020304" pitchFamily="18" charset="0"/>
              </a:rPr>
              <a:t>Ví dụ 1: </a:t>
            </a:r>
            <a:r>
              <a:rPr lang="en-US" sz="4800" b="1" dirty="0" err="1">
                <a:solidFill>
                  <a:srgbClr val="0000FF"/>
                </a:solidFill>
                <a:latin typeface="Times New Roman" panose="02020603050405020304" pitchFamily="18" charset="0"/>
                <a:ea typeface="Times New Roman" panose="02020603050405020304" pitchFamily="18" charset="0"/>
              </a:rPr>
              <a:t>Dạy</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học</a:t>
            </a:r>
            <a:r>
              <a:rPr lang="en-US" sz="4800" b="1" dirty="0">
                <a:solidFill>
                  <a:srgbClr val="0000FF"/>
                </a:solidFill>
                <a:latin typeface="Times New Roman" panose="02020603050405020304" pitchFamily="18" charset="0"/>
                <a:ea typeface="Times New Roman" panose="02020603050405020304" pitchFamily="18" charset="0"/>
              </a:rPr>
              <a:t> </a:t>
            </a:r>
            <a:r>
              <a:rPr lang="vi-VN" sz="4800" b="1" dirty="0">
                <a:solidFill>
                  <a:srgbClr val="0000FF"/>
                </a:solidFill>
                <a:latin typeface="Times New Roman" panose="02020603050405020304" pitchFamily="18" charset="0"/>
                <a:ea typeface="Times New Roman" panose="02020603050405020304" pitchFamily="18" charset="0"/>
              </a:rPr>
              <a:t>khái niệm hình trụ.</a:t>
            </a:r>
            <a:endParaRPr lang="en-US" sz="3600" b="1" dirty="0">
              <a:solidFill>
                <a:srgbClr val="0000FF"/>
              </a:solidFill>
              <a:effectLst/>
              <a:latin typeface="Times New Roman" panose="02020603050405020304" pitchFamily="18" charset="0"/>
              <a:ea typeface="Times New Roman" panose="02020603050405020304" pitchFamily="18" charset="0"/>
            </a:endParaRPr>
          </a:p>
        </p:txBody>
      </p:sp>
      <p:sp>
        <p:nvSpPr>
          <p:cNvPr id="9" name="Freeform: Shape 8">
            <a:extLst>
              <a:ext uri="{FF2B5EF4-FFF2-40B4-BE49-F238E27FC236}">
                <a16:creationId xmlns:a16="http://schemas.microsoft.com/office/drawing/2014/main" id="{3C110828-17FE-4888-987E-D045C9040660}"/>
              </a:ext>
            </a:extLst>
          </p:cNvPr>
          <p:cNvSpPr/>
          <p:nvPr/>
        </p:nvSpPr>
        <p:spPr>
          <a:xfrm>
            <a:off x="914400" y="2732628"/>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DẠY HỌC KHÁI NIỆM</a:t>
            </a:r>
          </a:p>
        </p:txBody>
      </p:sp>
      <p:sp>
        <p:nvSpPr>
          <p:cNvPr id="10" name="Rectangle: Diagonal Corners Rounded 9">
            <a:extLst>
              <a:ext uri="{FF2B5EF4-FFF2-40B4-BE49-F238E27FC236}">
                <a16:creationId xmlns:a16="http://schemas.microsoft.com/office/drawing/2014/main" id="{750F6AC6-2473-4082-B432-7738D903F8A3}"/>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05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i-niệm-hình-trụ">
            <a:hlinkClick r:id="" action="ppaction://media"/>
            <a:extLst>
              <a:ext uri="{FF2B5EF4-FFF2-40B4-BE49-F238E27FC236}">
                <a16:creationId xmlns:a16="http://schemas.microsoft.com/office/drawing/2014/main" id="{77132585-6CB5-45A2-A455-DC70990394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5" y="10391"/>
            <a:ext cx="18270902" cy="10276609"/>
          </a:xfrm>
          <a:prstGeom prst="rect">
            <a:avLst/>
          </a:prstGeom>
        </p:spPr>
      </p:pic>
    </p:spTree>
    <p:extLst>
      <p:ext uri="{BB962C8B-B14F-4D97-AF65-F5344CB8AC3E}">
        <p14:creationId xmlns:p14="http://schemas.microsoft.com/office/powerpoint/2010/main" val="20122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b="1"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4" name="Rectangle 13">
            <a:extLst>
              <a:ext uri="{FF2B5EF4-FFF2-40B4-BE49-F238E27FC236}">
                <a16:creationId xmlns:a16="http://schemas.microsoft.com/office/drawing/2014/main" id="{27A59142-8EAB-43BE-B4AF-E6FB24F918F7}"/>
              </a:ext>
            </a:extLst>
          </p:cNvPr>
          <p:cNvSpPr/>
          <p:nvPr/>
        </p:nvSpPr>
        <p:spPr>
          <a:xfrm>
            <a:off x="6172200" y="3720411"/>
            <a:ext cx="10852284" cy="2145139"/>
          </a:xfrm>
          <a:prstGeom prst="rect">
            <a:avLst/>
          </a:prstGeom>
        </p:spPr>
        <p:txBody>
          <a:bodyPr wrap="square">
            <a:spAutoFit/>
          </a:bodyPr>
          <a:lstStyle/>
          <a:p>
            <a:pPr marL="73660" marR="24765" indent="270510" algn="just">
              <a:lnSpc>
                <a:spcPct val="130000"/>
              </a:lnSpc>
              <a:spcAft>
                <a:spcPts val="0"/>
              </a:spcAft>
            </a:pPr>
            <a:r>
              <a:rPr lang="vi-VN" sz="5400" b="1" i="1" dirty="0">
                <a:solidFill>
                  <a:srgbClr val="0000FF"/>
                </a:solidFill>
                <a:latin typeface="Times New Roman" panose="02020603050405020304" pitchFamily="18" charset="0"/>
                <a:ea typeface="Times New Roman" panose="02020603050405020304" pitchFamily="18" charset="0"/>
              </a:rPr>
              <a:t>Ví dụ </a:t>
            </a:r>
            <a:r>
              <a:rPr lang="en-US" sz="5400" b="1" i="1" dirty="0">
                <a:solidFill>
                  <a:srgbClr val="0000FF"/>
                </a:solidFill>
                <a:latin typeface="Times New Roman" panose="02020603050405020304" pitchFamily="18" charset="0"/>
                <a:ea typeface="Times New Roman" panose="02020603050405020304" pitchFamily="18" charset="0"/>
              </a:rPr>
              <a:t>2:</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Xây</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dựng</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công</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thức</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tính</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diện</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tích</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xung</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quanh</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của</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hình</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trụ</a:t>
            </a:r>
            <a:r>
              <a:rPr lang="en-US" sz="5400" b="1" dirty="0">
                <a:solidFill>
                  <a:srgbClr val="0000FF"/>
                </a:solidFill>
                <a:latin typeface="Times New Roman" panose="02020603050405020304" pitchFamily="18" charset="0"/>
                <a:ea typeface="Times New Roman" panose="02020603050405020304" pitchFamily="18" charset="0"/>
              </a:rPr>
              <a:t>.</a:t>
            </a:r>
            <a:endParaRPr lang="en-US" sz="4000" b="1" dirty="0">
              <a:solidFill>
                <a:srgbClr val="0000FF"/>
              </a:solidFill>
              <a:effectLst/>
              <a:latin typeface="Times New Roman" panose="02020603050405020304" pitchFamily="18" charset="0"/>
              <a:ea typeface="Times New Roman" panose="02020603050405020304" pitchFamily="18" charset="0"/>
            </a:endParaRPr>
          </a:p>
        </p:txBody>
      </p:sp>
      <p:sp>
        <p:nvSpPr>
          <p:cNvPr id="9" name="Freeform: Shape 8">
            <a:extLst>
              <a:ext uri="{FF2B5EF4-FFF2-40B4-BE49-F238E27FC236}">
                <a16:creationId xmlns:a16="http://schemas.microsoft.com/office/drawing/2014/main" id="{DFD5A39F-8DDE-45AF-898D-F91F2FE8CF7F}"/>
              </a:ext>
            </a:extLst>
          </p:cNvPr>
          <p:cNvSpPr/>
          <p:nvPr/>
        </p:nvSpPr>
        <p:spPr>
          <a:xfrm>
            <a:off x="1121941" y="2836441"/>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XÂY DỰNG CÔNG THỨC</a:t>
            </a:r>
          </a:p>
        </p:txBody>
      </p:sp>
      <p:sp>
        <p:nvSpPr>
          <p:cNvPr id="10" name="Rectangle: Diagonal Corners Rounded 9">
            <a:extLst>
              <a:ext uri="{FF2B5EF4-FFF2-40B4-BE49-F238E27FC236}">
                <a16:creationId xmlns:a16="http://schemas.microsoft.com/office/drawing/2014/main" id="{54AA59D5-0A99-4F62-9DF5-FC93BAB224A4}"/>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3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ện-tích-xq">
            <a:hlinkClick r:id="" action="ppaction://media"/>
            <a:extLst>
              <a:ext uri="{FF2B5EF4-FFF2-40B4-BE49-F238E27FC236}">
                <a16:creationId xmlns:a16="http://schemas.microsoft.com/office/drawing/2014/main" id="{489FB0E9-F56B-445E-9172-887C738B11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64"/>
            <a:ext cx="18288000" cy="10286226"/>
          </a:xfrm>
          <a:prstGeom prst="rect">
            <a:avLst/>
          </a:prstGeom>
        </p:spPr>
      </p:pic>
    </p:spTree>
    <p:extLst>
      <p:ext uri="{BB962C8B-B14F-4D97-AF65-F5344CB8AC3E}">
        <p14:creationId xmlns:p14="http://schemas.microsoft.com/office/powerpoint/2010/main" val="21510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25206C2-9A5E-40EA-942E-1BDE34DE7429}"/>
              </a:ext>
            </a:extLst>
          </p:cNvPr>
          <p:cNvGrpSpPr/>
          <p:nvPr/>
        </p:nvGrpSpPr>
        <p:grpSpPr>
          <a:xfrm>
            <a:off x="1752600" y="-1518"/>
            <a:ext cx="14663716" cy="10150400"/>
            <a:chOff x="-106557" y="5261"/>
            <a:chExt cx="9138657" cy="4494597"/>
          </a:xfrm>
        </p:grpSpPr>
        <p:sp>
          <p:nvSpPr>
            <p:cNvPr id="8" name="Freeform 3">
              <a:extLst>
                <a:ext uri="{FF2B5EF4-FFF2-40B4-BE49-F238E27FC236}">
                  <a16:creationId xmlns:a16="http://schemas.microsoft.com/office/drawing/2014/main" id="{67A57AD1-0E2B-4CF7-B7F3-A3F924D452C6}"/>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416316" y="8648701"/>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1290202"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220" y="22300"/>
            <a:ext cx="802022" cy="1621736"/>
          </a:xfrm>
          <a:prstGeom prst="rect">
            <a:avLst/>
          </a:prstGeom>
        </p:spPr>
      </p:pic>
      <p:graphicFrame>
        <p:nvGraphicFramePr>
          <p:cNvPr id="9" name="Object 8">
            <a:extLst>
              <a:ext uri="{FF2B5EF4-FFF2-40B4-BE49-F238E27FC236}">
                <a16:creationId xmlns:a16="http://schemas.microsoft.com/office/drawing/2014/main" id="{12748D84-A676-4564-8386-AFF283A55195}"/>
              </a:ext>
            </a:extLst>
          </p:cNvPr>
          <p:cNvGraphicFramePr>
            <a:graphicFrameLocks noChangeAspect="1"/>
          </p:cNvGraphicFramePr>
          <p:nvPr>
            <p:extLst/>
          </p:nvPr>
        </p:nvGraphicFramePr>
        <p:xfrm>
          <a:off x="3581400" y="210803"/>
          <a:ext cx="11532298" cy="7675897"/>
        </p:xfrm>
        <a:graphic>
          <a:graphicData uri="http://schemas.openxmlformats.org/presentationml/2006/ole">
            <mc:AlternateContent xmlns:mc="http://schemas.openxmlformats.org/markup-compatibility/2006">
              <mc:Choice xmlns:v="urn:schemas-microsoft-com:vml" Requires="v">
                <p:oleObj spid="_x0000_s11336" name="Bitmap Image" r:id="rId8" imgW="2976480" imgH="1981080" progId="Paint.Picture">
                  <p:embed/>
                </p:oleObj>
              </mc:Choice>
              <mc:Fallback>
                <p:oleObj name="Bitmap Image" r:id="rId8" imgW="2976480" imgH="1981080" progId="Paint.Picture">
                  <p:embed/>
                  <p:pic>
                    <p:nvPicPr>
                      <p:cNvPr id="9" name="Object 8">
                        <a:extLst>
                          <a:ext uri="{FF2B5EF4-FFF2-40B4-BE49-F238E27FC236}">
                            <a16:creationId xmlns:a16="http://schemas.microsoft.com/office/drawing/2014/main" id="{12748D84-A676-4564-8386-AFF283A55195}"/>
                          </a:ext>
                        </a:extLst>
                      </p:cNvPr>
                      <p:cNvPicPr/>
                      <p:nvPr/>
                    </p:nvPicPr>
                    <p:blipFill>
                      <a:blip r:embed="rId9"/>
                      <a:stretch>
                        <a:fillRect/>
                      </a:stretch>
                    </p:blipFill>
                    <p:spPr>
                      <a:xfrm>
                        <a:off x="3581400" y="210803"/>
                        <a:ext cx="11532298" cy="767589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012E2D6-E5EE-4D9F-A38C-53066832FF0B}"/>
              </a:ext>
            </a:extLst>
          </p:cNvPr>
          <p:cNvGraphicFramePr>
            <a:graphicFrameLocks noChangeAspect="1"/>
          </p:cNvGraphicFramePr>
          <p:nvPr>
            <p:extLst/>
          </p:nvPr>
        </p:nvGraphicFramePr>
        <p:xfrm>
          <a:off x="3733800" y="7912079"/>
          <a:ext cx="10959416" cy="2218505"/>
        </p:xfrm>
        <a:graphic>
          <a:graphicData uri="http://schemas.openxmlformats.org/presentationml/2006/ole">
            <mc:AlternateContent xmlns:mc="http://schemas.openxmlformats.org/markup-compatibility/2006">
              <mc:Choice xmlns:v="urn:schemas-microsoft-com:vml" Requires="v">
                <p:oleObj spid="_x0000_s11337" name="Bitmap Image" r:id="rId10" imgW="3529080" imgH="714240" progId="Paint.Picture">
                  <p:embed/>
                </p:oleObj>
              </mc:Choice>
              <mc:Fallback>
                <p:oleObj name="Bitmap Image" r:id="rId10" imgW="3529080" imgH="714240" progId="Paint.Picture">
                  <p:embed/>
                  <p:pic>
                    <p:nvPicPr>
                      <p:cNvPr id="10" name="Object 9">
                        <a:extLst>
                          <a:ext uri="{FF2B5EF4-FFF2-40B4-BE49-F238E27FC236}">
                            <a16:creationId xmlns:a16="http://schemas.microsoft.com/office/drawing/2014/main" id="{8012E2D6-E5EE-4D9F-A38C-53066832FF0B}"/>
                          </a:ext>
                        </a:extLst>
                      </p:cNvPr>
                      <p:cNvPicPr/>
                      <p:nvPr/>
                    </p:nvPicPr>
                    <p:blipFill>
                      <a:blip r:embed="rId11"/>
                      <a:stretch>
                        <a:fillRect/>
                      </a:stretch>
                    </p:blipFill>
                    <p:spPr>
                      <a:xfrm>
                        <a:off x="3733800" y="7912079"/>
                        <a:ext cx="10959416" cy="2218505"/>
                      </a:xfrm>
                      <a:prstGeom prst="rect">
                        <a:avLst/>
                      </a:prstGeom>
                    </p:spPr>
                  </p:pic>
                </p:oleObj>
              </mc:Fallback>
            </mc:AlternateContent>
          </a:graphicData>
        </a:graphic>
      </p:graphicFrame>
    </p:spTree>
    <p:extLst>
      <p:ext uri="{BB962C8B-B14F-4D97-AF65-F5344CB8AC3E}">
        <p14:creationId xmlns:p14="http://schemas.microsoft.com/office/powerpoint/2010/main" val="3831942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0C2CF96-A70E-4224-BBDE-33CE22CB1D86}"/>
                  </a:ext>
                </a:extLst>
              </p:cNvPr>
              <p:cNvSpPr/>
              <p:nvPr/>
            </p:nvSpPr>
            <p:spPr>
              <a:xfrm>
                <a:off x="5943600" y="2237181"/>
                <a:ext cx="10994032" cy="6545703"/>
              </a:xfrm>
              <a:prstGeom prst="rect">
                <a:avLst/>
              </a:prstGeom>
            </p:spPr>
            <p:txBody>
              <a:bodyPr wrap="square">
                <a:spAutoFit/>
              </a:bodyPr>
              <a:lstStyle/>
              <a:p>
                <a:pPr marL="73660" marR="24130" indent="270510" algn="just">
                  <a:lnSpc>
                    <a:spcPct val="130000"/>
                  </a:lnSpc>
                </a:pPr>
                <a:r>
                  <a:rPr lang="en-US" sz="3600" b="1" i="1" dirty="0">
                    <a:solidFill>
                      <a:srgbClr val="0000FF"/>
                    </a:solidFill>
                    <a:latin typeface="Times New Roman" panose="02020603050405020304" pitchFamily="18" charset="0"/>
                    <a:ea typeface="Times New Roman" panose="02020603050405020304" pitchFamily="18" charset="0"/>
                  </a:rPr>
                  <a:t>Ví </a:t>
                </a:r>
                <a:r>
                  <a:rPr lang="en-US" sz="3600" b="1" i="1" dirty="0" err="1">
                    <a:solidFill>
                      <a:srgbClr val="0000FF"/>
                    </a:solidFill>
                    <a:latin typeface="Times New Roman" panose="02020603050405020304" pitchFamily="18" charset="0"/>
                    <a:ea typeface="Times New Roman" panose="02020603050405020304" pitchFamily="18" charset="0"/>
                  </a:rPr>
                  <a:t>dụ</a:t>
                </a:r>
                <a:r>
                  <a:rPr lang="en-US" sz="3600" b="1" i="1" dirty="0">
                    <a:solidFill>
                      <a:srgbClr val="0000FF"/>
                    </a:solidFill>
                    <a:latin typeface="Times New Roman" panose="02020603050405020304" pitchFamily="18" charset="0"/>
                    <a:ea typeface="Times New Roman" panose="02020603050405020304" pitchFamily="18" charset="0"/>
                  </a:rPr>
                  <a:t> 3:</a:t>
                </a:r>
                <a:endParaRPr lang="en-US" sz="3600" b="1" dirty="0">
                  <a:solidFill>
                    <a:srgbClr val="0000FF"/>
                  </a:solidFill>
                  <a:effectLst/>
                  <a:latin typeface="Times New Roman" panose="02020603050405020304" pitchFamily="18" charset="0"/>
                  <a:ea typeface="Times New Roman" panose="02020603050405020304" pitchFamily="18" charset="0"/>
                </a:endParaRPr>
              </a:p>
              <a:p>
                <a:pPr marL="73660" indent="270510" algn="just">
                  <a:lnSpc>
                    <a:spcPct val="130000"/>
                  </a:lnSpc>
                </a:pPr>
                <a:r>
                  <a:rPr lang="en-US" sz="3600" b="1" dirty="0">
                    <a:solidFill>
                      <a:srgbClr val="0000FF"/>
                    </a:solidFill>
                    <a:latin typeface="Times New Roman" panose="02020603050405020304" pitchFamily="18" charset="0"/>
                    <a:ea typeface="Times New Roman" panose="02020603050405020304" pitchFamily="18" charset="0"/>
                  </a:rPr>
                  <a:t>T</a:t>
                </a:r>
                <a:r>
                  <a:rPr lang="vi-VN" sz="3600" b="1" dirty="0">
                    <a:solidFill>
                      <a:srgbClr val="0000FF"/>
                    </a:solidFill>
                    <a:latin typeface="Times New Roman" panose="02020603050405020304" pitchFamily="18" charset="0"/>
                    <a:ea typeface="Times New Roman" panose="02020603050405020304" pitchFamily="18" charset="0"/>
                  </a:rPr>
                  <a:t>ính chất của đồ thị hàm số </a:t>
                </a:r>
                <a14:m>
                  <m:oMath xmlns:m="http://schemas.openxmlformats.org/officeDocument/2006/math">
                    <m:r>
                      <a:rPr lang="en-US" sz="3600" b="1" i="1" smtClean="0">
                        <a:solidFill>
                          <a:srgbClr val="0000FF"/>
                        </a:solidFill>
                        <a:latin typeface="Cambria Math" panose="02040503050406030204" pitchFamily="18" charset="0"/>
                        <a:ea typeface="Times New Roman" panose="02020603050405020304" pitchFamily="18" charset="0"/>
                      </a:rPr>
                      <m:t>𝒚</m:t>
                    </m:r>
                    <m:r>
                      <a:rPr lang="en-US" sz="3600" b="1" i="1" smtClean="0">
                        <a:solidFill>
                          <a:srgbClr val="0000FF"/>
                        </a:solidFill>
                        <a:latin typeface="Cambria Math" panose="02040503050406030204" pitchFamily="18" charset="0"/>
                        <a:ea typeface="Times New Roman" panose="02020603050405020304" pitchFamily="18" charset="0"/>
                      </a:rPr>
                      <m:t>=</m:t>
                    </m:r>
                    <m:r>
                      <a:rPr lang="en-US" sz="3600" b="1" i="1" smtClean="0">
                        <a:solidFill>
                          <a:srgbClr val="0000FF"/>
                        </a:solidFill>
                        <a:latin typeface="Cambria Math" panose="02040503050406030204" pitchFamily="18" charset="0"/>
                        <a:ea typeface="Times New Roman" panose="02020603050405020304" pitchFamily="18" charset="0"/>
                      </a:rPr>
                      <m:t>𝒂</m:t>
                    </m:r>
                    <m:sSup>
                      <m:sSupPr>
                        <m:ctrlPr>
                          <a:rPr lang="en-US" sz="3600" b="1" i="1" smtClean="0">
                            <a:solidFill>
                              <a:srgbClr val="0000FF"/>
                            </a:solidFill>
                            <a:latin typeface="Cambria Math" panose="02040503050406030204" pitchFamily="18" charset="0"/>
                          </a:rPr>
                        </m:ctrlPr>
                      </m:sSupPr>
                      <m:e>
                        <m:r>
                          <a:rPr lang="en-US" sz="3600" b="1" i="1" smtClean="0">
                            <a:solidFill>
                              <a:srgbClr val="0000FF"/>
                            </a:solidFill>
                            <a:latin typeface="Cambria Math" panose="02040503050406030204" pitchFamily="18" charset="0"/>
                          </a:rPr>
                          <m:t>𝒙</m:t>
                        </m:r>
                      </m:e>
                      <m:sup>
                        <m:r>
                          <a:rPr lang="en-US" sz="3600" b="1" i="1" smtClean="0">
                            <a:solidFill>
                              <a:srgbClr val="0000FF"/>
                            </a:solidFill>
                            <a:latin typeface="Cambria Math" panose="02040503050406030204" pitchFamily="18" charset="0"/>
                          </a:rPr>
                          <m:t>𝟐</m:t>
                        </m:r>
                      </m:sup>
                    </m:sSup>
                  </m:oMath>
                </a14:m>
                <a:r>
                  <a:rPr lang="vi-VN" sz="3600" b="1" dirty="0">
                    <a:solidFill>
                      <a:srgbClr val="0000FF"/>
                    </a:solidFill>
                    <a:latin typeface="Times New Roman" panose="02020603050405020304" pitchFamily="18" charset="0"/>
                    <a:ea typeface="Times New Roman" panose="02020603050405020304" pitchFamily="18" charset="0"/>
                  </a:rPr>
                  <a:t> (a</a:t>
                </a:r>
                <a:r>
                  <a:rPr lang="en-US" sz="3600" b="1" dirty="0">
                    <a:solidFill>
                      <a:srgbClr val="0000FF"/>
                    </a:solidFill>
                    <a:latin typeface="Times New Roman" panose="02020603050405020304" pitchFamily="18" charset="0"/>
                    <a:ea typeface="Times New Roman" panose="02020603050405020304" pitchFamily="18" charset="0"/>
                  </a:rPr>
                  <a:t> ≠ </a:t>
                </a:r>
                <a:r>
                  <a:rPr lang="vi-VN" sz="3600" b="1" dirty="0">
                    <a:solidFill>
                      <a:srgbClr val="0000FF"/>
                    </a:solidFill>
                    <a:latin typeface="Times New Roman" panose="02020603050405020304" pitchFamily="18" charset="0"/>
                    <a:ea typeface="Times New Roman" panose="02020603050405020304" pitchFamily="18" charset="0"/>
                  </a:rPr>
                  <a:t>0) : </a:t>
                </a:r>
                <a:endParaRPr lang="en-US" sz="3600" b="1" dirty="0">
                  <a:solidFill>
                    <a:srgbClr val="0000FF"/>
                  </a:solidFill>
                  <a:latin typeface="Times New Roman" panose="02020603050405020304" pitchFamily="18" charset="0"/>
                  <a:ea typeface="Times New Roman" panose="02020603050405020304" pitchFamily="18" charset="0"/>
                </a:endParaRPr>
              </a:p>
              <a:p>
                <a:pPr marL="73660" indent="270510" algn="just">
                  <a:lnSpc>
                    <a:spcPct val="130000"/>
                  </a:lnSpc>
                </a:pPr>
                <a:r>
                  <a:rPr lang="vi-VN" sz="3600" b="1" i="1" dirty="0">
                    <a:solidFill>
                      <a:srgbClr val="0000FF"/>
                    </a:solidFill>
                    <a:latin typeface="Times New Roman" panose="02020603050405020304" pitchFamily="18" charset="0"/>
                    <a:ea typeface="Times New Roman" panose="02020603050405020304" pitchFamily="18" charset="0"/>
                  </a:rPr>
                  <a:t>“Đồ thị của hàm số </a:t>
                </a:r>
                <a:r>
                  <a:rPr lang="vi-VN" sz="3600" b="1" dirty="0">
                    <a:solidFill>
                      <a:srgbClr val="0000FF"/>
                    </a:solidFill>
                    <a:latin typeface="Times New Roman" panose="02020603050405020304" pitchFamily="18" charset="0"/>
                    <a:ea typeface="Times New Roman" panose="02020603050405020304" pitchFamily="18" charset="0"/>
                  </a:rPr>
                  <a:t>y </a:t>
                </a:r>
                <a:r>
                  <a:rPr lang="en-US" sz="3600" b="1" dirty="0">
                    <a:solidFill>
                      <a:srgbClr val="0000FF"/>
                    </a:solidFill>
                    <a:latin typeface="Times New Roman" panose="02020603050405020304" pitchFamily="18" charset="0"/>
                    <a:ea typeface="Times New Roman" panose="02020603050405020304" pitchFamily="18" charset="0"/>
                  </a:rPr>
                  <a:t>=</a:t>
                </a:r>
                <a:r>
                  <a:rPr lang="vi-VN" sz="3600" b="1" dirty="0">
                    <a:solidFill>
                      <a:srgbClr val="0000FF"/>
                    </a:solidFill>
                    <a:latin typeface="Times New Roman" panose="02020603050405020304" pitchFamily="18" charset="0"/>
                    <a:ea typeface="Times New Roman" panose="02020603050405020304" pitchFamily="18" charset="0"/>
                  </a:rPr>
                  <a:t> </a:t>
                </a:r>
                <a14:m>
                  <m:oMath xmlns:m="http://schemas.openxmlformats.org/officeDocument/2006/math">
                    <m:r>
                      <a:rPr lang="en-US" sz="3600" b="1" i="1">
                        <a:solidFill>
                          <a:srgbClr val="0000FF"/>
                        </a:solidFill>
                        <a:latin typeface="Cambria Math" panose="02040503050406030204" pitchFamily="18" charset="0"/>
                        <a:ea typeface="Times New Roman" panose="02020603050405020304" pitchFamily="18" charset="0"/>
                      </a:rPr>
                      <m:t>𝒂</m:t>
                    </m:r>
                    <m:sSup>
                      <m:sSupPr>
                        <m:ctrlPr>
                          <a:rPr lang="en-US" sz="3600" b="1" i="1">
                            <a:solidFill>
                              <a:srgbClr val="0000FF"/>
                            </a:solidFill>
                            <a:latin typeface="Cambria Math" panose="02040503050406030204" pitchFamily="18" charset="0"/>
                          </a:rPr>
                        </m:ctrlPr>
                      </m:sSupPr>
                      <m:e>
                        <m:r>
                          <a:rPr lang="en-US" sz="3600" b="1" i="1">
                            <a:solidFill>
                              <a:srgbClr val="0000FF"/>
                            </a:solidFill>
                            <a:latin typeface="Cambria Math" panose="02040503050406030204" pitchFamily="18" charset="0"/>
                          </a:rPr>
                          <m:t>𝒙</m:t>
                        </m:r>
                      </m:e>
                      <m:sup>
                        <m:r>
                          <a:rPr lang="en-US" sz="3600" b="1" i="1">
                            <a:solidFill>
                              <a:srgbClr val="0000FF"/>
                            </a:solidFill>
                            <a:latin typeface="Cambria Math" panose="02040503050406030204" pitchFamily="18" charset="0"/>
                          </a:rPr>
                          <m:t>𝟐</m:t>
                        </m:r>
                      </m:sup>
                    </m:sSup>
                  </m:oMath>
                </a14:m>
                <a:r>
                  <a:rPr lang="vi-VN" sz="3600" b="1" dirty="0">
                    <a:solidFill>
                      <a:srgbClr val="0000FF"/>
                    </a:solidFill>
                    <a:latin typeface="Times New Roman" panose="02020603050405020304" pitchFamily="18" charset="0"/>
                    <a:ea typeface="Times New Roman" panose="02020603050405020304" pitchFamily="18" charset="0"/>
                  </a:rPr>
                  <a:t> (a ≠ 0) </a:t>
                </a:r>
                <a:r>
                  <a:rPr lang="vi-VN" sz="3600" b="1" i="1" dirty="0">
                    <a:solidFill>
                      <a:srgbClr val="0000FF"/>
                    </a:solidFill>
                    <a:latin typeface="Times New Roman" panose="02020603050405020304" pitchFamily="18" charset="0"/>
                    <a:ea typeface="Times New Roman" panose="02020603050405020304" pitchFamily="18" charset="0"/>
                  </a:rPr>
                  <a:t>là một đường cong đi qua gốc tọa độ và nhận trục Oy làm trục đối xứng. Đường cong đó được gọi là một parabol với đỉnh O.</a:t>
                </a:r>
                <a:endParaRPr lang="en-US" sz="3600" b="1" dirty="0">
                  <a:solidFill>
                    <a:srgbClr val="0000FF"/>
                  </a:solidFill>
                  <a:latin typeface="Times New Roman" panose="02020603050405020304" pitchFamily="18" charset="0"/>
                  <a:ea typeface="Times New Roman" panose="02020603050405020304" pitchFamily="18" charset="0"/>
                </a:endParaRPr>
              </a:p>
              <a:p>
                <a:pPr marL="73660" indent="270510" algn="just">
                  <a:lnSpc>
                    <a:spcPct val="130000"/>
                  </a:lnSpc>
                </a:pP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Nếu</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 &gt; 0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thì</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thị</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nằm</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phía</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hoành</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O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thị</a:t>
                </a:r>
                <a:r>
                  <a:rPr lang="en-US" sz="36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73660" indent="270510" algn="just">
                  <a:lnSpc>
                    <a:spcPct val="130000"/>
                  </a:lnSpc>
                </a:pPr>
                <a:r>
                  <a:rPr lang="en-US" sz="3600" b="1" i="1" dirty="0" err="1">
                    <a:solidFill>
                      <a:srgbClr val="0000FF"/>
                    </a:solidFill>
                    <a:latin typeface="Times New Roman" panose="02020603050405020304" pitchFamily="18" charset="0"/>
                    <a:ea typeface="Calibri" panose="020F0502020204030204" pitchFamily="34" charset="0"/>
                  </a:rPr>
                  <a:t>Nếu</a:t>
                </a:r>
                <a:r>
                  <a:rPr lang="en-US" sz="3600" b="1" i="1" dirty="0">
                    <a:solidFill>
                      <a:srgbClr val="0000FF"/>
                    </a:solidFill>
                    <a:latin typeface="Times New Roman" panose="02020603050405020304" pitchFamily="18" charset="0"/>
                    <a:ea typeface="Calibri" panose="020F0502020204030204" pitchFamily="34" charset="0"/>
                  </a:rPr>
                  <a:t> a &lt; 0 </a:t>
                </a:r>
                <a:r>
                  <a:rPr lang="en-US" sz="3600" b="1" i="1" dirty="0" err="1">
                    <a:solidFill>
                      <a:srgbClr val="0000FF"/>
                    </a:solidFill>
                    <a:latin typeface="Times New Roman" panose="02020603050405020304" pitchFamily="18" charset="0"/>
                    <a:ea typeface="Calibri" panose="020F0502020204030204" pitchFamily="34" charset="0"/>
                  </a:rPr>
                  <a:t>thì</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đồ</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thị</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nằm</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phía</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dưới</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trục</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hoành</a:t>
                </a:r>
                <a:r>
                  <a:rPr lang="en-US" sz="3600" b="1" i="1" dirty="0">
                    <a:solidFill>
                      <a:srgbClr val="0000FF"/>
                    </a:solidFill>
                    <a:latin typeface="Times New Roman" panose="02020603050405020304" pitchFamily="18" charset="0"/>
                    <a:ea typeface="Calibri" panose="020F0502020204030204" pitchFamily="34" charset="0"/>
                  </a:rPr>
                  <a:t>, O </a:t>
                </a:r>
                <a:r>
                  <a:rPr lang="en-US" sz="3600" b="1" i="1" dirty="0" err="1">
                    <a:solidFill>
                      <a:srgbClr val="0000FF"/>
                    </a:solidFill>
                    <a:latin typeface="Times New Roman" panose="02020603050405020304" pitchFamily="18" charset="0"/>
                    <a:ea typeface="Calibri" panose="020F0502020204030204" pitchFamily="34" charset="0"/>
                  </a:rPr>
                  <a:t>là</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điểm</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cao</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nhất</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của</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đồ</a:t>
                </a:r>
                <a:r>
                  <a:rPr lang="en-US" sz="3600" b="1" i="1" dirty="0">
                    <a:solidFill>
                      <a:srgbClr val="0000FF"/>
                    </a:solidFill>
                    <a:latin typeface="Times New Roman" panose="02020603050405020304" pitchFamily="18" charset="0"/>
                    <a:ea typeface="Calibri" panose="020F0502020204030204" pitchFamily="34" charset="0"/>
                  </a:rPr>
                  <a:t> </a:t>
                </a:r>
                <a:r>
                  <a:rPr lang="en-US" sz="3600" b="1" i="1" dirty="0" err="1">
                    <a:solidFill>
                      <a:srgbClr val="0000FF"/>
                    </a:solidFill>
                    <a:latin typeface="Times New Roman" panose="02020603050405020304" pitchFamily="18" charset="0"/>
                    <a:ea typeface="Calibri" panose="020F0502020204030204" pitchFamily="34" charset="0"/>
                  </a:rPr>
                  <a:t>thị</a:t>
                </a:r>
                <a:r>
                  <a:rPr lang="en-US" sz="3600" b="1" i="1" dirty="0">
                    <a:solidFill>
                      <a:srgbClr val="0000FF"/>
                    </a:solidFill>
                    <a:latin typeface="Times New Roman" panose="02020603050405020304" pitchFamily="18" charset="0"/>
                    <a:ea typeface="Calibri" panose="020F0502020204030204" pitchFamily="34" charset="0"/>
                  </a:rPr>
                  <a:t>”</a:t>
                </a:r>
                <a:endParaRPr lang="en-US" sz="3600" b="1" dirty="0">
                  <a:solidFill>
                    <a:srgbClr val="0000FF"/>
                  </a:solidFill>
                </a:endParaRPr>
              </a:p>
            </p:txBody>
          </p:sp>
        </mc:Choice>
        <mc:Fallback xmlns="">
          <p:sp>
            <p:nvSpPr>
              <p:cNvPr id="14" name="Rectangle 13">
                <a:extLst>
                  <a:ext uri="{FF2B5EF4-FFF2-40B4-BE49-F238E27FC236}">
                    <a16:creationId xmlns:a16="http://schemas.microsoft.com/office/drawing/2014/main" id="{90C2CF96-A70E-4224-BBDE-33CE22CB1D86}"/>
                  </a:ext>
                </a:extLst>
              </p:cNvPr>
              <p:cNvSpPr>
                <a:spLocks noRot="1" noChangeAspect="1" noMove="1" noResize="1" noEditPoints="1" noAdjustHandles="1" noChangeArrowheads="1" noChangeShapeType="1" noTextEdit="1"/>
              </p:cNvSpPr>
              <p:nvPr/>
            </p:nvSpPr>
            <p:spPr>
              <a:xfrm>
                <a:off x="5943600" y="2237181"/>
                <a:ext cx="10994032" cy="6545703"/>
              </a:xfrm>
              <a:prstGeom prst="rect">
                <a:avLst/>
              </a:prstGeom>
              <a:blipFill>
                <a:blip r:embed="rId7"/>
                <a:stretch>
                  <a:fillRect l="-998" t="-93" r="-1664" b="-2328"/>
                </a:stretch>
              </a:blipFill>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88E3A8D5-4618-40D4-BBCB-85DAB7E4366A}"/>
              </a:ext>
            </a:extLst>
          </p:cNvPr>
          <p:cNvSpPr/>
          <p:nvPr/>
        </p:nvSpPr>
        <p:spPr>
          <a:xfrm>
            <a:off x="895727" y="3068445"/>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DẠY HỌC ĐỊNH</a:t>
            </a:r>
          </a:p>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LÍ</a:t>
            </a:r>
          </a:p>
        </p:txBody>
      </p:sp>
      <p:sp>
        <p:nvSpPr>
          <p:cNvPr id="10" name="Rectangle: Diagonal Corners Rounded 9">
            <a:extLst>
              <a:ext uri="{FF2B5EF4-FFF2-40B4-BE49-F238E27FC236}">
                <a16:creationId xmlns:a16="http://schemas.microsoft.com/office/drawing/2014/main" id="{E9C7D60C-1C51-4CCA-ACE2-475B98B6B398}"/>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785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thị-hàm-bậc-2">
            <a:hlinkClick r:id="" action="ppaction://media"/>
            <a:extLst>
              <a:ext uri="{FF2B5EF4-FFF2-40B4-BE49-F238E27FC236}">
                <a16:creationId xmlns:a16="http://schemas.microsoft.com/office/drawing/2014/main" id="{B3835D7C-7ACC-48B2-AE14-9B104A8B61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9376" cy="10287000"/>
          </a:xfrm>
          <a:prstGeom prst="rect">
            <a:avLst/>
          </a:prstGeom>
        </p:spPr>
      </p:pic>
    </p:spTree>
    <p:extLst>
      <p:ext uri="{BB962C8B-B14F-4D97-AF65-F5344CB8AC3E}">
        <p14:creationId xmlns:p14="http://schemas.microsoft.com/office/powerpoint/2010/main" val="35179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4" name="Rectangle 13">
            <a:extLst>
              <a:ext uri="{FF2B5EF4-FFF2-40B4-BE49-F238E27FC236}">
                <a16:creationId xmlns:a16="http://schemas.microsoft.com/office/drawing/2014/main" id="{27278ACC-E8CD-476C-8D8E-F5178CEFCF3C}"/>
              </a:ext>
            </a:extLst>
          </p:cNvPr>
          <p:cNvSpPr/>
          <p:nvPr/>
        </p:nvSpPr>
        <p:spPr>
          <a:xfrm>
            <a:off x="7005032" y="3146507"/>
            <a:ext cx="9942178" cy="3837589"/>
          </a:xfrm>
          <a:prstGeom prst="rect">
            <a:avLst/>
          </a:prstGeom>
        </p:spPr>
        <p:txBody>
          <a:bodyPr wrap="square">
            <a:spAutoFit/>
          </a:bodyPr>
          <a:lstStyle/>
          <a:p>
            <a:pPr marL="73660" marR="24130" indent="270510" algn="just">
              <a:lnSpc>
                <a:spcPct val="130000"/>
              </a:lnSpc>
              <a:spcAft>
                <a:spcPts val="0"/>
              </a:spcAft>
            </a:pPr>
            <a:r>
              <a:rPr lang="en-US" sz="4800" b="1" i="1" dirty="0" err="1">
                <a:solidFill>
                  <a:srgbClr val="0000FF"/>
                </a:solidFill>
                <a:latin typeface="Times New Roman" panose="02020603050405020304" pitchFamily="18" charset="0"/>
                <a:ea typeface="Times New Roman" panose="02020603050405020304" pitchFamily="18" charset="0"/>
              </a:rPr>
              <a:t>Ví</a:t>
            </a:r>
            <a:r>
              <a:rPr lang="en-US" sz="4800" b="1" i="1" dirty="0">
                <a:solidFill>
                  <a:srgbClr val="0000FF"/>
                </a:solidFill>
                <a:latin typeface="Times New Roman" panose="02020603050405020304" pitchFamily="18" charset="0"/>
                <a:ea typeface="Times New Roman" panose="02020603050405020304" pitchFamily="18" charset="0"/>
              </a:rPr>
              <a:t> </a:t>
            </a:r>
            <a:r>
              <a:rPr lang="en-US" sz="4800" b="1" i="1" dirty="0" err="1">
                <a:solidFill>
                  <a:srgbClr val="0000FF"/>
                </a:solidFill>
                <a:latin typeface="Times New Roman" panose="02020603050405020304" pitchFamily="18" charset="0"/>
                <a:ea typeface="Times New Roman" panose="02020603050405020304" pitchFamily="18" charset="0"/>
              </a:rPr>
              <a:t>dụ</a:t>
            </a:r>
            <a:r>
              <a:rPr lang="en-US" sz="4800" b="1" i="1" dirty="0">
                <a:solidFill>
                  <a:srgbClr val="0000FF"/>
                </a:solidFill>
                <a:latin typeface="Times New Roman" panose="02020603050405020304" pitchFamily="18" charset="0"/>
                <a:ea typeface="Times New Roman" panose="02020603050405020304" pitchFamily="18" charset="0"/>
              </a:rPr>
              <a:t> 4: </a:t>
            </a:r>
            <a:r>
              <a:rPr lang="en-US" sz="4800" b="1" dirty="0" err="1">
                <a:solidFill>
                  <a:srgbClr val="0000FF"/>
                </a:solidFill>
                <a:latin typeface="Times New Roman" panose="02020603050405020304" pitchFamily="18" charset="0"/>
                <a:ea typeface="Times New Roman" panose="02020603050405020304" pitchFamily="18" charset="0"/>
              </a:rPr>
              <a:t>Xác</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định</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hàm</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số</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i="1" dirty="0">
                <a:solidFill>
                  <a:srgbClr val="0000FF"/>
                </a:solidFill>
                <a:latin typeface="Times New Roman" panose="02020603050405020304" pitchFamily="18" charset="0"/>
                <a:ea typeface="Times New Roman" panose="02020603050405020304" pitchFamily="18" charset="0"/>
              </a:rPr>
              <a:t>y = ax + b</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biết</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đồ</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thị</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hàm</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số</a:t>
            </a:r>
            <a:r>
              <a:rPr lang="en-US" sz="4800" b="1" dirty="0">
                <a:solidFill>
                  <a:srgbClr val="0000FF"/>
                </a:solidFill>
                <a:latin typeface="Times New Roman" panose="02020603050405020304" pitchFamily="18" charset="0"/>
                <a:ea typeface="Times New Roman" panose="02020603050405020304" pitchFamily="18" charset="0"/>
              </a:rPr>
              <a:t> song </a:t>
            </a:r>
            <a:r>
              <a:rPr lang="en-US" sz="4800" b="1" dirty="0" err="1">
                <a:solidFill>
                  <a:srgbClr val="0000FF"/>
                </a:solidFill>
                <a:latin typeface="Times New Roman" panose="02020603050405020304" pitchFamily="18" charset="0"/>
                <a:ea typeface="Times New Roman" panose="02020603050405020304" pitchFamily="18" charset="0"/>
              </a:rPr>
              <a:t>song</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với</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đường</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thẳng</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i="1" dirty="0">
                <a:solidFill>
                  <a:srgbClr val="0000FF"/>
                </a:solidFill>
                <a:latin typeface="Times New Roman" panose="02020603050405020304" pitchFamily="18" charset="0"/>
                <a:ea typeface="Times New Roman" panose="02020603050405020304" pitchFamily="18" charset="0"/>
              </a:rPr>
              <a:t>y = -3x </a:t>
            </a:r>
            <a:r>
              <a:rPr lang="en-US" sz="4800" b="1" dirty="0" err="1">
                <a:solidFill>
                  <a:srgbClr val="0000FF"/>
                </a:solidFill>
                <a:latin typeface="Times New Roman" panose="02020603050405020304" pitchFamily="18" charset="0"/>
                <a:ea typeface="Times New Roman" panose="02020603050405020304" pitchFamily="18" charset="0"/>
              </a:rPr>
              <a:t>và</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đi</a:t>
            </a:r>
            <a:r>
              <a:rPr lang="en-US" sz="4800" b="1" dirty="0">
                <a:solidFill>
                  <a:srgbClr val="0000FF"/>
                </a:solidFill>
                <a:latin typeface="Times New Roman" panose="02020603050405020304" pitchFamily="18" charset="0"/>
                <a:ea typeface="Times New Roman" panose="02020603050405020304" pitchFamily="18" charset="0"/>
              </a:rPr>
              <a:t> qua </a:t>
            </a:r>
            <a:r>
              <a:rPr lang="en-US" sz="4800" b="1" dirty="0" err="1">
                <a:solidFill>
                  <a:srgbClr val="0000FF"/>
                </a:solidFill>
                <a:latin typeface="Times New Roman" panose="02020603050405020304" pitchFamily="18" charset="0"/>
                <a:ea typeface="Times New Roman" panose="02020603050405020304" pitchFamily="18" charset="0"/>
              </a:rPr>
              <a:t>điểm</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i="1" dirty="0">
                <a:solidFill>
                  <a:srgbClr val="0000FF"/>
                </a:solidFill>
                <a:latin typeface="Times New Roman" panose="02020603050405020304" pitchFamily="18" charset="0"/>
                <a:ea typeface="Times New Roman" panose="02020603050405020304" pitchFamily="18" charset="0"/>
              </a:rPr>
              <a:t>M(1;-5).</a:t>
            </a:r>
          </a:p>
        </p:txBody>
      </p:sp>
      <p:sp>
        <p:nvSpPr>
          <p:cNvPr id="9" name="Rectangle: Diagonal Corners Rounded 8">
            <a:extLst>
              <a:ext uri="{FF2B5EF4-FFF2-40B4-BE49-F238E27FC236}">
                <a16:creationId xmlns:a16="http://schemas.microsoft.com/office/drawing/2014/main" id="{059DDD8C-CC9E-4311-9643-293AF4A1E636}"/>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24A5D58C-F97E-4BF2-B44C-E36F22EE3F73}"/>
              </a:ext>
            </a:extLst>
          </p:cNvPr>
          <p:cNvSpPr/>
          <p:nvPr/>
        </p:nvSpPr>
        <p:spPr>
          <a:xfrm>
            <a:off x="1340790" y="3061452"/>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HƯỚNG DẪN GIẢI</a:t>
            </a:r>
          </a:p>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12371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thị-hàm-bậc-nhất">
            <a:hlinkClick r:id="" action="ppaction://media"/>
            <a:extLst>
              <a:ext uri="{FF2B5EF4-FFF2-40B4-BE49-F238E27FC236}">
                <a16:creationId xmlns:a16="http://schemas.microsoft.com/office/drawing/2014/main" id="{31FB06C3-F4ED-4F1C-8885-99CD56B1FF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6226"/>
          </a:xfrm>
          <a:prstGeom prst="rect">
            <a:avLst/>
          </a:prstGeom>
        </p:spPr>
      </p:pic>
    </p:spTree>
    <p:extLst>
      <p:ext uri="{BB962C8B-B14F-4D97-AF65-F5344CB8AC3E}">
        <p14:creationId xmlns:p14="http://schemas.microsoft.com/office/powerpoint/2010/main" val="30645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0"/>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txBody>
            <a:bodyPr/>
            <a:lstStyle/>
            <a:p>
              <a:endParaRPr lang="en-US" dirty="0"/>
            </a:p>
          </p:txBody>
        </p:sp>
      </p:gr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20" name="Rectangle 19">
            <a:extLst>
              <a:ext uri="{FF2B5EF4-FFF2-40B4-BE49-F238E27FC236}">
                <a16:creationId xmlns:a16="http://schemas.microsoft.com/office/drawing/2014/main" id="{9E72C648-AF33-45E8-B5AC-B1AB09C2D4D6}"/>
              </a:ext>
            </a:extLst>
          </p:cNvPr>
          <p:cNvSpPr/>
          <p:nvPr/>
        </p:nvSpPr>
        <p:spPr>
          <a:xfrm>
            <a:off x="6413313" y="3361711"/>
            <a:ext cx="11049000" cy="4013599"/>
          </a:xfrm>
          <a:prstGeom prst="rect">
            <a:avLst/>
          </a:prstGeom>
        </p:spPr>
        <p:txBody>
          <a:bodyPr wrap="square">
            <a:spAutoFit/>
          </a:bodyPr>
          <a:lstStyle/>
          <a:p>
            <a:pPr marL="73660" marR="24130" indent="270510" algn="just">
              <a:lnSpc>
                <a:spcPct val="130000"/>
              </a:lnSpc>
              <a:spcAft>
                <a:spcPts val="0"/>
              </a:spcAft>
            </a:pPr>
            <a:r>
              <a:rPr lang="en-US" sz="4000" b="1"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FF"/>
                </a:solidFill>
                <a:latin typeface="Times New Roman" panose="02020603050405020304" pitchFamily="18" charset="0"/>
                <a:cs typeface="Times New Roman" panose="02020603050405020304" pitchFamily="18" charset="0"/>
              </a:rPr>
              <a:t>dụ </a:t>
            </a:r>
            <a:r>
              <a:rPr lang="en-US" sz="4000" b="1" i="1" dirty="0">
                <a:solidFill>
                  <a:srgbClr val="0000FF"/>
                </a:solidFill>
                <a:latin typeface="Times New Roman" panose="02020603050405020304" pitchFamily="18" charset="0"/>
                <a:cs typeface="Times New Roman" panose="02020603050405020304" pitchFamily="18" charset="0"/>
              </a:rPr>
              <a:t>5</a:t>
            </a:r>
            <a:r>
              <a:rPr lang="vi-VN" sz="4000" b="1" i="1" dirty="0">
                <a:solidFill>
                  <a:srgbClr val="0000FF"/>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Cho đường tròn (O) và điểm A cố định nằm trong đường tròn. Một đường thẳng d quay quanh điểm A cắt đường tròn (O) tại hai điểm M và N. Tìm quỹ tích trung điểm I của MN.</a:t>
            </a:r>
            <a:endParaRPr lang="en-US" sz="4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73660" marR="24130" indent="270510" algn="just">
              <a:lnSpc>
                <a:spcPct val="130000"/>
              </a:lnSpc>
              <a:spcAft>
                <a:spcPts val="0"/>
              </a:spcAft>
            </a:pPr>
            <a:endParaRPr lang="en-US" sz="40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E4DA17E8-9CD9-4B09-BCC8-45FBF768D177}"/>
              </a:ext>
            </a:extLst>
          </p:cNvPr>
          <p:cNvSpPr/>
          <p:nvPr/>
        </p:nvSpPr>
        <p:spPr>
          <a:xfrm>
            <a:off x="4572000" y="220700"/>
            <a:ext cx="102870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KHAI THÁC PHẦN MỀM HỖ TRỢ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2E704725-2A7C-446B-B089-58BDD5337B86}"/>
              </a:ext>
            </a:extLst>
          </p:cNvPr>
          <p:cNvSpPr/>
          <p:nvPr/>
        </p:nvSpPr>
        <p:spPr>
          <a:xfrm>
            <a:off x="1340790" y="3061452"/>
            <a:ext cx="4614118" cy="4614118"/>
          </a:xfrm>
          <a:custGeom>
            <a:avLst/>
            <a:gdLst>
              <a:gd name="connsiteX0" fmla="*/ 0 w 4614118"/>
              <a:gd name="connsiteY0" fmla="*/ 2307059 h 4614118"/>
              <a:gd name="connsiteX1" fmla="*/ 2307059 w 4614118"/>
              <a:gd name="connsiteY1" fmla="*/ 0 h 4614118"/>
              <a:gd name="connsiteX2" fmla="*/ 4614118 w 4614118"/>
              <a:gd name="connsiteY2" fmla="*/ 2307059 h 4614118"/>
              <a:gd name="connsiteX3" fmla="*/ 2307059 w 4614118"/>
              <a:gd name="connsiteY3" fmla="*/ 4614118 h 4614118"/>
              <a:gd name="connsiteX4" fmla="*/ 0 w 4614118"/>
              <a:gd name="connsiteY4" fmla="*/ 2307059 h 461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118" h="4614118">
                <a:moveTo>
                  <a:pt x="0" y="2307059"/>
                </a:moveTo>
                <a:cubicBezTo>
                  <a:pt x="0" y="1032905"/>
                  <a:pt x="1032905" y="0"/>
                  <a:pt x="2307059" y="0"/>
                </a:cubicBezTo>
                <a:cubicBezTo>
                  <a:pt x="3581213" y="0"/>
                  <a:pt x="4614118" y="1032905"/>
                  <a:pt x="4614118" y="2307059"/>
                </a:cubicBezTo>
                <a:cubicBezTo>
                  <a:pt x="4614118" y="3581213"/>
                  <a:pt x="3581213" y="4614118"/>
                  <a:pt x="2307059" y="4614118"/>
                </a:cubicBezTo>
                <a:cubicBezTo>
                  <a:pt x="1032905" y="4614118"/>
                  <a:pt x="0" y="3581213"/>
                  <a:pt x="0" y="2307059"/>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929652" tIns="736682" rIns="929652" bIns="736682" numCol="1" spcCol="1270" anchor="ctr" anchorCtr="0">
            <a:noAutofit/>
          </a:bodyPr>
          <a:lstStyle/>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HƯỚNG DẪN GIẢI</a:t>
            </a:r>
          </a:p>
          <a:p>
            <a:pPr marL="0" lvl="0" indent="0" algn="ctr" defTabSz="2133600">
              <a:lnSpc>
                <a:spcPct val="100000"/>
              </a:lnSpc>
              <a:spcBef>
                <a:spcPct val="0"/>
              </a:spcBef>
              <a:spcAft>
                <a:spcPts val="0"/>
              </a:spcAft>
              <a:buNone/>
            </a:pPr>
            <a:r>
              <a:rPr lang="en-US" sz="4800" b="1" kern="1200" dirty="0">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20475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ỹ-tích">
            <a:hlinkClick r:id="" action="ppaction://media"/>
            <a:extLst>
              <a:ext uri="{FF2B5EF4-FFF2-40B4-BE49-F238E27FC236}">
                <a16:creationId xmlns:a16="http://schemas.microsoft.com/office/drawing/2014/main" id="{EB6630CB-044B-4FB4-9302-9479665439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64"/>
            <a:ext cx="18973800" cy="10286226"/>
          </a:xfrm>
          <a:prstGeom prst="rect">
            <a:avLst/>
          </a:prstGeom>
        </p:spPr>
      </p:pic>
    </p:spTree>
    <p:extLst>
      <p:ext uri="{BB962C8B-B14F-4D97-AF65-F5344CB8AC3E}">
        <p14:creationId xmlns:p14="http://schemas.microsoft.com/office/powerpoint/2010/main" val="32959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99386" y="1099944"/>
            <a:ext cx="17489228" cy="9067800"/>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pic>
        <p:nvPicPr>
          <p:cNvPr id="4" name="Picture 4"/>
          <p:cNvPicPr>
            <a:picLocks noChangeAspect="1"/>
          </p:cNvPicPr>
          <p:nvPr/>
        </p:nvPicPr>
        <p:blipFill>
          <a:blip r:embed="rId2"/>
          <a:srcRect/>
          <a:stretch>
            <a:fillRect/>
          </a:stretch>
        </p:blipFill>
        <p:spPr>
          <a:xfrm>
            <a:off x="16729138" y="8648701"/>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0" y="8393646"/>
            <a:ext cx="1666000" cy="403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22300"/>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MỘT SỐ HIỆU QUẢ</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Shape 7">
            <a:extLst>
              <a:ext uri="{FF2B5EF4-FFF2-40B4-BE49-F238E27FC236}">
                <a16:creationId xmlns:a16="http://schemas.microsoft.com/office/drawing/2014/main" id="{20C31EA0-AD94-4240-9568-39E9F820A451}"/>
              </a:ext>
            </a:extLst>
          </p:cNvPr>
          <p:cNvSpPr/>
          <p:nvPr/>
        </p:nvSpPr>
        <p:spPr>
          <a:xfrm>
            <a:off x="4054631" y="6668622"/>
            <a:ext cx="3759475" cy="3227075"/>
          </a:xfrm>
          <a:custGeom>
            <a:avLst/>
            <a:gdLst>
              <a:gd name="connsiteX0" fmla="*/ 0 w 3759475"/>
              <a:gd name="connsiteY0" fmla="*/ 1613538 h 3227075"/>
              <a:gd name="connsiteX1" fmla="*/ 806769 w 3759475"/>
              <a:gd name="connsiteY1" fmla="*/ 1 h 3227075"/>
              <a:gd name="connsiteX2" fmla="*/ 2952706 w 3759475"/>
              <a:gd name="connsiteY2" fmla="*/ 1 h 3227075"/>
              <a:gd name="connsiteX3" fmla="*/ 3759475 w 3759475"/>
              <a:gd name="connsiteY3" fmla="*/ 1613538 h 3227075"/>
              <a:gd name="connsiteX4" fmla="*/ 2952706 w 3759475"/>
              <a:gd name="connsiteY4" fmla="*/ 3227074 h 3227075"/>
              <a:gd name="connsiteX5" fmla="*/ 806769 w 3759475"/>
              <a:gd name="connsiteY5" fmla="*/ 3227074 h 3227075"/>
              <a:gd name="connsiteX6" fmla="*/ 0 w 3759475"/>
              <a:gd name="connsiteY6" fmla="*/ 1613538 h 32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475" h="3227075">
                <a:moveTo>
                  <a:pt x="0" y="1613538"/>
                </a:moveTo>
                <a:lnTo>
                  <a:pt x="806769" y="1"/>
                </a:lnTo>
                <a:lnTo>
                  <a:pt x="2952706" y="1"/>
                </a:lnTo>
                <a:lnTo>
                  <a:pt x="3759475" y="1613538"/>
                </a:lnTo>
                <a:lnTo>
                  <a:pt x="2952706" y="3227074"/>
                </a:lnTo>
                <a:lnTo>
                  <a:pt x="806769" y="3227074"/>
                </a:lnTo>
                <a:lnTo>
                  <a:pt x="0" y="1613538"/>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82213" tIns="545482" rIns="582212" bIns="545482" numCol="1" spcCol="1270" anchor="ctr" anchorCtr="0">
            <a:noAutofit/>
          </a:bodyPr>
          <a:lstStyle/>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H</a:t>
            </a:r>
            <a:r>
              <a:rPr lang="en-US" sz="3600" b="1" kern="1200" dirty="0" err="1">
                <a:latin typeface="Times New Roman" panose="02020603050405020304" pitchFamily="18" charset="0"/>
                <a:ea typeface="Times New Roman" panose="02020603050405020304" pitchFamily="18" charset="0"/>
              </a:rPr>
              <a:t>ọc</a:t>
            </a:r>
            <a:r>
              <a:rPr lang="en-US" sz="3600" b="1" kern="1200" dirty="0">
                <a:latin typeface="Times New Roman" panose="02020603050405020304" pitchFamily="18" charset="0"/>
                <a:ea typeface="Times New Roman" panose="02020603050405020304" pitchFamily="18" charset="0"/>
              </a:rPr>
              <a:t> </a:t>
            </a:r>
            <a:r>
              <a:rPr lang="en-US" sz="3600" b="1" kern="1200" dirty="0" err="1">
                <a:latin typeface="Times New Roman" panose="02020603050405020304" pitchFamily="18" charset="0"/>
                <a:ea typeface="Times New Roman" panose="02020603050405020304" pitchFamily="18" charset="0"/>
              </a:rPr>
              <a:t>sinh</a:t>
            </a:r>
            <a:endParaRPr lang="en-US" sz="3600" b="1" kern="1200" dirty="0">
              <a:latin typeface="Times New Roman" panose="02020603050405020304" pitchFamily="18" charset="0"/>
              <a:ea typeface="Times New Roman" panose="02020603050405020304" pitchFamily="18" charset="0"/>
            </a:endParaRPr>
          </a:p>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tự tin,</a:t>
            </a:r>
            <a:endParaRPr lang="en-US" sz="3600" b="1" kern="1200" dirty="0">
              <a:latin typeface="Times New Roman" panose="02020603050405020304" pitchFamily="18" charset="0"/>
              <a:ea typeface="Times New Roman" panose="02020603050405020304" pitchFamily="18" charset="0"/>
            </a:endParaRPr>
          </a:p>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tích cực </a:t>
            </a:r>
            <a:endParaRPr lang="en-US" sz="3600" kern="1200" dirty="0"/>
          </a:p>
        </p:txBody>
      </p:sp>
      <p:sp>
        <p:nvSpPr>
          <p:cNvPr id="10" name="Hexagon 9">
            <a:extLst>
              <a:ext uri="{FF2B5EF4-FFF2-40B4-BE49-F238E27FC236}">
                <a16:creationId xmlns:a16="http://schemas.microsoft.com/office/drawing/2014/main" id="{2B04D874-BCBD-4557-9682-6F3925E225B9}"/>
              </a:ext>
            </a:extLst>
          </p:cNvPr>
          <p:cNvSpPr/>
          <p:nvPr/>
        </p:nvSpPr>
        <p:spPr>
          <a:xfrm>
            <a:off x="863217" y="4914443"/>
            <a:ext cx="3759475" cy="3227075"/>
          </a:xfrm>
          <a:prstGeom prst="hexagon">
            <a:avLst>
              <a:gd name="adj" fmla="val 25000"/>
              <a:gd name="vf" fmla="val 115470"/>
            </a:avLst>
          </a:prstGeom>
          <a:blipFill>
            <a:blip r:embed="rId7" cstate="print">
              <a:extLst>
                <a:ext uri="{28A0092B-C50C-407E-A947-70E740481C1C}">
                  <a14:useLocalDpi xmlns:a14="http://schemas.microsoft.com/office/drawing/2010/main" val="0"/>
                </a:ext>
              </a:extLst>
            </a:blip>
            <a:srcRect/>
            <a:stretch>
              <a:fillRect l="-9000" r="-9000"/>
            </a:stretch>
          </a:blip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52152F0-A4CD-46E5-9657-F41B3195D932}"/>
              </a:ext>
            </a:extLst>
          </p:cNvPr>
          <p:cNvSpPr/>
          <p:nvPr/>
        </p:nvSpPr>
        <p:spPr>
          <a:xfrm>
            <a:off x="7242732" y="4889724"/>
            <a:ext cx="3759475" cy="3227075"/>
          </a:xfrm>
          <a:custGeom>
            <a:avLst/>
            <a:gdLst>
              <a:gd name="connsiteX0" fmla="*/ 0 w 3759475"/>
              <a:gd name="connsiteY0" fmla="*/ 1613538 h 3227075"/>
              <a:gd name="connsiteX1" fmla="*/ 806769 w 3759475"/>
              <a:gd name="connsiteY1" fmla="*/ 1 h 3227075"/>
              <a:gd name="connsiteX2" fmla="*/ 2952706 w 3759475"/>
              <a:gd name="connsiteY2" fmla="*/ 1 h 3227075"/>
              <a:gd name="connsiteX3" fmla="*/ 3759475 w 3759475"/>
              <a:gd name="connsiteY3" fmla="*/ 1613538 h 3227075"/>
              <a:gd name="connsiteX4" fmla="*/ 2952706 w 3759475"/>
              <a:gd name="connsiteY4" fmla="*/ 3227074 h 3227075"/>
              <a:gd name="connsiteX5" fmla="*/ 806769 w 3759475"/>
              <a:gd name="connsiteY5" fmla="*/ 3227074 h 3227075"/>
              <a:gd name="connsiteX6" fmla="*/ 0 w 3759475"/>
              <a:gd name="connsiteY6" fmla="*/ 1613538 h 32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475" h="3227075">
                <a:moveTo>
                  <a:pt x="0" y="1613538"/>
                </a:moveTo>
                <a:lnTo>
                  <a:pt x="806769" y="1"/>
                </a:lnTo>
                <a:lnTo>
                  <a:pt x="2952706" y="1"/>
                </a:lnTo>
                <a:lnTo>
                  <a:pt x="3759475" y="1613538"/>
                </a:lnTo>
                <a:lnTo>
                  <a:pt x="2952706" y="3227074"/>
                </a:lnTo>
                <a:lnTo>
                  <a:pt x="806769" y="3227074"/>
                </a:lnTo>
                <a:lnTo>
                  <a:pt x="0" y="1613538"/>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82213" tIns="545482" rIns="582212" bIns="545482" numCol="1" spcCol="1270" anchor="ctr" anchorCtr="0">
            <a:noAutofit/>
          </a:bodyPr>
          <a:lstStyle/>
          <a:p>
            <a:pPr marL="0" lvl="0" indent="0" algn="ctr" defTabSz="1600200">
              <a:lnSpc>
                <a:spcPct val="100000"/>
              </a:lnSpc>
              <a:spcBef>
                <a:spcPct val="0"/>
              </a:spcBef>
              <a:spcAft>
                <a:spcPts val="0"/>
              </a:spcAft>
              <a:buNone/>
            </a:pPr>
            <a:r>
              <a:rPr lang="en-US" sz="3600" b="1" kern="1200" dirty="0">
                <a:latin typeface="Times New Roman" panose="02020603050405020304" pitchFamily="18" charset="0"/>
                <a:ea typeface="Times New Roman" panose="02020603050405020304" pitchFamily="18" charset="0"/>
              </a:rPr>
              <a:t>K</a:t>
            </a:r>
            <a:r>
              <a:rPr lang="vi-VN" sz="3600" b="1" kern="1200" dirty="0">
                <a:latin typeface="Times New Roman" panose="02020603050405020304" pitchFamily="18" charset="0"/>
                <a:ea typeface="Times New Roman" panose="02020603050405020304" pitchFamily="18" charset="0"/>
              </a:rPr>
              <a:t>hám phá kiến thức một cách</a:t>
            </a:r>
            <a:endParaRPr lang="en-US" sz="3600" b="1" kern="1200" dirty="0">
              <a:latin typeface="Times New Roman" panose="02020603050405020304" pitchFamily="18" charset="0"/>
              <a:ea typeface="Times New Roman" panose="02020603050405020304" pitchFamily="18" charset="0"/>
            </a:endParaRPr>
          </a:p>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tự nhiên</a:t>
            </a:r>
            <a:endParaRPr lang="en-US" sz="3600" kern="1200" dirty="0"/>
          </a:p>
        </p:txBody>
      </p:sp>
      <p:sp>
        <p:nvSpPr>
          <p:cNvPr id="15" name="Hexagon 14">
            <a:extLst>
              <a:ext uri="{FF2B5EF4-FFF2-40B4-BE49-F238E27FC236}">
                <a16:creationId xmlns:a16="http://schemas.microsoft.com/office/drawing/2014/main" id="{94DAFEFB-1FDF-4C28-A4D6-74982F256E3F}"/>
              </a:ext>
            </a:extLst>
          </p:cNvPr>
          <p:cNvSpPr/>
          <p:nvPr/>
        </p:nvSpPr>
        <p:spPr>
          <a:xfrm>
            <a:off x="10447395" y="6663507"/>
            <a:ext cx="3759475" cy="3227075"/>
          </a:xfrm>
          <a:prstGeom prst="hexagon">
            <a:avLst>
              <a:gd name="adj" fmla="val 25000"/>
              <a:gd name="vf" fmla="val 115470"/>
            </a:avLst>
          </a:prstGeom>
          <a:blipFill>
            <a:blip r:embed="rId8"/>
            <a:srcRect/>
            <a:stretch>
              <a:fillRect l="-7000" r="-7000"/>
            </a:stretch>
          </a:blipFill>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B9FAEA8B-68C5-441C-A75C-475B9D7C7CF6}"/>
              </a:ext>
            </a:extLst>
          </p:cNvPr>
          <p:cNvSpPr/>
          <p:nvPr/>
        </p:nvSpPr>
        <p:spPr>
          <a:xfrm>
            <a:off x="4054631" y="3150887"/>
            <a:ext cx="3759475" cy="3227075"/>
          </a:xfrm>
          <a:custGeom>
            <a:avLst/>
            <a:gdLst>
              <a:gd name="connsiteX0" fmla="*/ 0 w 3759475"/>
              <a:gd name="connsiteY0" fmla="*/ 1613538 h 3227075"/>
              <a:gd name="connsiteX1" fmla="*/ 806769 w 3759475"/>
              <a:gd name="connsiteY1" fmla="*/ 1 h 3227075"/>
              <a:gd name="connsiteX2" fmla="*/ 2952706 w 3759475"/>
              <a:gd name="connsiteY2" fmla="*/ 1 h 3227075"/>
              <a:gd name="connsiteX3" fmla="*/ 3759475 w 3759475"/>
              <a:gd name="connsiteY3" fmla="*/ 1613538 h 3227075"/>
              <a:gd name="connsiteX4" fmla="*/ 2952706 w 3759475"/>
              <a:gd name="connsiteY4" fmla="*/ 3227074 h 3227075"/>
              <a:gd name="connsiteX5" fmla="*/ 806769 w 3759475"/>
              <a:gd name="connsiteY5" fmla="*/ 3227074 h 3227075"/>
              <a:gd name="connsiteX6" fmla="*/ 0 w 3759475"/>
              <a:gd name="connsiteY6" fmla="*/ 1613538 h 32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475" h="3227075">
                <a:moveTo>
                  <a:pt x="0" y="1613538"/>
                </a:moveTo>
                <a:lnTo>
                  <a:pt x="806769" y="1"/>
                </a:lnTo>
                <a:lnTo>
                  <a:pt x="2952706" y="1"/>
                </a:lnTo>
                <a:lnTo>
                  <a:pt x="3759475" y="1613538"/>
                </a:lnTo>
                <a:lnTo>
                  <a:pt x="2952706" y="3227074"/>
                </a:lnTo>
                <a:lnTo>
                  <a:pt x="806769" y="3227074"/>
                </a:lnTo>
                <a:lnTo>
                  <a:pt x="0" y="1613538"/>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82213" tIns="545482" rIns="582212" bIns="545482" numCol="1" spcCol="1270" anchor="ctr" anchorCtr="0">
            <a:noAutofit/>
          </a:bodyPr>
          <a:lstStyle/>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Không khí lớp học</a:t>
            </a:r>
            <a:endParaRPr lang="en-US" sz="3600" b="1" kern="1200" dirty="0">
              <a:latin typeface="Times New Roman" panose="02020603050405020304" pitchFamily="18" charset="0"/>
              <a:ea typeface="Times New Roman" panose="02020603050405020304" pitchFamily="18" charset="0"/>
            </a:endParaRPr>
          </a:p>
          <a:p>
            <a:pPr marL="0" lvl="0" indent="0" algn="ctr" defTabSz="1600200">
              <a:lnSpc>
                <a:spcPct val="100000"/>
              </a:lnSpc>
              <a:spcBef>
                <a:spcPct val="0"/>
              </a:spcBef>
              <a:spcAft>
                <a:spcPts val="0"/>
              </a:spcAft>
              <a:buNone/>
            </a:pPr>
            <a:r>
              <a:rPr lang="vi-VN" sz="3600" b="1" kern="1200" dirty="0">
                <a:latin typeface="Times New Roman" panose="02020603050405020304" pitchFamily="18" charset="0"/>
                <a:ea typeface="Times New Roman" panose="02020603050405020304" pitchFamily="18" charset="0"/>
              </a:rPr>
              <a:t>sôi nổi</a:t>
            </a:r>
            <a:endParaRPr lang="en-US" sz="3600" kern="1200" dirty="0"/>
          </a:p>
        </p:txBody>
      </p:sp>
      <p:sp>
        <p:nvSpPr>
          <p:cNvPr id="19" name="Hexagon 18">
            <a:extLst>
              <a:ext uri="{FF2B5EF4-FFF2-40B4-BE49-F238E27FC236}">
                <a16:creationId xmlns:a16="http://schemas.microsoft.com/office/drawing/2014/main" id="{4061877D-D7A0-4BB8-A627-1F1E59212B45}"/>
              </a:ext>
            </a:extLst>
          </p:cNvPr>
          <p:cNvSpPr/>
          <p:nvPr/>
        </p:nvSpPr>
        <p:spPr>
          <a:xfrm>
            <a:off x="7242732" y="1371990"/>
            <a:ext cx="3759475" cy="3227075"/>
          </a:xfrm>
          <a:prstGeom prst="hexagon">
            <a:avLst>
              <a:gd name="adj" fmla="val 25000"/>
              <a:gd name="vf" fmla="val 115470"/>
            </a:avLst>
          </a:prstGeom>
          <a:blipFill>
            <a:blip r:embed="rId9"/>
            <a:srcRect/>
            <a:stretch>
              <a:fillRect l="-33000" r="-33000"/>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9A35C775-FCBA-475B-99B9-9106E8E1101B}"/>
              </a:ext>
            </a:extLst>
          </p:cNvPr>
          <p:cNvSpPr/>
          <p:nvPr/>
        </p:nvSpPr>
        <p:spPr>
          <a:xfrm>
            <a:off x="10447395" y="3145773"/>
            <a:ext cx="3759475" cy="3227075"/>
          </a:xfrm>
          <a:custGeom>
            <a:avLst/>
            <a:gdLst>
              <a:gd name="connsiteX0" fmla="*/ 0 w 3759475"/>
              <a:gd name="connsiteY0" fmla="*/ 1613538 h 3227075"/>
              <a:gd name="connsiteX1" fmla="*/ 806769 w 3759475"/>
              <a:gd name="connsiteY1" fmla="*/ 1 h 3227075"/>
              <a:gd name="connsiteX2" fmla="*/ 2952706 w 3759475"/>
              <a:gd name="connsiteY2" fmla="*/ 1 h 3227075"/>
              <a:gd name="connsiteX3" fmla="*/ 3759475 w 3759475"/>
              <a:gd name="connsiteY3" fmla="*/ 1613538 h 3227075"/>
              <a:gd name="connsiteX4" fmla="*/ 2952706 w 3759475"/>
              <a:gd name="connsiteY4" fmla="*/ 3227074 h 3227075"/>
              <a:gd name="connsiteX5" fmla="*/ 806769 w 3759475"/>
              <a:gd name="connsiteY5" fmla="*/ 3227074 h 3227075"/>
              <a:gd name="connsiteX6" fmla="*/ 0 w 3759475"/>
              <a:gd name="connsiteY6" fmla="*/ 1613538 h 32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475" h="3227075">
                <a:moveTo>
                  <a:pt x="0" y="1613538"/>
                </a:moveTo>
                <a:lnTo>
                  <a:pt x="806769" y="1"/>
                </a:lnTo>
                <a:lnTo>
                  <a:pt x="2952706" y="1"/>
                </a:lnTo>
                <a:lnTo>
                  <a:pt x="3759475" y="1613538"/>
                </a:lnTo>
                <a:lnTo>
                  <a:pt x="2952706" y="3227074"/>
                </a:lnTo>
                <a:lnTo>
                  <a:pt x="806769" y="3227074"/>
                </a:lnTo>
                <a:lnTo>
                  <a:pt x="0" y="1613538"/>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82213" tIns="545482" rIns="582212" bIns="545482" numCol="1" spcCol="1270" anchor="ctr" anchorCtr="0">
            <a:noAutofit/>
          </a:bodyPr>
          <a:lstStyle/>
          <a:p>
            <a:pPr marL="0" lvl="0" indent="0" algn="ctr" defTabSz="1600200">
              <a:lnSpc>
                <a:spcPct val="100000"/>
              </a:lnSpc>
              <a:spcBef>
                <a:spcPct val="0"/>
              </a:spcBef>
              <a:spcAft>
                <a:spcPts val="0"/>
              </a:spcAft>
              <a:buNone/>
            </a:pPr>
            <a:r>
              <a:rPr lang="en-US" sz="3600" b="1" kern="1200" dirty="0">
                <a:latin typeface="Times New Roman" panose="02020603050405020304" pitchFamily="18" charset="0"/>
                <a:ea typeface="Times New Roman" panose="02020603050405020304" pitchFamily="18" charset="0"/>
              </a:rPr>
              <a:t>V</a:t>
            </a:r>
            <a:r>
              <a:rPr lang="vi-VN" sz="3600" b="1" kern="1200" dirty="0">
                <a:latin typeface="Times New Roman" panose="02020603050405020304" pitchFamily="18" charset="0"/>
                <a:ea typeface="Times New Roman" panose="02020603050405020304" pitchFamily="18" charset="0"/>
              </a:rPr>
              <a:t>ận dụng giải bài tập tương đối tốt</a:t>
            </a:r>
            <a:endParaRPr lang="en-US" sz="3600" kern="1200" dirty="0"/>
          </a:p>
        </p:txBody>
      </p:sp>
      <p:sp>
        <p:nvSpPr>
          <p:cNvPr id="23" name="Hexagon 22">
            <a:extLst>
              <a:ext uri="{FF2B5EF4-FFF2-40B4-BE49-F238E27FC236}">
                <a16:creationId xmlns:a16="http://schemas.microsoft.com/office/drawing/2014/main" id="{7720D729-BDEA-4BEB-AB7D-DCE95B4A5370}"/>
              </a:ext>
            </a:extLst>
          </p:cNvPr>
          <p:cNvSpPr/>
          <p:nvPr/>
        </p:nvSpPr>
        <p:spPr>
          <a:xfrm>
            <a:off x="13665307" y="4919557"/>
            <a:ext cx="3759475" cy="3227075"/>
          </a:xfrm>
          <a:prstGeom prst="hexagon">
            <a:avLst>
              <a:gd name="adj" fmla="val 25000"/>
              <a:gd name="vf" fmla="val 115470"/>
            </a:avLst>
          </a:prstGeom>
          <a:blipFill>
            <a:blip r:embed="rId10" cstate="print">
              <a:extLst>
                <a:ext uri="{28A0092B-C50C-407E-A947-70E740481C1C}">
                  <a14:useLocalDpi xmlns:a14="http://schemas.microsoft.com/office/drawing/2010/main" val="0"/>
                </a:ext>
              </a:extLst>
            </a:blip>
            <a:srcRect/>
            <a:stretch>
              <a:fillRect l="-15000" r="-15000"/>
            </a:stretch>
          </a:blipFill>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44331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par>
                          <p:cTn id="27" fill="hold">
                            <p:stCondLst>
                              <p:cond delay="500"/>
                            </p:stCondLst>
                            <p:childTnLst>
                              <p:par>
                                <p:cTn id="28" presetID="49" presetClass="entr" presetSubtype="0" decel="10000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15"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6" dur="1000" fill="hold"/>
                                        <p:tgtEl>
                                          <p:spTgt spid="2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1"/>
                                        </p:tgtEl>
                                      </p:cBhvr>
                                    </p:animEffect>
                                  </p:childTnLst>
                                </p:cTn>
                              </p:par>
                            </p:childTnLst>
                          </p:cTn>
                        </p:par>
                        <p:par>
                          <p:cTn id="61" fill="hold">
                            <p:stCondLst>
                              <p:cond delay="1000"/>
                            </p:stCondLst>
                            <p:childTnLst>
                              <p:par>
                                <p:cTn id="62" presetID="25"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67" dur="1000" fill="hold"/>
                                        <p:tgtEl>
                                          <p:spTgt spid="23"/>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3" grpId="0" animBg="1"/>
      <p:bldP spid="17" grpId="0" animBg="1"/>
      <p:bldP spid="2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131"/>
          <p:cNvSpPr txBox="1">
            <a:spLocks noChangeArrowheads="1"/>
          </p:cNvSpPr>
          <p:nvPr/>
        </p:nvSpPr>
        <p:spPr bwMode="auto">
          <a:xfrm>
            <a:off x="3733800" y="3771900"/>
            <a:ext cx="11277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lstStyle>
            <a:lvl1pPr>
              <a:defRPr sz="2400">
                <a:solidFill>
                  <a:srgbClr val="FF0000"/>
                </a:solidFill>
                <a:latin typeface=".VnTime" panose="020B7200000000000000" pitchFamily="34" charset="0"/>
              </a:defRPr>
            </a:lvl1pPr>
            <a:lvl2pPr marL="742950" indent="-285750">
              <a:defRPr sz="2400">
                <a:solidFill>
                  <a:srgbClr val="FF0000"/>
                </a:solidFill>
                <a:latin typeface=".VnTime" panose="020B7200000000000000" pitchFamily="34" charset="0"/>
              </a:defRPr>
            </a:lvl2pPr>
            <a:lvl3pPr marL="1143000" indent="-228600">
              <a:defRPr sz="2400">
                <a:solidFill>
                  <a:srgbClr val="FF0000"/>
                </a:solidFill>
                <a:latin typeface=".VnTime" panose="020B7200000000000000" pitchFamily="34" charset="0"/>
              </a:defRPr>
            </a:lvl3pPr>
            <a:lvl4pPr marL="1600200" indent="-228600">
              <a:defRPr sz="2400">
                <a:solidFill>
                  <a:srgbClr val="FF0000"/>
                </a:solidFill>
                <a:latin typeface=".VnTime" panose="020B7200000000000000" pitchFamily="34" charset="0"/>
              </a:defRPr>
            </a:lvl4pPr>
            <a:lvl5pPr marL="2057400" indent="-228600">
              <a:defRPr sz="2400">
                <a:solidFill>
                  <a:srgbClr val="FF0000"/>
                </a:solidFill>
                <a:latin typeface=".VnTime" panose="020B7200000000000000" pitchFamily="34" charset="0"/>
              </a:defRPr>
            </a:lvl5pPr>
            <a:lvl6pPr marL="2514600" indent="-228600" eaLnBrk="0" fontAlgn="base" hangingPunct="0">
              <a:spcBef>
                <a:spcPct val="0"/>
              </a:spcBef>
              <a:spcAft>
                <a:spcPct val="0"/>
              </a:spcAft>
              <a:defRPr sz="2400">
                <a:solidFill>
                  <a:srgbClr val="FF0000"/>
                </a:solidFill>
                <a:latin typeface=".VnTime" panose="020B7200000000000000" pitchFamily="34" charset="0"/>
              </a:defRPr>
            </a:lvl6pPr>
            <a:lvl7pPr marL="2971800" indent="-228600" eaLnBrk="0" fontAlgn="base" hangingPunct="0">
              <a:spcBef>
                <a:spcPct val="0"/>
              </a:spcBef>
              <a:spcAft>
                <a:spcPct val="0"/>
              </a:spcAft>
              <a:defRPr sz="2400">
                <a:solidFill>
                  <a:srgbClr val="FF0000"/>
                </a:solidFill>
                <a:latin typeface=".VnTime" panose="020B7200000000000000" pitchFamily="34" charset="0"/>
              </a:defRPr>
            </a:lvl7pPr>
            <a:lvl8pPr marL="3429000" indent="-228600" eaLnBrk="0" fontAlgn="base" hangingPunct="0">
              <a:spcBef>
                <a:spcPct val="0"/>
              </a:spcBef>
              <a:spcAft>
                <a:spcPct val="0"/>
              </a:spcAft>
              <a:defRPr sz="2400">
                <a:solidFill>
                  <a:srgbClr val="FF0000"/>
                </a:solidFill>
                <a:latin typeface=".VnTime" panose="020B7200000000000000" pitchFamily="34" charset="0"/>
              </a:defRPr>
            </a:lvl8pPr>
            <a:lvl9pPr marL="3886200" indent="-228600" eaLnBrk="0" fontAlgn="base" hangingPunct="0">
              <a:spcBef>
                <a:spcPct val="0"/>
              </a:spcBef>
              <a:spcAft>
                <a:spcPct val="0"/>
              </a:spcAft>
              <a:defRPr sz="2400">
                <a:solidFill>
                  <a:srgbClr val="FF0000"/>
                </a:solidFill>
                <a:latin typeface=".VnTime" panose="020B7200000000000000" pitchFamily="34" charset="0"/>
              </a:defRPr>
            </a:lvl9pPr>
          </a:lstStyle>
          <a:p>
            <a:pPr algn="ctr"/>
            <a:r>
              <a:rPr lang="en-US" sz="4800" b="1" dirty="0">
                <a:solidFill>
                  <a:srgbClr val="008000"/>
                </a:solidFill>
                <a:latin typeface="Times New Roman" panose="02020603050405020304" pitchFamily="18" charset="0"/>
                <a:cs typeface="Times New Roman" panose="02020603050405020304" pitchFamily="18" charset="0"/>
              </a:rPr>
              <a:t>CÁC BIỆN PHÁP PHỐI KẾT HỢP GIỮA CHA MẸ HỌC SINH VỚI</a:t>
            </a:r>
          </a:p>
          <a:p>
            <a:pPr algn="ctr"/>
            <a:r>
              <a:rPr lang="en-US" sz="4800" b="1" dirty="0">
                <a:solidFill>
                  <a:srgbClr val="008000"/>
                </a:solidFill>
                <a:latin typeface="Times New Roman" panose="02020603050405020304" pitchFamily="18" charset="0"/>
                <a:cs typeface="Times New Roman" panose="02020603050405020304" pitchFamily="18" charset="0"/>
              </a:rPr>
              <a:t>GIÁO VIÊN, NHÀ TRƯỜNG</a:t>
            </a:r>
          </a:p>
        </p:txBody>
      </p:sp>
    </p:spTree>
    <p:extLst>
      <p:ext uri="{BB962C8B-B14F-4D97-AF65-F5344CB8AC3E}">
        <p14:creationId xmlns:p14="http://schemas.microsoft.com/office/powerpoint/2010/main" val="1939935981"/>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2" y="1104901"/>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cstate="print"/>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0" name="Rectangle 9"/>
          <p:cNvSpPr/>
          <p:nvPr/>
        </p:nvSpPr>
        <p:spPr>
          <a:xfrm>
            <a:off x="762000" y="4152900"/>
            <a:ext cx="2357272" cy="2923875"/>
          </a:xfrm>
          <a:prstGeom prst="rect">
            <a:avLst/>
          </a:prstGeom>
        </p:spPr>
        <p:style>
          <a:lnRef idx="0">
            <a:schemeClr val="accent1"/>
          </a:lnRef>
          <a:fillRef idx="3">
            <a:schemeClr val="accent1"/>
          </a:fillRef>
          <a:effectRef idx="3">
            <a:schemeClr val="accent1"/>
          </a:effectRef>
          <a:fontRef idx="minor">
            <a:schemeClr val="lt1"/>
          </a:fontRef>
        </p:style>
        <p:txBody>
          <a:bodyPr wrap="square" lIns="91439" tIns="45719" rIns="91439" bIns="45719">
            <a:spAutoFit/>
          </a:bodyPr>
          <a:lstStyle/>
          <a:p>
            <a:pPr marL="228598" algn="ctr" eaLnBrk="0" fontAlgn="base" hangingPunct="0">
              <a:lnSpc>
                <a:spcPct val="115000"/>
              </a:lnSpc>
            </a:pP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PHỐI HỢP GIỮA GVCN - GVBM</a:t>
            </a:r>
          </a:p>
        </p:txBody>
      </p:sp>
      <p:cxnSp>
        <p:nvCxnSpPr>
          <p:cNvPr id="12" name="Straight Arrow Connector 11"/>
          <p:cNvCxnSpPr/>
          <p:nvPr/>
        </p:nvCxnSpPr>
        <p:spPr>
          <a:xfrm flipV="1">
            <a:off x="3119272" y="2965416"/>
            <a:ext cx="1202628" cy="2642142"/>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3119272" y="5580287"/>
            <a:ext cx="1101528" cy="152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3119272" y="5580287"/>
            <a:ext cx="1101528" cy="2199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321900" y="2095500"/>
            <a:ext cx="12058650" cy="18288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marL="571495" indent="-571495" eaLnBrk="0" fontAlgn="base" hangingPunct="0">
              <a:lnSpc>
                <a:spcPct val="150000"/>
              </a:lnSpc>
              <a:buFont typeface="Arial" panose="020B0604020202020204" pitchFamily="34" charset="0"/>
              <a:buChar char="•"/>
              <a:tabLst>
                <a:tab pos="457196" algn="l"/>
              </a:tabLst>
            </a:pPr>
            <a:endParaRPr lang="en-US" sz="3800" b="1" dirty="0">
              <a:solidFill>
                <a:schemeClr val="tx1"/>
              </a:solidFill>
              <a:latin typeface="Times New Roman" panose="02020603050405020304" pitchFamily="18" charset="0"/>
              <a:cs typeface="Times New Roman" panose="02020603050405020304" pitchFamily="18" charset="0"/>
            </a:endParaRPr>
          </a:p>
          <a:p>
            <a:pPr marL="571495" indent="-571495" eaLnBrk="0" fontAlgn="base" hangingPunct="0">
              <a:buFont typeface="Arial" panose="020B0604020202020204" pitchFamily="34" charset="0"/>
              <a:buChar char="•"/>
              <a:tabLst>
                <a:tab pos="457196" algn="l"/>
              </a:tabLst>
            </a:pPr>
            <a:r>
              <a:rPr lang="vi-VN" sz="3800" b="1" dirty="0">
                <a:solidFill>
                  <a:schemeClr val="tx1"/>
                </a:solidFill>
                <a:latin typeface="Times New Roman" panose="02020603050405020304" pitchFamily="18" charset="0"/>
                <a:cs typeface="Times New Roman" panose="02020603050405020304" pitchFamily="18" charset="0"/>
              </a:rPr>
              <a:t>Tìm hiểu học sinh</a:t>
            </a:r>
            <a:r>
              <a:rPr lang="en-US" sz="3800" b="1" dirty="0">
                <a:solidFill>
                  <a:schemeClr val="tx1"/>
                </a:solidFill>
                <a:latin typeface="Times New Roman" panose="02020603050405020304" pitchFamily="18" charset="0"/>
                <a:cs typeface="Times New Roman" panose="02020603050405020304" pitchFamily="18" charset="0"/>
              </a:rPr>
              <a:t>.</a:t>
            </a:r>
            <a:r>
              <a:rPr lang="vi-VN" sz="3800" b="1" dirty="0">
                <a:solidFill>
                  <a:schemeClr val="tx1"/>
                </a:solidFill>
                <a:latin typeface="Times New Roman" panose="02020603050405020304" pitchFamily="18" charset="0"/>
              </a:rPr>
              <a:t> Giao nhiệm vụ học tập</a:t>
            </a:r>
            <a:r>
              <a:rPr lang="en-US" sz="3800" b="1" dirty="0">
                <a:solidFill>
                  <a:schemeClr val="tx1"/>
                </a:solidFill>
                <a:latin typeface="Times New Roman" panose="02020603050405020304" pitchFamily="18" charset="0"/>
              </a:rPr>
              <a:t>.</a:t>
            </a:r>
            <a:r>
              <a:rPr lang="en-US" sz="3800" b="1" dirty="0">
                <a:solidFill>
                  <a:schemeClr val="tx1"/>
                </a:solidFill>
                <a:latin typeface="Times New Roman" panose="02020603050405020304" pitchFamily="18" charset="0"/>
                <a:ea typeface="Times New Roman" panose="02020603050405020304" pitchFamily="18" charset="0"/>
              </a:rPr>
              <a:t> </a:t>
            </a:r>
          </a:p>
          <a:p>
            <a:pPr marL="571495" indent="-571495" eaLnBrk="0" fontAlgn="base" hangingPunct="0">
              <a:lnSpc>
                <a:spcPct val="150000"/>
              </a:lnSpc>
              <a:buFont typeface="Arial" panose="020B0604020202020204" pitchFamily="34" charset="0"/>
              <a:buChar char="•"/>
              <a:tabLst>
                <a:tab pos="457196" algn="l"/>
              </a:tabLst>
            </a:pPr>
            <a:r>
              <a:rPr lang="en-US" sz="3800" b="1" dirty="0">
                <a:solidFill>
                  <a:schemeClr val="tx1"/>
                </a:solidFill>
                <a:latin typeface="Times New Roman" panose="02020603050405020304" pitchFamily="18" charset="0"/>
                <a:ea typeface="Times New Roman" panose="02020603050405020304" pitchFamily="18" charset="0"/>
              </a:rPr>
              <a:t>“</a:t>
            </a:r>
            <a:r>
              <a:rPr lang="en-US" sz="3800" b="1" dirty="0" err="1">
                <a:solidFill>
                  <a:schemeClr val="tx1"/>
                </a:solidFill>
                <a:latin typeface="Times New Roman" panose="02020603050405020304" pitchFamily="18" charset="0"/>
                <a:ea typeface="Times New Roman" panose="02020603050405020304" pitchFamily="18" charset="0"/>
              </a:rPr>
              <a:t>Đôi</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bạn</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cùng</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tiến</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giúp</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đỡ</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nhau</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trong</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học</a:t>
            </a:r>
            <a:r>
              <a:rPr lang="en-US" sz="3800" b="1" dirty="0">
                <a:solidFill>
                  <a:schemeClr val="tx1"/>
                </a:solidFill>
                <a:latin typeface="Times New Roman" panose="02020603050405020304" pitchFamily="18" charset="0"/>
                <a:ea typeface="Times New Roman" panose="02020603050405020304" pitchFamily="18" charset="0"/>
              </a:rPr>
              <a:t> </a:t>
            </a:r>
            <a:r>
              <a:rPr lang="en-US" sz="3800" b="1" dirty="0" err="1">
                <a:solidFill>
                  <a:schemeClr val="tx1"/>
                </a:solidFill>
                <a:latin typeface="Times New Roman" panose="02020603050405020304" pitchFamily="18" charset="0"/>
                <a:ea typeface="Times New Roman" panose="02020603050405020304" pitchFamily="18" charset="0"/>
              </a:rPr>
              <a:t>tập</a:t>
            </a:r>
            <a:r>
              <a:rPr lang="en-US" sz="3800" b="1" dirty="0">
                <a:solidFill>
                  <a:schemeClr val="tx1"/>
                </a:solidFill>
                <a:latin typeface="Times New Roman" panose="02020603050405020304" pitchFamily="18" charset="0"/>
                <a:ea typeface="Times New Roman" panose="02020603050405020304" pitchFamily="18" charset="0"/>
              </a:rPr>
              <a:t>.</a:t>
            </a:r>
          </a:p>
          <a:p>
            <a:pPr marL="571495" indent="-571495" eaLnBrk="0" fontAlgn="base" hangingPunct="0">
              <a:lnSpc>
                <a:spcPct val="150000"/>
              </a:lnSpc>
              <a:buFont typeface="Arial" panose="020B0604020202020204" pitchFamily="34" charset="0"/>
              <a:buChar char="•"/>
              <a:tabLst>
                <a:tab pos="457196" algn="l"/>
              </a:tabLst>
            </a:pPr>
            <a:endParaRPr lang="en-US" sz="38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4248149" y="4677911"/>
            <a:ext cx="12132400" cy="1798218"/>
          </a:xfrm>
          <a:prstGeom prst="rect">
            <a:avLst/>
          </a:prstGeom>
          <a:solidFill>
            <a:srgbClr val="FFFF00"/>
          </a:solidFill>
          <a:ln>
            <a:solidFill>
              <a:srgbClr val="00B050"/>
            </a:solidFill>
          </a:ln>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marL="571495" indent="-571495" eaLnBrk="0" fontAlgn="base" hangingPunct="0">
              <a:lnSpc>
                <a:spcPct val="150000"/>
              </a:lnSpc>
              <a:buFont typeface="Arial" panose="020B0604020202020204" pitchFamily="34" charset="0"/>
              <a:buChar char="•"/>
              <a:tabLst>
                <a:tab pos="457196" algn="l"/>
              </a:tabLst>
            </a:pPr>
            <a:r>
              <a:rPr lang="vi-VN" sz="3800" b="1" dirty="0">
                <a:solidFill>
                  <a:schemeClr val="tx1"/>
                </a:solidFill>
                <a:latin typeface="Times New Roman" panose="02020603050405020304" pitchFamily="18" charset="0"/>
              </a:rPr>
              <a:t>Tăng cường kiểm tra đánh giá</a:t>
            </a:r>
            <a:r>
              <a:rPr lang="en-US" sz="3800" b="1" dirty="0">
                <a:solidFill>
                  <a:schemeClr val="tx1"/>
                </a:solidFill>
                <a:latin typeface="Times New Roman" panose="02020603050405020304" pitchFamily="18" charset="0"/>
              </a:rPr>
              <a:t>.</a:t>
            </a:r>
            <a:endParaRPr lang="en-US" sz="3800" b="1" dirty="0">
              <a:solidFill>
                <a:schemeClr val="tx1"/>
              </a:solidFill>
            </a:endParaRPr>
          </a:p>
          <a:p>
            <a:pPr marL="571495" indent="-571495" eaLnBrk="0" fontAlgn="base" hangingPunct="0">
              <a:lnSpc>
                <a:spcPct val="150000"/>
              </a:lnSpc>
              <a:buFont typeface="Arial" panose="020B0604020202020204" pitchFamily="34" charset="0"/>
              <a:buChar char="•"/>
              <a:tabLst>
                <a:tab pos="457196" algn="l"/>
              </a:tabLst>
            </a:pPr>
            <a:r>
              <a:rPr lang="vi-VN" sz="3800" b="1" dirty="0">
                <a:solidFill>
                  <a:schemeClr val="tx1"/>
                </a:solidFill>
                <a:latin typeface="Times New Roman" panose="02020603050405020304" pitchFamily="18" charset="0"/>
              </a:rPr>
              <a:t>Động viên, khen thưởng, kỉ luật</a:t>
            </a:r>
            <a:r>
              <a:rPr lang="en-US" sz="3800" b="1" dirty="0">
                <a:solidFill>
                  <a:schemeClr val="tx1"/>
                </a:solidFill>
                <a:latin typeface="Times New Roman" panose="02020603050405020304" pitchFamily="18" charset="0"/>
              </a:rPr>
              <a:t>.</a:t>
            </a:r>
            <a:r>
              <a:rPr lang="vi-VN" sz="3800" b="1" dirty="0">
                <a:solidFill>
                  <a:schemeClr val="tx1"/>
                </a:solidFill>
                <a:latin typeface="Times New Roman" panose="02020603050405020304" pitchFamily="18" charset="0"/>
              </a:rPr>
              <a:t> </a:t>
            </a:r>
            <a:endParaRPr lang="en-US" sz="3800" b="1" dirty="0">
              <a:solidFill>
                <a:schemeClr val="tx1"/>
              </a:solidFill>
            </a:endParaRPr>
          </a:p>
        </p:txBody>
      </p:sp>
      <p:sp>
        <p:nvSpPr>
          <p:cNvPr id="19" name="Rectangle 18"/>
          <p:cNvSpPr/>
          <p:nvPr/>
        </p:nvSpPr>
        <p:spPr>
          <a:xfrm>
            <a:off x="4220800" y="7048500"/>
            <a:ext cx="12159750" cy="1371600"/>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lIns="91439" tIns="45719" rIns="91439" bIns="45719" rtlCol="0" anchor="ctr"/>
          <a:lstStyle/>
          <a:p>
            <a:pPr marL="571495" indent="-571495" eaLnBrk="0" fontAlgn="base" hangingPunct="0">
              <a:buFont typeface="Arial" panose="020B0604020202020204" pitchFamily="34" charset="0"/>
              <a:buChar char="•"/>
              <a:tabLst>
                <a:tab pos="457196" algn="l"/>
              </a:tabLst>
            </a:pPr>
            <a:r>
              <a:rPr lang="vi-VN" sz="3800" b="1" dirty="0">
                <a:solidFill>
                  <a:schemeClr val="tx1"/>
                </a:solidFill>
                <a:latin typeface="Times New Roman" panose="02020603050405020304" pitchFamily="18" charset="0"/>
              </a:rPr>
              <a:t>Tư vấn chọn trườn</a:t>
            </a:r>
            <a:r>
              <a:rPr lang="en-US" sz="3800" b="1" dirty="0">
                <a:solidFill>
                  <a:schemeClr val="tx1"/>
                </a:solidFill>
                <a:latin typeface="Times New Roman" panose="02020603050405020304" pitchFamily="18" charset="0"/>
              </a:rPr>
              <a:t>g.</a:t>
            </a:r>
            <a:endParaRPr lang="en-US" sz="3800" b="1" dirty="0">
              <a:solidFill>
                <a:schemeClr val="tx1"/>
              </a:solidFill>
            </a:endParaRPr>
          </a:p>
        </p:txBody>
      </p:sp>
      <p:sp>
        <p:nvSpPr>
          <p:cNvPr id="20" name="Rectangle: Diagonal Corners Rounded 10">
            <a:extLst>
              <a:ext uri="{FF2B5EF4-FFF2-40B4-BE49-F238E27FC236}">
                <a16:creationId xmlns:a16="http://schemas.microsoft.com/office/drawing/2014/main" id="{F0721F2D-1EF7-4016-99BF-C6DEED24BA41}"/>
              </a:ext>
            </a:extLst>
          </p:cNvPr>
          <p:cNvSpPr/>
          <p:nvPr/>
        </p:nvSpPr>
        <p:spPr>
          <a:xfrm>
            <a:off x="3352800" y="220700"/>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28598" algn="ctr" eaLnBrk="0" fontAlgn="base" hangingPunct="0">
              <a:lnSpc>
                <a:spcPct val="115000"/>
              </a:lnSpc>
            </a:pP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 BIỆN PHÁP PHỐI KẾT HỢP</a:t>
            </a:r>
          </a:p>
        </p:txBody>
      </p:sp>
    </p:spTree>
    <p:extLst>
      <p:ext uri="{BB962C8B-B14F-4D97-AF65-F5344CB8AC3E}">
        <p14:creationId xmlns:p14="http://schemas.microsoft.com/office/powerpoint/2010/main" val="279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2" y="1104902"/>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41" y="8648704"/>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3" y="22303"/>
            <a:ext cx="802022" cy="1621736"/>
          </a:xfrm>
          <a:prstGeom prst="rect">
            <a:avLst/>
          </a:prstGeom>
        </p:spPr>
      </p:pic>
      <p:sp>
        <p:nvSpPr>
          <p:cNvPr id="9" name="TextBox 9"/>
          <p:cNvSpPr txBox="1"/>
          <p:nvPr/>
        </p:nvSpPr>
        <p:spPr>
          <a:xfrm>
            <a:off x="2438400" y="3425982"/>
            <a:ext cx="13563600" cy="397545"/>
          </a:xfrm>
          <a:prstGeom prst="rect">
            <a:avLst/>
          </a:prstGeom>
        </p:spPr>
        <p:txBody>
          <a:bodyPr wrap="square" lIns="0" tIns="0" rIns="0" bIns="0" rtlCol="0" anchor="t">
            <a:spAutoFit/>
          </a:bodyPr>
          <a:lstStyle/>
          <a:p>
            <a:pPr algn="ctr" defTabSz="914386">
              <a:lnSpc>
                <a:spcPts val="3148"/>
              </a:lnSpc>
            </a:pPr>
            <a:r>
              <a:rPr lang="en-US" sz="3600" dirty="0" err="1">
                <a:solidFill>
                  <a:srgbClr val="1D7151"/>
                </a:solidFill>
                <a:latin typeface="Cormorant Garamond Medium"/>
              </a:rPr>
              <a:t>Nội</a:t>
            </a:r>
            <a:r>
              <a:rPr lang="en-US" sz="3600" dirty="0">
                <a:solidFill>
                  <a:srgbClr val="1D7151"/>
                </a:solidFill>
                <a:latin typeface="Cormorant Garamond Medium"/>
              </a:rPr>
              <a:t> dung</a:t>
            </a:r>
          </a:p>
        </p:txBody>
      </p:sp>
      <p:sp>
        <p:nvSpPr>
          <p:cNvPr id="11" name="Rectangle: Diagonal Corners Rounded 10">
            <a:extLst>
              <a:ext uri="{FF2B5EF4-FFF2-40B4-BE49-F238E27FC236}">
                <a16:creationId xmlns:a16="http://schemas.microsoft.com/office/drawing/2014/main" id="{F0721F2D-1EF7-4016-99BF-C6DEED24BA41}"/>
              </a:ext>
            </a:extLst>
          </p:cNvPr>
          <p:cNvSpPr/>
          <p:nvPr/>
        </p:nvSpPr>
        <p:spPr>
          <a:xfrm>
            <a:off x="3429000" y="248906"/>
            <a:ext cx="11582400"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defRPr/>
            </a:pPr>
            <a:r>
              <a:rPr lang="en-US" sz="4000" b="1" dirty="0">
                <a:solidFill>
                  <a:schemeClr val="bg1"/>
                </a:solidFill>
                <a:latin typeface="Times New Roman" panose="02020603050405020304" pitchFamily="18" charset="0"/>
                <a:cs typeface="Times New Roman" panose="02020603050405020304" pitchFamily="18" charset="0"/>
              </a:rPr>
              <a:t>KẾT HỢP VỚI PHỤ HUYNH HỌC SINH</a:t>
            </a:r>
          </a:p>
        </p:txBody>
      </p:sp>
      <p:pic>
        <p:nvPicPr>
          <p:cNvPr id="10" name="Picture 2" descr="C:\Users\MyPC\Downloads\mot-giao-vien-xin-thua-voi-phu-huynh-10-dieu-405-no96x51p114gex1o4h5o2o4l7y65bhnk8p9jhv110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644038"/>
            <a:ext cx="10972800" cy="700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1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25206C2-9A5E-40EA-942E-1BDE34DE7429}"/>
              </a:ext>
            </a:extLst>
          </p:cNvPr>
          <p:cNvGrpSpPr/>
          <p:nvPr/>
        </p:nvGrpSpPr>
        <p:grpSpPr>
          <a:xfrm>
            <a:off x="84220" y="38100"/>
            <a:ext cx="18119560" cy="10150400"/>
            <a:chOff x="-106557" y="5261"/>
            <a:chExt cx="9138657" cy="4494597"/>
          </a:xfrm>
        </p:grpSpPr>
        <p:sp>
          <p:nvSpPr>
            <p:cNvPr id="8" name="Freeform 3">
              <a:extLst>
                <a:ext uri="{FF2B5EF4-FFF2-40B4-BE49-F238E27FC236}">
                  <a16:creationId xmlns:a16="http://schemas.microsoft.com/office/drawing/2014/main" id="{67A57AD1-0E2B-4CF7-B7F3-A3F924D452C6}"/>
                </a:ext>
              </a:extLst>
            </p:cNvPr>
            <p:cNvSpPr/>
            <p:nvPr/>
          </p:nvSpPr>
          <p:spPr>
            <a:xfrm>
              <a:off x="-106557" y="5261"/>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416316" y="8648701"/>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1290202" y="8393646"/>
            <a:ext cx="1666000" cy="40365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220" y="22300"/>
            <a:ext cx="802022" cy="1621736"/>
          </a:xfrm>
          <a:prstGeom prst="rect">
            <a:avLst/>
          </a:prstGeom>
        </p:spPr>
      </p:pic>
      <p:graphicFrame>
        <p:nvGraphicFramePr>
          <p:cNvPr id="2" name="Object 1">
            <a:extLst>
              <a:ext uri="{FF2B5EF4-FFF2-40B4-BE49-F238E27FC236}">
                <a16:creationId xmlns:a16="http://schemas.microsoft.com/office/drawing/2014/main" id="{6DE069BC-1776-4677-A2F1-BC5B96AD1A90}"/>
              </a:ext>
            </a:extLst>
          </p:cNvPr>
          <p:cNvGraphicFramePr>
            <a:graphicFrameLocks noChangeAspect="1"/>
          </p:cNvGraphicFramePr>
          <p:nvPr>
            <p:extLst/>
          </p:nvPr>
        </p:nvGraphicFramePr>
        <p:xfrm>
          <a:off x="244140" y="190500"/>
          <a:ext cx="17891460" cy="3429000"/>
        </p:xfrm>
        <a:graphic>
          <a:graphicData uri="http://schemas.openxmlformats.org/presentationml/2006/ole">
            <mc:AlternateContent xmlns:mc="http://schemas.openxmlformats.org/markup-compatibility/2006">
              <mc:Choice xmlns:v="urn:schemas-microsoft-com:vml" Requires="v">
                <p:oleObj spid="_x0000_s12360" name="Bitmap Image" r:id="rId8" imgW="3652920" imgH="700200" progId="Paint.Picture">
                  <p:embed/>
                </p:oleObj>
              </mc:Choice>
              <mc:Fallback>
                <p:oleObj name="Bitmap Image" r:id="rId8" imgW="3652920" imgH="700200" progId="Paint.Picture">
                  <p:embed/>
                  <p:pic>
                    <p:nvPicPr>
                      <p:cNvPr id="2" name="Object 1">
                        <a:extLst>
                          <a:ext uri="{FF2B5EF4-FFF2-40B4-BE49-F238E27FC236}">
                            <a16:creationId xmlns:a16="http://schemas.microsoft.com/office/drawing/2014/main" id="{6DE069BC-1776-4677-A2F1-BC5B96AD1A90}"/>
                          </a:ext>
                        </a:extLst>
                      </p:cNvPr>
                      <p:cNvPicPr/>
                      <p:nvPr/>
                    </p:nvPicPr>
                    <p:blipFill>
                      <a:blip r:embed="rId9"/>
                      <a:stretch>
                        <a:fillRect/>
                      </a:stretch>
                    </p:blipFill>
                    <p:spPr>
                      <a:xfrm>
                        <a:off x="244140" y="190500"/>
                        <a:ext cx="17891460" cy="34290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8070199-9DC2-46D9-95F9-26A208C77FC2}"/>
              </a:ext>
            </a:extLst>
          </p:cNvPr>
          <p:cNvGraphicFramePr>
            <a:graphicFrameLocks noChangeAspect="1"/>
          </p:cNvGraphicFramePr>
          <p:nvPr>
            <p:extLst/>
          </p:nvPr>
        </p:nvGraphicFramePr>
        <p:xfrm>
          <a:off x="533400" y="3600961"/>
          <a:ext cx="17117702" cy="3066540"/>
        </p:xfrm>
        <a:graphic>
          <a:graphicData uri="http://schemas.openxmlformats.org/presentationml/2006/ole">
            <mc:AlternateContent xmlns:mc="http://schemas.openxmlformats.org/markup-compatibility/2006">
              <mc:Choice xmlns:v="urn:schemas-microsoft-com:vml" Requires="v">
                <p:oleObj spid="_x0000_s12361" name="Bitmap Image" r:id="rId10" imgW="3562200" imgH="638280" progId="Paint.Picture">
                  <p:embed/>
                </p:oleObj>
              </mc:Choice>
              <mc:Fallback>
                <p:oleObj name="Bitmap Image" r:id="rId10" imgW="3562200" imgH="638280" progId="Paint.Picture">
                  <p:embed/>
                  <p:pic>
                    <p:nvPicPr>
                      <p:cNvPr id="3" name="Object 2">
                        <a:extLst>
                          <a:ext uri="{FF2B5EF4-FFF2-40B4-BE49-F238E27FC236}">
                            <a16:creationId xmlns:a16="http://schemas.microsoft.com/office/drawing/2014/main" id="{18070199-9DC2-46D9-95F9-26A208C77FC2}"/>
                          </a:ext>
                        </a:extLst>
                      </p:cNvPr>
                      <p:cNvPicPr/>
                      <p:nvPr/>
                    </p:nvPicPr>
                    <p:blipFill>
                      <a:blip r:embed="rId11"/>
                      <a:stretch>
                        <a:fillRect/>
                      </a:stretch>
                    </p:blipFill>
                    <p:spPr>
                      <a:xfrm>
                        <a:off x="533400" y="3600961"/>
                        <a:ext cx="17117702" cy="3066540"/>
                      </a:xfrm>
                      <a:prstGeom prst="rect">
                        <a:avLst/>
                      </a:prstGeom>
                    </p:spPr>
                  </p:pic>
                </p:oleObj>
              </mc:Fallback>
            </mc:AlternateContent>
          </a:graphicData>
        </a:graphic>
      </p:graphicFrame>
    </p:spTree>
    <p:extLst>
      <p:ext uri="{BB962C8B-B14F-4D97-AF65-F5344CB8AC3E}">
        <p14:creationId xmlns:p14="http://schemas.microsoft.com/office/powerpoint/2010/main" val="35042483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949331" y="95250"/>
            <a:ext cx="16576674" cy="93345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dirty="0">
              <a:solidFill>
                <a:srgbClr val="FF0000"/>
              </a:solidFill>
            </a:endParaRPr>
          </a:p>
        </p:txBody>
      </p:sp>
      <p:sp>
        <p:nvSpPr>
          <p:cNvPr id="28" name="Rounded Rectangle 27"/>
          <p:cNvSpPr/>
          <p:nvPr/>
        </p:nvSpPr>
        <p:spPr>
          <a:xfrm>
            <a:off x="457200" y="1714799"/>
            <a:ext cx="8104201" cy="195976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33" name="Straight Arrow Connector 32"/>
          <p:cNvCxnSpPr/>
          <p:nvPr/>
        </p:nvCxnSpPr>
        <p:spPr>
          <a:xfrm flipH="1">
            <a:off x="4267200" y="1095375"/>
            <a:ext cx="47244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25605" name="TextBox 6"/>
          <p:cNvSpPr txBox="1">
            <a:spLocks noChangeArrowheads="1"/>
          </p:cNvSpPr>
          <p:nvPr/>
        </p:nvSpPr>
        <p:spPr bwMode="auto">
          <a:xfrm>
            <a:off x="838203" y="242888"/>
            <a:ext cx="16687802"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lvl="0" algn="ctr">
              <a:defRPr/>
            </a:pPr>
            <a:r>
              <a:rPr lang="en-US" sz="3600" b="1" dirty="0">
                <a:solidFill>
                  <a:srgbClr val="FF0000"/>
                </a:solidFill>
                <a:latin typeface="Times New Roman" panose="02020603050405020304" pitchFamily="18" charset="0"/>
                <a:cs typeface="Times New Roman" panose="02020603050405020304" pitchFamily="18" charset="0"/>
              </a:rPr>
              <a:t>HƯỚNG DẪN HỌC SINH LẬP KẾ HOẠCH NGAY TỪ ĐẦU NĂM HỌC</a:t>
            </a:r>
          </a:p>
        </p:txBody>
      </p:sp>
      <p:sp>
        <p:nvSpPr>
          <p:cNvPr id="30" name="Rounded Rectangle 29"/>
          <p:cNvSpPr/>
          <p:nvPr/>
        </p:nvSpPr>
        <p:spPr>
          <a:xfrm>
            <a:off x="412754" y="4949081"/>
            <a:ext cx="822960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25608" name="TextBox 23"/>
          <p:cNvSpPr txBox="1">
            <a:spLocks noChangeArrowheads="1"/>
          </p:cNvSpPr>
          <p:nvPr/>
        </p:nvSpPr>
        <p:spPr bwMode="auto">
          <a:xfrm>
            <a:off x="314329" y="2132677"/>
            <a:ext cx="8220071"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sớm</a:t>
            </a:r>
            <a:endParaRPr lang="vi-VN" altLang="vi-VN" sz="3900" b="1" dirty="0">
              <a:solidFill>
                <a:srgbClr val="000000"/>
              </a:solidFill>
              <a:latin typeface="Times New Roman" pitchFamily="18" charset="0"/>
              <a:cs typeface="Times New Roman" pitchFamily="18" charset="0"/>
            </a:endParaRPr>
          </a:p>
        </p:txBody>
      </p:sp>
      <p:sp>
        <p:nvSpPr>
          <p:cNvPr id="36" name="Rounded Rectangle 35"/>
          <p:cNvSpPr/>
          <p:nvPr/>
        </p:nvSpPr>
        <p:spPr>
          <a:xfrm flipH="1">
            <a:off x="9556753" y="1659732"/>
            <a:ext cx="8265699" cy="213953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ngừng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tòi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4" name="Rounded Rectangle 43"/>
          <p:cNvSpPr/>
          <p:nvPr/>
        </p:nvSpPr>
        <p:spPr>
          <a:xfrm>
            <a:off x="9556755" y="4991100"/>
            <a:ext cx="827405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khảo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i="1" dirty="0">
              <a:solidFill>
                <a:srgbClr val="000000"/>
              </a:solidFill>
            </a:endParaRPr>
          </a:p>
        </p:txBody>
      </p:sp>
      <p:sp>
        <p:nvSpPr>
          <p:cNvPr id="25615" name="TextBox 36"/>
          <p:cNvSpPr txBox="1">
            <a:spLocks noChangeArrowheads="1"/>
          </p:cNvSpPr>
          <p:nvPr/>
        </p:nvSpPr>
        <p:spPr bwMode="auto">
          <a:xfrm>
            <a:off x="9296400" y="4716282"/>
            <a:ext cx="8526054" cy="9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pP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5616" name="TextBox 36"/>
          <p:cNvSpPr txBox="1">
            <a:spLocks noChangeArrowheads="1"/>
          </p:cNvSpPr>
          <p:nvPr/>
        </p:nvSpPr>
        <p:spPr bwMode="auto">
          <a:xfrm>
            <a:off x="412755" y="5531646"/>
            <a:ext cx="8283568" cy="9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spcAft>
                <a:spcPts val="1000"/>
              </a:spcAft>
            </a:pPr>
            <a:r>
              <a:rPr lang="en-US" sz="3900" b="1" dirty="0" err="1">
                <a:solidFill>
                  <a:srgbClr val="000000"/>
                </a:solidFill>
                <a:latin typeface="Times New Roman" pitchFamily="18" charset="0"/>
                <a:cs typeface="Times New Roman" pitchFamily="18" charset="0"/>
              </a:rPr>
              <a:t>Lập</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kế</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hoạch</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ôn</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tập</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6" name="Rounded Rectangle 55"/>
          <p:cNvSpPr/>
          <p:nvPr/>
        </p:nvSpPr>
        <p:spPr>
          <a:xfrm>
            <a:off x="314329" y="8329690"/>
            <a:ext cx="8204200" cy="1708109"/>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58" name="Rounded Rectangle 57"/>
          <p:cNvSpPr/>
          <p:nvPr/>
        </p:nvSpPr>
        <p:spPr>
          <a:xfrm>
            <a:off x="9486905" y="8420100"/>
            <a:ext cx="8335549" cy="1660572"/>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62" name="Straight Arrow Connector 61"/>
          <p:cNvCxnSpPr/>
          <p:nvPr/>
        </p:nvCxnSpPr>
        <p:spPr>
          <a:xfrm>
            <a:off x="8991600" y="1095375"/>
            <a:ext cx="45720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63" name="Down Arrow 62"/>
          <p:cNvSpPr/>
          <p:nvPr/>
        </p:nvSpPr>
        <p:spPr>
          <a:xfrm flipH="1">
            <a:off x="13538200" y="3866198"/>
            <a:ext cx="117476" cy="85915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4" name="Down Arrow 63"/>
          <p:cNvSpPr/>
          <p:nvPr/>
        </p:nvSpPr>
        <p:spPr>
          <a:xfrm flipH="1">
            <a:off x="4298950" y="3848100"/>
            <a:ext cx="88900" cy="77152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5" name="Down Arrow 64"/>
          <p:cNvSpPr/>
          <p:nvPr/>
        </p:nvSpPr>
        <p:spPr>
          <a:xfrm flipH="1">
            <a:off x="13547726" y="758190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6" name="Down Arrow 65"/>
          <p:cNvSpPr/>
          <p:nvPr/>
        </p:nvSpPr>
        <p:spPr>
          <a:xfrm flipH="1">
            <a:off x="4340231" y="767715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25624" name="TextBox 36"/>
          <p:cNvSpPr txBox="1">
            <a:spLocks noChangeArrowheads="1"/>
          </p:cNvSpPr>
          <p:nvPr/>
        </p:nvSpPr>
        <p:spPr bwMode="auto">
          <a:xfrm>
            <a:off x="412754" y="8721158"/>
            <a:ext cx="7969245"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ôn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lý</a:t>
            </a:r>
            <a:endParaRPr lang="vi-VN" altLang="vi-VN" sz="3900" b="1" dirty="0">
              <a:solidFill>
                <a:srgbClr val="000000"/>
              </a:solidFill>
              <a:latin typeface="Times New Roman" pitchFamily="18" charset="0"/>
              <a:cs typeface="Times New Roman" pitchFamily="18" charset="0"/>
            </a:endParaRPr>
          </a:p>
        </p:txBody>
      </p:sp>
      <p:sp>
        <p:nvSpPr>
          <p:cNvPr id="25625" name="TextBox 36"/>
          <p:cNvSpPr txBox="1">
            <a:spLocks noChangeArrowheads="1"/>
          </p:cNvSpPr>
          <p:nvPr/>
        </p:nvSpPr>
        <p:spPr bwMode="auto">
          <a:xfrm>
            <a:off x="9571494" y="8569805"/>
            <a:ext cx="8191495" cy="136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kỹ</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cao</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18364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5608"/>
                                        </p:tgtEl>
                                        <p:attrNameLst>
                                          <p:attrName>style.color</p:attrName>
                                        </p:attrNameLst>
                                      </p:cBhvr>
                                      <p:to>
                                        <a:schemeClr val="bg1"/>
                                      </p:to>
                                    </p:animClr>
                                    <p:animClr clrSpc="rgb" dir="cw">
                                      <p:cBhvr>
                                        <p:cTn id="7" dur="250" autoRev="1" fill="remove"/>
                                        <p:tgtEl>
                                          <p:spTgt spid="25608"/>
                                        </p:tgtEl>
                                        <p:attrNameLst>
                                          <p:attrName>fillcolor</p:attrName>
                                        </p:attrNameLst>
                                      </p:cBhvr>
                                      <p:to>
                                        <a:schemeClr val="bg1"/>
                                      </p:to>
                                    </p:animClr>
                                    <p:set>
                                      <p:cBhvr>
                                        <p:cTn id="8" dur="250" autoRev="1" fill="remove"/>
                                        <p:tgtEl>
                                          <p:spTgt spid="25608"/>
                                        </p:tgtEl>
                                        <p:attrNameLst>
                                          <p:attrName>fill.type</p:attrName>
                                        </p:attrNameLst>
                                      </p:cBhvr>
                                      <p:to>
                                        <p:strVal val="solid"/>
                                      </p:to>
                                    </p:set>
                                    <p:set>
                                      <p:cBhvr>
                                        <p:cTn id="9" dur="250" autoRev="1" fill="remove"/>
                                        <p:tgtEl>
                                          <p:spTgt spid="2560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pic>
        <p:nvPicPr>
          <p:cNvPr id="9" name="Picture 8">
            <a:extLst>
              <a:ext uri="{FF2B5EF4-FFF2-40B4-BE49-F238E27FC236}">
                <a16:creationId xmlns:a16="http://schemas.microsoft.com/office/drawing/2014/main" id="{E16757A3-2654-4E18-9233-10D1ACEB71C1}"/>
              </a:ext>
            </a:extLst>
          </p:cNvPr>
          <p:cNvPicPr>
            <a:picLocks noChangeAspect="1"/>
          </p:cNvPicPr>
          <p:nvPr/>
        </p:nvPicPr>
        <p:blipFill rotWithShape="1">
          <a:blip r:embed="rId7">
            <a:extLst>
              <a:ext uri="{28A0092B-C50C-407E-A947-70E740481C1C}">
                <a14:useLocalDpi xmlns:a14="http://schemas.microsoft.com/office/drawing/2010/main" val="0"/>
              </a:ext>
            </a:extLst>
          </a:blip>
          <a:srcRect r="-222" b="15893"/>
          <a:stretch/>
        </p:blipFill>
        <p:spPr>
          <a:xfrm>
            <a:off x="4419600" y="0"/>
            <a:ext cx="9162497" cy="10401311"/>
          </a:xfrm>
          <a:prstGeom prst="rect">
            <a:avLst/>
          </a:prstGeom>
        </p:spPr>
      </p:pic>
    </p:spTree>
    <p:extLst>
      <p:ext uri="{BB962C8B-B14F-4D97-AF65-F5344CB8AC3E}">
        <p14:creationId xmlns:p14="http://schemas.microsoft.com/office/powerpoint/2010/main" val="3245173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pic>
        <p:nvPicPr>
          <p:cNvPr id="8" name="Picture 7">
            <a:extLst>
              <a:ext uri="{FF2B5EF4-FFF2-40B4-BE49-F238E27FC236}">
                <a16:creationId xmlns:a16="http://schemas.microsoft.com/office/drawing/2014/main" id="{3F622E01-528A-4491-B002-EDF4B952585E}"/>
              </a:ext>
            </a:extLst>
          </p:cNvPr>
          <p:cNvPicPr>
            <a:picLocks noChangeAspect="1"/>
          </p:cNvPicPr>
          <p:nvPr/>
        </p:nvPicPr>
        <p:blipFill rotWithShape="1">
          <a:blip r:embed="rId7">
            <a:extLst>
              <a:ext uri="{28A0092B-C50C-407E-A947-70E740481C1C}">
                <a14:useLocalDpi xmlns:a14="http://schemas.microsoft.com/office/drawing/2010/main" val="0"/>
              </a:ext>
            </a:extLst>
          </a:blip>
          <a:srcRect r="-214" b="21111"/>
          <a:stretch/>
        </p:blipFill>
        <p:spPr>
          <a:xfrm>
            <a:off x="3886200" y="0"/>
            <a:ext cx="9946022" cy="10283994"/>
          </a:xfrm>
          <a:prstGeom prst="rect">
            <a:avLst/>
          </a:prstGeom>
        </p:spPr>
      </p:pic>
    </p:spTree>
    <p:extLst>
      <p:ext uri="{BB962C8B-B14F-4D97-AF65-F5344CB8AC3E}">
        <p14:creationId xmlns:p14="http://schemas.microsoft.com/office/powerpoint/2010/main" val="7645440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949331" y="95250"/>
            <a:ext cx="16576674" cy="93345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dirty="0">
              <a:solidFill>
                <a:srgbClr val="FF0000"/>
              </a:solidFill>
            </a:endParaRPr>
          </a:p>
        </p:txBody>
      </p:sp>
      <p:sp>
        <p:nvSpPr>
          <p:cNvPr id="28" name="Rounded Rectangle 27"/>
          <p:cNvSpPr/>
          <p:nvPr/>
        </p:nvSpPr>
        <p:spPr>
          <a:xfrm>
            <a:off x="457200" y="1714799"/>
            <a:ext cx="8104201" cy="195976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33" name="Straight Arrow Connector 32"/>
          <p:cNvCxnSpPr/>
          <p:nvPr/>
        </p:nvCxnSpPr>
        <p:spPr>
          <a:xfrm flipH="1">
            <a:off x="4267200" y="1095375"/>
            <a:ext cx="47244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25605" name="TextBox 6"/>
          <p:cNvSpPr txBox="1">
            <a:spLocks noChangeArrowheads="1"/>
          </p:cNvSpPr>
          <p:nvPr/>
        </p:nvSpPr>
        <p:spPr bwMode="auto">
          <a:xfrm>
            <a:off x="838203" y="242888"/>
            <a:ext cx="16687802"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lvl="0" algn="ctr">
              <a:defRPr/>
            </a:pPr>
            <a:r>
              <a:rPr lang="en-US" sz="3600" b="1" dirty="0">
                <a:solidFill>
                  <a:srgbClr val="FF0000"/>
                </a:solidFill>
                <a:latin typeface="Times New Roman" panose="02020603050405020304" pitchFamily="18" charset="0"/>
                <a:cs typeface="Times New Roman" panose="02020603050405020304" pitchFamily="18" charset="0"/>
              </a:rPr>
              <a:t>HƯỚNG DẪN HỌC SINH LẬP KẾ HOẠCH NGAY TỪ ĐẦU NĂM HỌC</a:t>
            </a:r>
          </a:p>
        </p:txBody>
      </p:sp>
      <p:sp>
        <p:nvSpPr>
          <p:cNvPr id="30" name="Rounded Rectangle 29"/>
          <p:cNvSpPr/>
          <p:nvPr/>
        </p:nvSpPr>
        <p:spPr>
          <a:xfrm>
            <a:off x="412754" y="4949081"/>
            <a:ext cx="822960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25608" name="TextBox 23"/>
          <p:cNvSpPr txBox="1">
            <a:spLocks noChangeArrowheads="1"/>
          </p:cNvSpPr>
          <p:nvPr/>
        </p:nvSpPr>
        <p:spPr bwMode="auto">
          <a:xfrm>
            <a:off x="314329" y="2132677"/>
            <a:ext cx="8220071"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sớm</a:t>
            </a:r>
            <a:endParaRPr lang="vi-VN" altLang="vi-VN" sz="3900" b="1" dirty="0">
              <a:solidFill>
                <a:srgbClr val="000000"/>
              </a:solidFill>
              <a:latin typeface="Times New Roman" pitchFamily="18" charset="0"/>
              <a:cs typeface="Times New Roman" pitchFamily="18" charset="0"/>
            </a:endParaRPr>
          </a:p>
        </p:txBody>
      </p:sp>
      <p:sp>
        <p:nvSpPr>
          <p:cNvPr id="36" name="Rounded Rectangle 35"/>
          <p:cNvSpPr/>
          <p:nvPr/>
        </p:nvSpPr>
        <p:spPr>
          <a:xfrm flipH="1">
            <a:off x="9556753" y="1659732"/>
            <a:ext cx="8265699" cy="213953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ngừng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tòi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4" name="Rounded Rectangle 43"/>
          <p:cNvSpPr/>
          <p:nvPr/>
        </p:nvSpPr>
        <p:spPr>
          <a:xfrm>
            <a:off x="9556755" y="4991100"/>
            <a:ext cx="827405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khảo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i="1" dirty="0">
              <a:solidFill>
                <a:srgbClr val="000000"/>
              </a:solidFill>
            </a:endParaRPr>
          </a:p>
        </p:txBody>
      </p:sp>
      <p:sp>
        <p:nvSpPr>
          <p:cNvPr id="25615" name="TextBox 36"/>
          <p:cNvSpPr txBox="1">
            <a:spLocks noChangeArrowheads="1"/>
          </p:cNvSpPr>
          <p:nvPr/>
        </p:nvSpPr>
        <p:spPr bwMode="auto">
          <a:xfrm>
            <a:off x="9296400" y="4716282"/>
            <a:ext cx="8526054" cy="9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pP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5616" name="TextBox 36"/>
          <p:cNvSpPr txBox="1">
            <a:spLocks noChangeArrowheads="1"/>
          </p:cNvSpPr>
          <p:nvPr/>
        </p:nvSpPr>
        <p:spPr bwMode="auto">
          <a:xfrm>
            <a:off x="412755" y="5531646"/>
            <a:ext cx="8283568" cy="9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spcAft>
                <a:spcPts val="1000"/>
              </a:spcAft>
            </a:pPr>
            <a:r>
              <a:rPr lang="en-US" sz="3900" b="1" dirty="0" err="1">
                <a:solidFill>
                  <a:srgbClr val="000000"/>
                </a:solidFill>
                <a:latin typeface="Times New Roman" pitchFamily="18" charset="0"/>
                <a:cs typeface="Times New Roman" pitchFamily="18" charset="0"/>
              </a:rPr>
              <a:t>Lập</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kế</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hoạch</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ôn</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tập</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6" name="Rounded Rectangle 55"/>
          <p:cNvSpPr/>
          <p:nvPr/>
        </p:nvSpPr>
        <p:spPr>
          <a:xfrm>
            <a:off x="314329" y="8329690"/>
            <a:ext cx="8204200" cy="1708109"/>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58" name="Rounded Rectangle 57"/>
          <p:cNvSpPr/>
          <p:nvPr/>
        </p:nvSpPr>
        <p:spPr>
          <a:xfrm>
            <a:off x="9486905" y="8420100"/>
            <a:ext cx="8335549" cy="1660572"/>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62" name="Straight Arrow Connector 61"/>
          <p:cNvCxnSpPr/>
          <p:nvPr/>
        </p:nvCxnSpPr>
        <p:spPr>
          <a:xfrm>
            <a:off x="8991600" y="1095375"/>
            <a:ext cx="45720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63" name="Down Arrow 62"/>
          <p:cNvSpPr/>
          <p:nvPr/>
        </p:nvSpPr>
        <p:spPr>
          <a:xfrm flipH="1">
            <a:off x="13538200" y="3866198"/>
            <a:ext cx="117476" cy="85915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4" name="Down Arrow 63"/>
          <p:cNvSpPr/>
          <p:nvPr/>
        </p:nvSpPr>
        <p:spPr>
          <a:xfrm flipH="1">
            <a:off x="4298950" y="3848100"/>
            <a:ext cx="88900" cy="77152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5" name="Down Arrow 64"/>
          <p:cNvSpPr/>
          <p:nvPr/>
        </p:nvSpPr>
        <p:spPr>
          <a:xfrm flipH="1">
            <a:off x="13547726" y="758190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6" name="Down Arrow 65"/>
          <p:cNvSpPr/>
          <p:nvPr/>
        </p:nvSpPr>
        <p:spPr>
          <a:xfrm flipH="1">
            <a:off x="4340231" y="767715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25624" name="TextBox 36"/>
          <p:cNvSpPr txBox="1">
            <a:spLocks noChangeArrowheads="1"/>
          </p:cNvSpPr>
          <p:nvPr/>
        </p:nvSpPr>
        <p:spPr bwMode="auto">
          <a:xfrm>
            <a:off x="412754" y="8721158"/>
            <a:ext cx="7969245"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ôn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lý</a:t>
            </a:r>
            <a:endParaRPr lang="vi-VN" altLang="vi-VN" sz="3900" b="1" dirty="0">
              <a:solidFill>
                <a:srgbClr val="000000"/>
              </a:solidFill>
              <a:latin typeface="Times New Roman" pitchFamily="18" charset="0"/>
              <a:cs typeface="Times New Roman" pitchFamily="18" charset="0"/>
            </a:endParaRPr>
          </a:p>
        </p:txBody>
      </p:sp>
      <p:sp>
        <p:nvSpPr>
          <p:cNvPr id="25625" name="TextBox 36"/>
          <p:cNvSpPr txBox="1">
            <a:spLocks noChangeArrowheads="1"/>
          </p:cNvSpPr>
          <p:nvPr/>
        </p:nvSpPr>
        <p:spPr bwMode="auto">
          <a:xfrm>
            <a:off x="9571494" y="8569805"/>
            <a:ext cx="8191495" cy="136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kỹ</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cao</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3205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5616"/>
                                        </p:tgtEl>
                                        <p:attrNameLst>
                                          <p:attrName>style.color</p:attrName>
                                        </p:attrNameLst>
                                      </p:cBhvr>
                                      <p:to>
                                        <a:schemeClr val="bg1"/>
                                      </p:to>
                                    </p:animClr>
                                    <p:animClr clrSpc="rgb" dir="cw">
                                      <p:cBhvr>
                                        <p:cTn id="7" dur="250" autoRev="1" fill="remove"/>
                                        <p:tgtEl>
                                          <p:spTgt spid="25616"/>
                                        </p:tgtEl>
                                        <p:attrNameLst>
                                          <p:attrName>fillcolor</p:attrName>
                                        </p:attrNameLst>
                                      </p:cBhvr>
                                      <p:to>
                                        <a:schemeClr val="bg1"/>
                                      </p:to>
                                    </p:animClr>
                                    <p:set>
                                      <p:cBhvr>
                                        <p:cTn id="8" dur="250" autoRev="1" fill="remove"/>
                                        <p:tgtEl>
                                          <p:spTgt spid="25616"/>
                                        </p:tgtEl>
                                        <p:attrNameLst>
                                          <p:attrName>fill.type</p:attrName>
                                        </p:attrNameLst>
                                      </p:cBhvr>
                                      <p:to>
                                        <p:strVal val="solid"/>
                                      </p:to>
                                    </p:set>
                                    <p:set>
                                      <p:cBhvr>
                                        <p:cTn id="9" dur="250" autoRev="1" fill="remove"/>
                                        <p:tgtEl>
                                          <p:spTgt spid="256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4326" y="1257302"/>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839095" y="-147386"/>
            <a:ext cx="13030200" cy="1385640"/>
          </a:xfrm>
          <a:prstGeom prst="round2DiagRect">
            <a:avLst>
              <a:gd name="adj1" fmla="val 50000"/>
              <a:gd name="adj2" fmla="val 0"/>
            </a:avLst>
          </a:prstGeom>
          <a:ln/>
        </p:spPr>
        <p:style>
          <a:lnRef idx="2">
            <a:schemeClr val="accent2"/>
          </a:lnRef>
          <a:fillRef idx="1">
            <a:schemeClr val="lt1"/>
          </a:fillRef>
          <a:effectRef idx="0">
            <a:schemeClr val="accent2"/>
          </a:effectRef>
          <a:fontRef idx="minor">
            <a:schemeClr val="dk1"/>
          </a:fontRef>
        </p:style>
        <p:txBody>
          <a:bodyPr lIns="91439" tIns="45719" rIns="91439" bIns="45719" rtlCol="0" anchor="ctr"/>
          <a:lstStyle/>
          <a:p>
            <a:pPr algn="ctr">
              <a:defRPr/>
            </a:pPr>
            <a:r>
              <a:rPr lang="en-US" sz="4800" b="1" dirty="0">
                <a:solidFill>
                  <a:schemeClr val="tx1"/>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MỘT CÁCH GHI NHỚ KIẾN THỨC CỦA MỘT HỌC SINH</a:t>
            </a:r>
          </a:p>
        </p:txBody>
      </p:sp>
      <p:sp>
        <p:nvSpPr>
          <p:cNvPr id="8" name="Rectangle 7">
            <a:extLst>
              <a:ext uri="{FF2B5EF4-FFF2-40B4-BE49-F238E27FC236}">
                <a16:creationId xmlns:a16="http://schemas.microsoft.com/office/drawing/2014/main" id="{A0D34A16-3718-412E-9F6D-16AA230CE00B}"/>
              </a:ext>
            </a:extLst>
          </p:cNvPr>
          <p:cNvSpPr/>
          <p:nvPr/>
        </p:nvSpPr>
        <p:spPr>
          <a:xfrm>
            <a:off x="2735812" y="9215417"/>
            <a:ext cx="12492520" cy="692495"/>
          </a:xfrm>
          <a:prstGeom prst="rect">
            <a:avLst/>
          </a:prstGeom>
        </p:spPr>
        <p:txBody>
          <a:bodyPr wrap="none" lIns="91439" tIns="45719" rIns="91439" bIns="45719">
            <a:spAutoFit/>
          </a:bodyPr>
          <a:lstStyle/>
          <a:p>
            <a:r>
              <a:rPr lang="en-US" sz="3900" i="1" dirty="0" err="1">
                <a:solidFill>
                  <a:srgbClr val="FF0000"/>
                </a:solidFill>
                <a:latin typeface="Times New Roman" panose="02020603050405020304" pitchFamily="18" charset="0"/>
                <a:ea typeface="Times New Roman" panose="02020603050405020304" pitchFamily="18" charset="0"/>
              </a:rPr>
              <a:t>Sổ</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ghi</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kiến</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thức</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toán</a:t>
            </a:r>
            <a:r>
              <a:rPr lang="en-US" sz="3900" i="1" dirty="0">
                <a:solidFill>
                  <a:srgbClr val="FF0000"/>
                </a:solidFill>
                <a:latin typeface="Times New Roman" panose="02020603050405020304" pitchFamily="18" charset="0"/>
                <a:ea typeface="Times New Roman" panose="02020603050405020304" pitchFamily="18" charset="0"/>
              </a:rPr>
              <a:t> 8+9 </a:t>
            </a:r>
            <a:r>
              <a:rPr lang="en-US" sz="3900" i="1" dirty="0" err="1">
                <a:solidFill>
                  <a:srgbClr val="FF0000"/>
                </a:solidFill>
                <a:latin typeface="Times New Roman" panose="02020603050405020304" pitchFamily="18" charset="0"/>
                <a:ea typeface="Times New Roman" panose="02020603050405020304" pitchFamily="18" charset="0"/>
              </a:rPr>
              <a:t>của</a:t>
            </a:r>
            <a:r>
              <a:rPr lang="en-US" sz="3900" i="1" dirty="0">
                <a:solidFill>
                  <a:srgbClr val="FF0000"/>
                </a:solidFill>
                <a:latin typeface="Times New Roman" panose="02020603050405020304" pitchFamily="18" charset="0"/>
                <a:ea typeface="Times New Roman" panose="02020603050405020304" pitchFamily="18" charset="0"/>
              </a:rPr>
              <a:t> HS </a:t>
            </a:r>
            <a:r>
              <a:rPr lang="en-US" sz="3900" i="1" dirty="0" err="1">
                <a:solidFill>
                  <a:srgbClr val="FF0000"/>
                </a:solidFill>
                <a:latin typeface="Times New Roman" panose="02020603050405020304" pitchFamily="18" charset="0"/>
                <a:ea typeface="Times New Roman" panose="02020603050405020304" pitchFamily="18" charset="0"/>
              </a:rPr>
              <a:t>Vũ</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Thị</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Phương</a:t>
            </a:r>
            <a:r>
              <a:rPr lang="en-US" sz="3900" i="1" dirty="0">
                <a:solidFill>
                  <a:srgbClr val="FF0000"/>
                </a:solidFill>
                <a:latin typeface="Times New Roman" panose="02020603050405020304" pitchFamily="18" charset="0"/>
                <a:ea typeface="Times New Roman" panose="02020603050405020304" pitchFamily="18" charset="0"/>
              </a:rPr>
              <a:t> Mai- 9A3 </a:t>
            </a:r>
            <a:endParaRPr lang="en-US" sz="3900" i="1" dirty="0">
              <a:solidFill>
                <a:srgbClr val="FF0000"/>
              </a:solidFill>
            </a:endParaRPr>
          </a:p>
        </p:txBody>
      </p:sp>
      <p:pic>
        <p:nvPicPr>
          <p:cNvPr id="15" name="Picture 14">
            <a:extLst>
              <a:ext uri="{FF2B5EF4-FFF2-40B4-BE49-F238E27FC236}">
                <a16:creationId xmlns:a16="http://schemas.microsoft.com/office/drawing/2014/main" id="{BB5F6BFF-A1DC-4E1A-BB09-4E2F3440F4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2454" y="1259620"/>
            <a:ext cx="6739908" cy="7955798"/>
          </a:xfrm>
          <a:prstGeom prst="rect">
            <a:avLst/>
          </a:prstGeom>
        </p:spPr>
      </p:pic>
      <p:pic>
        <p:nvPicPr>
          <p:cNvPr id="18" name="Picture 17">
            <a:extLst>
              <a:ext uri="{FF2B5EF4-FFF2-40B4-BE49-F238E27FC236}">
                <a16:creationId xmlns:a16="http://schemas.microsoft.com/office/drawing/2014/main" id="{4BA16490-C27F-41D3-94DD-9378FB869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4195" y="1295399"/>
            <a:ext cx="7257406" cy="7910843"/>
          </a:xfrm>
          <a:prstGeom prst="rect">
            <a:avLst/>
          </a:prstGeom>
        </p:spPr>
      </p:pic>
    </p:spTree>
    <p:extLst>
      <p:ext uri="{BB962C8B-B14F-4D97-AF65-F5344CB8AC3E}">
        <p14:creationId xmlns:p14="http://schemas.microsoft.com/office/powerpoint/2010/main" val="27854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2" y="1104901"/>
            <a:ext cx="17489228"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1030623" y="248906"/>
            <a:ext cx="16723977"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lvl="0" algn="ctr">
              <a:defRPr/>
            </a:pPr>
            <a:r>
              <a:rPr lang="en-US" sz="4800" b="1" dirty="0">
                <a:solidFill>
                  <a:prstClr val="white"/>
                </a:solidFill>
                <a:latin typeface="Times New Roman" panose="02020603050405020304" pitchFamily="18" charset="0"/>
                <a:cs typeface="Times New Roman" panose="02020603050405020304" pitchFamily="18" charset="0"/>
              </a:rPr>
              <a:t>MỘT CÁCH GHI NHỚ KIẾN THỨC CỦA HỌC SINH </a:t>
            </a:r>
          </a:p>
        </p:txBody>
      </p:sp>
      <p:sp>
        <p:nvSpPr>
          <p:cNvPr id="8" name="Rectangle 7">
            <a:extLst>
              <a:ext uri="{FF2B5EF4-FFF2-40B4-BE49-F238E27FC236}">
                <a16:creationId xmlns:a16="http://schemas.microsoft.com/office/drawing/2014/main" id="{A0D34A16-3718-412E-9F6D-16AA230CE00B}"/>
              </a:ext>
            </a:extLst>
          </p:cNvPr>
          <p:cNvSpPr/>
          <p:nvPr/>
        </p:nvSpPr>
        <p:spPr>
          <a:xfrm>
            <a:off x="2819400" y="8657064"/>
            <a:ext cx="12367486" cy="692495"/>
          </a:xfrm>
          <a:prstGeom prst="rect">
            <a:avLst/>
          </a:prstGeom>
        </p:spPr>
        <p:txBody>
          <a:bodyPr wrap="none" lIns="91439" tIns="45719" rIns="91439" bIns="45719">
            <a:spAutoFit/>
          </a:bodyPr>
          <a:lstStyle/>
          <a:p>
            <a:r>
              <a:rPr lang="en-US" sz="3900" i="1" dirty="0" err="1">
                <a:solidFill>
                  <a:srgbClr val="FF0000"/>
                </a:solidFill>
                <a:latin typeface="Times New Roman" panose="02020603050405020304" pitchFamily="18" charset="0"/>
                <a:ea typeface="Times New Roman" panose="02020603050405020304" pitchFamily="18" charset="0"/>
              </a:rPr>
              <a:t>Sổ</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ghi</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kiến</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thức</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toán</a:t>
            </a:r>
            <a:r>
              <a:rPr lang="en-US" sz="3900" i="1" dirty="0">
                <a:solidFill>
                  <a:srgbClr val="FF0000"/>
                </a:solidFill>
                <a:latin typeface="Times New Roman" panose="02020603050405020304" pitchFamily="18" charset="0"/>
                <a:ea typeface="Times New Roman" panose="02020603050405020304" pitchFamily="18" charset="0"/>
              </a:rPr>
              <a:t> 8+9 </a:t>
            </a:r>
            <a:r>
              <a:rPr lang="en-US" sz="3900" i="1" dirty="0" err="1">
                <a:solidFill>
                  <a:srgbClr val="FF0000"/>
                </a:solidFill>
                <a:latin typeface="Times New Roman" panose="02020603050405020304" pitchFamily="18" charset="0"/>
                <a:ea typeface="Times New Roman" panose="02020603050405020304" pitchFamily="18" charset="0"/>
              </a:rPr>
              <a:t>của</a:t>
            </a:r>
            <a:r>
              <a:rPr lang="en-US" sz="3900" i="1" dirty="0">
                <a:solidFill>
                  <a:srgbClr val="FF0000"/>
                </a:solidFill>
                <a:latin typeface="Times New Roman" panose="02020603050405020304" pitchFamily="18" charset="0"/>
                <a:ea typeface="Times New Roman" panose="02020603050405020304" pitchFamily="18" charset="0"/>
              </a:rPr>
              <a:t> HS </a:t>
            </a:r>
            <a:r>
              <a:rPr lang="en-US" sz="3900" i="1" dirty="0" err="1">
                <a:solidFill>
                  <a:srgbClr val="FF0000"/>
                </a:solidFill>
                <a:latin typeface="Times New Roman" panose="02020603050405020304" pitchFamily="18" charset="0"/>
                <a:ea typeface="Times New Roman" panose="02020603050405020304" pitchFamily="18" charset="0"/>
              </a:rPr>
              <a:t>Vũ</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Thị</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Phương</a:t>
            </a:r>
            <a:r>
              <a:rPr lang="en-US" sz="3900" i="1" dirty="0">
                <a:solidFill>
                  <a:srgbClr val="FF0000"/>
                </a:solidFill>
                <a:latin typeface="Times New Roman" panose="02020603050405020304" pitchFamily="18" charset="0"/>
                <a:ea typeface="Times New Roman" panose="02020603050405020304" pitchFamily="18" charset="0"/>
              </a:rPr>
              <a:t> Mai -9A3</a:t>
            </a:r>
            <a:endParaRPr lang="en-US" sz="3900" i="1" dirty="0">
              <a:solidFill>
                <a:srgbClr val="FF0000"/>
              </a:solidFill>
            </a:endParaRPr>
          </a:p>
        </p:txBody>
      </p:sp>
      <p:pic>
        <p:nvPicPr>
          <p:cNvPr id="9" name="Picture 8">
            <a:extLst>
              <a:ext uri="{FF2B5EF4-FFF2-40B4-BE49-F238E27FC236}">
                <a16:creationId xmlns:a16="http://schemas.microsoft.com/office/drawing/2014/main" id="{25D3413F-4DCF-40F8-9EF9-8BC8EEAE2E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695" y="1290445"/>
            <a:ext cx="5364954" cy="7340840"/>
          </a:xfrm>
          <a:prstGeom prst="rect">
            <a:avLst/>
          </a:prstGeom>
        </p:spPr>
      </p:pic>
      <p:pic>
        <p:nvPicPr>
          <p:cNvPr id="12" name="Picture 11">
            <a:extLst>
              <a:ext uri="{FF2B5EF4-FFF2-40B4-BE49-F238E27FC236}">
                <a16:creationId xmlns:a16="http://schemas.microsoft.com/office/drawing/2014/main" id="{7B3F1EF5-D6CE-4865-8707-BCBE6FF122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6894" y="1259272"/>
            <a:ext cx="5791200" cy="7340840"/>
          </a:xfrm>
          <a:prstGeom prst="rect">
            <a:avLst/>
          </a:prstGeom>
        </p:spPr>
      </p:pic>
      <p:pic>
        <p:nvPicPr>
          <p:cNvPr id="15" name="Picture 14">
            <a:extLst>
              <a:ext uri="{FF2B5EF4-FFF2-40B4-BE49-F238E27FC236}">
                <a16:creationId xmlns:a16="http://schemas.microsoft.com/office/drawing/2014/main" id="{2BD616E4-D7B9-4713-A2F5-1170E2F989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11569" y="1222766"/>
            <a:ext cx="5397002" cy="7340838"/>
          </a:xfrm>
          <a:prstGeom prst="rect">
            <a:avLst/>
          </a:prstGeom>
        </p:spPr>
      </p:pic>
    </p:spTree>
    <p:extLst>
      <p:ext uri="{BB962C8B-B14F-4D97-AF65-F5344CB8AC3E}">
        <p14:creationId xmlns:p14="http://schemas.microsoft.com/office/powerpoint/2010/main" val="179144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011" y="1104901"/>
            <a:ext cx="17886990" cy="8810267"/>
            <a:chOff x="0" y="0"/>
            <a:chExt cx="9138657" cy="4494597"/>
          </a:xfrm>
        </p:grpSpPr>
        <p:sp>
          <p:nvSpPr>
            <p:cNvPr id="3" name="Freeform 3"/>
            <p:cNvSpPr/>
            <p:nvPr/>
          </p:nvSpPr>
          <p:spPr>
            <a:xfrm>
              <a:off x="0" y="0"/>
              <a:ext cx="9138657" cy="4494597"/>
            </a:xfrm>
            <a:custGeom>
              <a:avLst/>
              <a:gdLst/>
              <a:ahLst/>
              <a:cxnLst/>
              <a:rect l="l" t="t" r="r" b="b"/>
              <a:pathLst>
                <a:path w="9138657" h="4494597">
                  <a:moveTo>
                    <a:pt x="9014196" y="4494597"/>
                  </a:moveTo>
                  <a:lnTo>
                    <a:pt x="124460" y="4494597"/>
                  </a:lnTo>
                  <a:cubicBezTo>
                    <a:pt x="55880" y="4494597"/>
                    <a:pt x="0" y="4438717"/>
                    <a:pt x="0" y="4370136"/>
                  </a:cubicBezTo>
                  <a:lnTo>
                    <a:pt x="0" y="124460"/>
                  </a:lnTo>
                  <a:cubicBezTo>
                    <a:pt x="0" y="55880"/>
                    <a:pt x="55880" y="0"/>
                    <a:pt x="124460" y="0"/>
                  </a:cubicBezTo>
                  <a:lnTo>
                    <a:pt x="9014196" y="0"/>
                  </a:lnTo>
                  <a:cubicBezTo>
                    <a:pt x="9082777" y="0"/>
                    <a:pt x="9138657" y="55880"/>
                    <a:pt x="9138657" y="124460"/>
                  </a:cubicBezTo>
                  <a:lnTo>
                    <a:pt x="9138657" y="4370137"/>
                  </a:lnTo>
                  <a:cubicBezTo>
                    <a:pt x="9138657" y="4438717"/>
                    <a:pt x="9082777" y="4494597"/>
                    <a:pt x="9014196" y="4494597"/>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8" name="Rectangle 7">
            <a:extLst>
              <a:ext uri="{FF2B5EF4-FFF2-40B4-BE49-F238E27FC236}">
                <a16:creationId xmlns:a16="http://schemas.microsoft.com/office/drawing/2014/main" id="{A0D34A16-3718-412E-9F6D-16AA230CE00B}"/>
              </a:ext>
            </a:extLst>
          </p:cNvPr>
          <p:cNvSpPr/>
          <p:nvPr/>
        </p:nvSpPr>
        <p:spPr>
          <a:xfrm>
            <a:off x="3005268" y="9028898"/>
            <a:ext cx="12367486" cy="692495"/>
          </a:xfrm>
          <a:prstGeom prst="rect">
            <a:avLst/>
          </a:prstGeom>
        </p:spPr>
        <p:txBody>
          <a:bodyPr wrap="none" lIns="91439" tIns="45719" rIns="91439" bIns="45719">
            <a:spAutoFit/>
          </a:bodyPr>
          <a:lstStyle/>
          <a:p>
            <a:r>
              <a:rPr lang="en-US" sz="3900" i="1" dirty="0" err="1">
                <a:solidFill>
                  <a:srgbClr val="FF0000"/>
                </a:solidFill>
                <a:latin typeface="Times New Roman" panose="02020603050405020304" pitchFamily="18" charset="0"/>
                <a:ea typeface="Times New Roman" panose="02020603050405020304" pitchFamily="18" charset="0"/>
              </a:rPr>
              <a:t>Sổ</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ghi</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kiến</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thức</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toán</a:t>
            </a:r>
            <a:r>
              <a:rPr lang="en-US" sz="3900" i="1" dirty="0">
                <a:solidFill>
                  <a:srgbClr val="FF0000"/>
                </a:solidFill>
                <a:latin typeface="Times New Roman" panose="02020603050405020304" pitchFamily="18" charset="0"/>
                <a:ea typeface="Times New Roman" panose="02020603050405020304" pitchFamily="18" charset="0"/>
              </a:rPr>
              <a:t> 8+9 </a:t>
            </a:r>
            <a:r>
              <a:rPr lang="en-US" sz="3900" i="1" dirty="0" err="1">
                <a:solidFill>
                  <a:srgbClr val="FF0000"/>
                </a:solidFill>
                <a:latin typeface="Times New Roman" panose="02020603050405020304" pitchFamily="18" charset="0"/>
                <a:ea typeface="Times New Roman" panose="02020603050405020304" pitchFamily="18" charset="0"/>
              </a:rPr>
              <a:t>của</a:t>
            </a:r>
            <a:r>
              <a:rPr lang="en-US" sz="3900" i="1" dirty="0">
                <a:solidFill>
                  <a:srgbClr val="FF0000"/>
                </a:solidFill>
                <a:latin typeface="Times New Roman" panose="02020603050405020304" pitchFamily="18" charset="0"/>
                <a:ea typeface="Times New Roman" panose="02020603050405020304" pitchFamily="18" charset="0"/>
              </a:rPr>
              <a:t> HS </a:t>
            </a:r>
            <a:r>
              <a:rPr lang="en-US" sz="3900" i="1" dirty="0" err="1">
                <a:solidFill>
                  <a:srgbClr val="FF0000"/>
                </a:solidFill>
                <a:latin typeface="Times New Roman" panose="02020603050405020304" pitchFamily="18" charset="0"/>
                <a:ea typeface="Times New Roman" panose="02020603050405020304" pitchFamily="18" charset="0"/>
              </a:rPr>
              <a:t>Vũ</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Thị</a:t>
            </a:r>
            <a:r>
              <a:rPr lang="en-US" sz="3900" i="1" dirty="0">
                <a:solidFill>
                  <a:srgbClr val="FF0000"/>
                </a:solidFill>
                <a:latin typeface="Times New Roman" panose="02020603050405020304" pitchFamily="18" charset="0"/>
                <a:ea typeface="Times New Roman" panose="02020603050405020304" pitchFamily="18" charset="0"/>
              </a:rPr>
              <a:t> </a:t>
            </a:r>
            <a:r>
              <a:rPr lang="en-US" sz="3900" i="1" dirty="0" err="1">
                <a:solidFill>
                  <a:srgbClr val="FF0000"/>
                </a:solidFill>
                <a:latin typeface="Times New Roman" panose="02020603050405020304" pitchFamily="18" charset="0"/>
                <a:ea typeface="Times New Roman" panose="02020603050405020304" pitchFamily="18" charset="0"/>
              </a:rPr>
              <a:t>Phương</a:t>
            </a:r>
            <a:r>
              <a:rPr lang="en-US" sz="3900" i="1" dirty="0">
                <a:solidFill>
                  <a:srgbClr val="FF0000"/>
                </a:solidFill>
                <a:latin typeface="Times New Roman" panose="02020603050405020304" pitchFamily="18" charset="0"/>
                <a:ea typeface="Times New Roman" panose="02020603050405020304" pitchFamily="18" charset="0"/>
              </a:rPr>
              <a:t> Mai-9A3 </a:t>
            </a:r>
            <a:endParaRPr lang="en-US" sz="3900" i="1" dirty="0">
              <a:solidFill>
                <a:srgbClr val="FF0000"/>
              </a:solidFill>
            </a:endParaRPr>
          </a:p>
        </p:txBody>
      </p:sp>
      <p:pic>
        <p:nvPicPr>
          <p:cNvPr id="9" name="Picture 8">
            <a:extLst>
              <a:ext uri="{FF2B5EF4-FFF2-40B4-BE49-F238E27FC236}">
                <a16:creationId xmlns:a16="http://schemas.microsoft.com/office/drawing/2014/main" id="{52D044BE-B9B5-4968-B9B4-562030A70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9648" y="1108105"/>
            <a:ext cx="6887152" cy="7845398"/>
          </a:xfrm>
          <a:prstGeom prst="rect">
            <a:avLst/>
          </a:prstGeom>
        </p:spPr>
      </p:pic>
      <p:pic>
        <p:nvPicPr>
          <p:cNvPr id="12" name="Picture 11">
            <a:extLst>
              <a:ext uri="{FF2B5EF4-FFF2-40B4-BE49-F238E27FC236}">
                <a16:creationId xmlns:a16="http://schemas.microsoft.com/office/drawing/2014/main" id="{A3CF5697-41F1-4B32-A10A-C12CBBC8BB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1127" y="1108105"/>
            <a:ext cx="7407226" cy="7845398"/>
          </a:xfrm>
          <a:prstGeom prst="rect">
            <a:avLst/>
          </a:prstGeom>
        </p:spPr>
      </p:pic>
      <p:sp>
        <p:nvSpPr>
          <p:cNvPr id="13" name="Rectangle: Diagonal Corners Rounded 10">
            <a:extLst>
              <a:ext uri="{FF2B5EF4-FFF2-40B4-BE49-F238E27FC236}">
                <a16:creationId xmlns:a16="http://schemas.microsoft.com/office/drawing/2014/main" id="{F0721F2D-1EF7-4016-99BF-C6DEED24BA41}"/>
              </a:ext>
            </a:extLst>
          </p:cNvPr>
          <p:cNvSpPr/>
          <p:nvPr/>
        </p:nvSpPr>
        <p:spPr>
          <a:xfrm>
            <a:off x="1259223" y="178495"/>
            <a:ext cx="16723977" cy="685800"/>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lvl="0" algn="ctr">
              <a:defRPr/>
            </a:pPr>
            <a:r>
              <a:rPr lang="en-US" sz="4800" b="1" dirty="0">
                <a:solidFill>
                  <a:prstClr val="white"/>
                </a:solidFill>
                <a:latin typeface="Times New Roman" panose="02020603050405020304" pitchFamily="18" charset="0"/>
                <a:cs typeface="Times New Roman" panose="02020603050405020304" pitchFamily="18" charset="0"/>
              </a:rPr>
              <a:t>MỘT CÁCH GHI NHỚ KIẾN THỨC CỦA HỌC SINH </a:t>
            </a:r>
          </a:p>
        </p:txBody>
      </p:sp>
    </p:spTree>
    <p:extLst>
      <p:ext uri="{BB962C8B-B14F-4D97-AF65-F5344CB8AC3E}">
        <p14:creationId xmlns:p14="http://schemas.microsoft.com/office/powerpoint/2010/main" val="247170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949331" y="95250"/>
            <a:ext cx="16576674" cy="93345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dirty="0">
              <a:solidFill>
                <a:srgbClr val="FF0000"/>
              </a:solidFill>
            </a:endParaRPr>
          </a:p>
        </p:txBody>
      </p:sp>
      <p:sp>
        <p:nvSpPr>
          <p:cNvPr id="28" name="Rounded Rectangle 27"/>
          <p:cNvSpPr/>
          <p:nvPr/>
        </p:nvSpPr>
        <p:spPr>
          <a:xfrm>
            <a:off x="457200" y="1714799"/>
            <a:ext cx="8104201" cy="1959768"/>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33" name="Straight Arrow Connector 32"/>
          <p:cNvCxnSpPr/>
          <p:nvPr/>
        </p:nvCxnSpPr>
        <p:spPr>
          <a:xfrm flipH="1">
            <a:off x="4267200" y="1095375"/>
            <a:ext cx="47244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25605" name="TextBox 6"/>
          <p:cNvSpPr txBox="1">
            <a:spLocks noChangeArrowheads="1"/>
          </p:cNvSpPr>
          <p:nvPr/>
        </p:nvSpPr>
        <p:spPr bwMode="auto">
          <a:xfrm>
            <a:off x="838203" y="242888"/>
            <a:ext cx="16687802"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lvl="0" algn="ctr">
              <a:defRPr/>
            </a:pPr>
            <a:r>
              <a:rPr lang="en-US" sz="3600" b="1" dirty="0">
                <a:solidFill>
                  <a:srgbClr val="FF0000"/>
                </a:solidFill>
                <a:latin typeface="Times New Roman" panose="02020603050405020304" pitchFamily="18" charset="0"/>
                <a:cs typeface="Times New Roman" panose="02020603050405020304" pitchFamily="18" charset="0"/>
              </a:rPr>
              <a:t>HƯỚNG DẪN HỌC SINH LẬP KẾ HOẠCH NGAY TỪ ĐẦU NĂM HỌC</a:t>
            </a:r>
          </a:p>
        </p:txBody>
      </p:sp>
      <p:sp>
        <p:nvSpPr>
          <p:cNvPr id="30" name="Rounded Rectangle 29"/>
          <p:cNvSpPr/>
          <p:nvPr/>
        </p:nvSpPr>
        <p:spPr>
          <a:xfrm>
            <a:off x="412754" y="4949081"/>
            <a:ext cx="822960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25608" name="TextBox 23"/>
          <p:cNvSpPr txBox="1">
            <a:spLocks noChangeArrowheads="1"/>
          </p:cNvSpPr>
          <p:nvPr/>
        </p:nvSpPr>
        <p:spPr bwMode="auto">
          <a:xfrm>
            <a:off x="314329" y="2132677"/>
            <a:ext cx="8220071"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sớm</a:t>
            </a:r>
            <a:endParaRPr lang="vi-VN" altLang="vi-VN" sz="3900" b="1" dirty="0">
              <a:solidFill>
                <a:srgbClr val="000000"/>
              </a:solidFill>
              <a:latin typeface="Times New Roman" pitchFamily="18" charset="0"/>
              <a:cs typeface="Times New Roman" pitchFamily="18" charset="0"/>
            </a:endParaRPr>
          </a:p>
        </p:txBody>
      </p:sp>
      <p:sp>
        <p:nvSpPr>
          <p:cNvPr id="36" name="Rounded Rectangle 35"/>
          <p:cNvSpPr/>
          <p:nvPr/>
        </p:nvSpPr>
        <p:spPr>
          <a:xfrm flipH="1">
            <a:off x="9556753" y="1659732"/>
            <a:ext cx="8265699" cy="213953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ngừng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tòi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4" name="Rounded Rectangle 43"/>
          <p:cNvSpPr/>
          <p:nvPr/>
        </p:nvSpPr>
        <p:spPr>
          <a:xfrm>
            <a:off x="9556755" y="4991100"/>
            <a:ext cx="8274050" cy="240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khảo</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900" b="1" i="1" dirty="0">
              <a:solidFill>
                <a:srgbClr val="000000"/>
              </a:solidFill>
            </a:endParaRPr>
          </a:p>
        </p:txBody>
      </p:sp>
      <p:sp>
        <p:nvSpPr>
          <p:cNvPr id="25615" name="TextBox 36"/>
          <p:cNvSpPr txBox="1">
            <a:spLocks noChangeArrowheads="1"/>
          </p:cNvSpPr>
          <p:nvPr/>
        </p:nvSpPr>
        <p:spPr bwMode="auto">
          <a:xfrm>
            <a:off x="9296400" y="4716282"/>
            <a:ext cx="8526054" cy="9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pP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5616" name="TextBox 36"/>
          <p:cNvSpPr txBox="1">
            <a:spLocks noChangeArrowheads="1"/>
          </p:cNvSpPr>
          <p:nvPr/>
        </p:nvSpPr>
        <p:spPr bwMode="auto">
          <a:xfrm>
            <a:off x="412755" y="5531646"/>
            <a:ext cx="8283568" cy="9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lnSpc>
                <a:spcPct val="150000"/>
              </a:lnSpc>
              <a:spcAft>
                <a:spcPts val="1000"/>
              </a:spcAft>
            </a:pPr>
            <a:r>
              <a:rPr lang="en-US" sz="3900" b="1" dirty="0" err="1">
                <a:solidFill>
                  <a:srgbClr val="000000"/>
                </a:solidFill>
                <a:latin typeface="Times New Roman" pitchFamily="18" charset="0"/>
                <a:cs typeface="Times New Roman" pitchFamily="18" charset="0"/>
              </a:rPr>
              <a:t>Lập</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kế</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hoạch</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ôn</a:t>
            </a:r>
            <a:r>
              <a:rPr lang="en-US" sz="3900" b="1" dirty="0">
                <a:solidFill>
                  <a:srgbClr val="000000"/>
                </a:solidFill>
                <a:latin typeface="Times New Roman" pitchFamily="18" charset="0"/>
                <a:cs typeface="Times New Roman" pitchFamily="18" charset="0"/>
              </a:rPr>
              <a:t> </a:t>
            </a:r>
            <a:r>
              <a:rPr lang="en-US" sz="3900" b="1" dirty="0" err="1">
                <a:solidFill>
                  <a:srgbClr val="000000"/>
                </a:solidFill>
                <a:latin typeface="Times New Roman" pitchFamily="18" charset="0"/>
                <a:cs typeface="Times New Roman" pitchFamily="18" charset="0"/>
              </a:rPr>
              <a:t>tập</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6" name="Rounded Rectangle 55"/>
          <p:cNvSpPr/>
          <p:nvPr/>
        </p:nvSpPr>
        <p:spPr>
          <a:xfrm>
            <a:off x="314329" y="8329690"/>
            <a:ext cx="8204200" cy="1708109"/>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sp>
        <p:nvSpPr>
          <p:cNvPr id="58" name="Rounded Rectangle 57"/>
          <p:cNvSpPr/>
          <p:nvPr/>
        </p:nvSpPr>
        <p:spPr>
          <a:xfrm>
            <a:off x="9486905" y="8420100"/>
            <a:ext cx="8335549" cy="1660572"/>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lIns="163281" tIns="81642" rIns="163281" bIns="81642" anchor="ctr"/>
          <a:lstStyle/>
          <a:p>
            <a:pPr algn="ctr" eaLnBrk="0" fontAlgn="base" hangingPunct="0">
              <a:spcBef>
                <a:spcPct val="0"/>
              </a:spcBef>
              <a:spcAft>
                <a:spcPct val="0"/>
              </a:spcAft>
              <a:defRPr/>
            </a:pPr>
            <a:endParaRPr lang="en-US" sz="3900" b="1" i="1" dirty="0">
              <a:solidFill>
                <a:srgbClr val="000000"/>
              </a:solidFill>
            </a:endParaRPr>
          </a:p>
        </p:txBody>
      </p:sp>
      <p:cxnSp>
        <p:nvCxnSpPr>
          <p:cNvPr id="62" name="Straight Arrow Connector 61"/>
          <p:cNvCxnSpPr/>
          <p:nvPr/>
        </p:nvCxnSpPr>
        <p:spPr>
          <a:xfrm>
            <a:off x="8991600" y="1095375"/>
            <a:ext cx="4572000" cy="564357"/>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63" name="Down Arrow 62"/>
          <p:cNvSpPr/>
          <p:nvPr/>
        </p:nvSpPr>
        <p:spPr>
          <a:xfrm flipH="1">
            <a:off x="13538200" y="3866198"/>
            <a:ext cx="117476" cy="85915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4" name="Down Arrow 63"/>
          <p:cNvSpPr/>
          <p:nvPr/>
        </p:nvSpPr>
        <p:spPr>
          <a:xfrm flipH="1">
            <a:off x="4298950" y="3848100"/>
            <a:ext cx="88900" cy="771525"/>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5" name="Down Arrow 64"/>
          <p:cNvSpPr/>
          <p:nvPr/>
        </p:nvSpPr>
        <p:spPr>
          <a:xfrm flipH="1">
            <a:off x="13547726" y="758190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66" name="Down Arrow 65"/>
          <p:cNvSpPr/>
          <p:nvPr/>
        </p:nvSpPr>
        <p:spPr>
          <a:xfrm flipH="1">
            <a:off x="4340231" y="7677150"/>
            <a:ext cx="92074" cy="514350"/>
          </a:xfrm>
          <a:prstGeom prst="downArrow">
            <a:avLst/>
          </a:prstGeom>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81" tIns="81642" rIns="163281" bIns="81642" anchor="ctr"/>
          <a:lstStyle/>
          <a:p>
            <a:pPr algn="ctr" eaLnBrk="0" fontAlgn="base" hangingPunct="0">
              <a:spcBef>
                <a:spcPct val="0"/>
              </a:spcBef>
              <a:spcAft>
                <a:spcPct val="0"/>
              </a:spcAft>
              <a:defRPr/>
            </a:pPr>
            <a:endParaRPr lang="vi-VN" sz="3900">
              <a:solidFill>
                <a:srgbClr val="FFFFFF"/>
              </a:solidFill>
            </a:endParaRPr>
          </a:p>
        </p:txBody>
      </p:sp>
      <p:sp>
        <p:nvSpPr>
          <p:cNvPr id="25624" name="TextBox 36"/>
          <p:cNvSpPr txBox="1">
            <a:spLocks noChangeArrowheads="1"/>
          </p:cNvSpPr>
          <p:nvPr/>
        </p:nvSpPr>
        <p:spPr bwMode="auto">
          <a:xfrm>
            <a:off x="412754" y="8721158"/>
            <a:ext cx="7969245" cy="7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0" indent="0" algn="ctr" eaLnBrk="0" fontAlgn="base" hangingPunct="0">
              <a:spcBef>
                <a:spcPct val="0"/>
              </a:spcBef>
              <a:spcAft>
                <a:spcPct val="0"/>
              </a:spcAft>
            </a:pP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ôn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lý</a:t>
            </a:r>
            <a:endParaRPr lang="vi-VN" altLang="vi-VN" sz="3900" b="1" dirty="0">
              <a:solidFill>
                <a:srgbClr val="000000"/>
              </a:solidFill>
              <a:latin typeface="Times New Roman" pitchFamily="18" charset="0"/>
              <a:cs typeface="Times New Roman" pitchFamily="18" charset="0"/>
            </a:endParaRPr>
          </a:p>
        </p:txBody>
      </p:sp>
      <p:sp>
        <p:nvSpPr>
          <p:cNvPr id="25625" name="TextBox 36"/>
          <p:cNvSpPr txBox="1">
            <a:spLocks noChangeArrowheads="1"/>
          </p:cNvSpPr>
          <p:nvPr/>
        </p:nvSpPr>
        <p:spPr bwMode="auto">
          <a:xfrm>
            <a:off x="9571494" y="8569805"/>
            <a:ext cx="8191495" cy="136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1" tIns="81642" rIns="163281" bIns="81642">
            <a:spAutoFit/>
          </a:bodyPr>
          <a:lstStyle>
            <a:lvl1pPr marL="285750" indent="-28575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kỹ</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39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latin typeface="Times New Roman" panose="02020603050405020304" pitchFamily="18" charset="0"/>
                <a:ea typeface="Times New Roman" panose="02020603050405020304" pitchFamily="18" charset="0"/>
                <a:cs typeface="Times New Roman" panose="02020603050405020304" pitchFamily="18" charset="0"/>
              </a:rPr>
              <a:t>cao</a:t>
            </a:r>
            <a:endParaRPr lang="en-US" sz="39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521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5624"/>
                                        </p:tgtEl>
                                        <p:attrNameLst>
                                          <p:attrName>style.color</p:attrName>
                                        </p:attrNameLst>
                                      </p:cBhvr>
                                      <p:to>
                                        <a:schemeClr val="bg1"/>
                                      </p:to>
                                    </p:animClr>
                                    <p:animClr clrSpc="rgb" dir="cw">
                                      <p:cBhvr>
                                        <p:cTn id="7" dur="250" autoRev="1" fill="remove"/>
                                        <p:tgtEl>
                                          <p:spTgt spid="25624"/>
                                        </p:tgtEl>
                                        <p:attrNameLst>
                                          <p:attrName>fillcolor</p:attrName>
                                        </p:attrNameLst>
                                      </p:cBhvr>
                                      <p:to>
                                        <a:schemeClr val="bg1"/>
                                      </p:to>
                                    </p:animClr>
                                    <p:set>
                                      <p:cBhvr>
                                        <p:cTn id="8" dur="250" autoRev="1" fill="remove"/>
                                        <p:tgtEl>
                                          <p:spTgt spid="25624"/>
                                        </p:tgtEl>
                                        <p:attrNameLst>
                                          <p:attrName>fill.type</p:attrName>
                                        </p:attrNameLst>
                                      </p:cBhvr>
                                      <p:to>
                                        <p:strVal val="solid"/>
                                      </p:to>
                                    </p:set>
                                    <p:set>
                                      <p:cBhvr>
                                        <p:cTn id="9" dur="250" autoRev="1" fill="remove"/>
                                        <p:tgtEl>
                                          <p:spTgt spid="256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2306052" y="114300"/>
            <a:ext cx="14153148" cy="665495"/>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KẾ HOẠCH HỌC TẬP Ở NHÀ CỦA HỌC SINH</a:t>
            </a:r>
          </a:p>
        </p:txBody>
      </p:sp>
      <p:sp>
        <p:nvSpPr>
          <p:cNvPr id="7" name="Rectangle 6">
            <a:extLst>
              <a:ext uri="{FF2B5EF4-FFF2-40B4-BE49-F238E27FC236}">
                <a16:creationId xmlns:a16="http://schemas.microsoft.com/office/drawing/2014/main" id="{34BDAD11-5A5C-4BC2-9353-DF76218BDA79}"/>
              </a:ext>
            </a:extLst>
          </p:cNvPr>
          <p:cNvSpPr/>
          <p:nvPr/>
        </p:nvSpPr>
        <p:spPr>
          <a:xfrm>
            <a:off x="4343400" y="8464036"/>
            <a:ext cx="277638" cy="538607"/>
          </a:xfrm>
          <a:prstGeom prst="rect">
            <a:avLst/>
          </a:prstGeom>
        </p:spPr>
        <p:txBody>
          <a:bodyPr wrap="none" lIns="91439" tIns="45719" rIns="91439" bIns="45719">
            <a:spAutoFit/>
          </a:bodyPr>
          <a:lstStyle/>
          <a:p>
            <a:r>
              <a:rPr lang="en-US" sz="2900" b="1" i="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900" i="1" dirty="0"/>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1778" t="6439" r="458" b="917"/>
          <a:stretch/>
        </p:blipFill>
        <p:spPr>
          <a:xfrm>
            <a:off x="4800600" y="833169"/>
            <a:ext cx="8077200" cy="9318421"/>
          </a:xfrm>
          <a:prstGeom prst="rect">
            <a:avLst/>
          </a:prstGeom>
        </p:spPr>
      </p:pic>
    </p:spTree>
    <p:extLst>
      <p:ext uri="{BB962C8B-B14F-4D97-AF65-F5344CB8AC3E}">
        <p14:creationId xmlns:p14="http://schemas.microsoft.com/office/powerpoint/2010/main" val="23533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16729139" y="8648702"/>
            <a:ext cx="1558862" cy="163829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443">
            <a:off x="-833001" y="8393646"/>
            <a:ext cx="1666001" cy="40365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1" y="22301"/>
            <a:ext cx="802022" cy="1621736"/>
          </a:xfrm>
          <a:prstGeom prst="rect">
            <a:avLst/>
          </a:prstGeom>
        </p:spPr>
      </p:pic>
      <p:sp>
        <p:nvSpPr>
          <p:cNvPr id="11" name="Rectangle: Diagonal Corners Rounded 10">
            <a:extLst>
              <a:ext uri="{FF2B5EF4-FFF2-40B4-BE49-F238E27FC236}">
                <a16:creationId xmlns:a16="http://schemas.microsoft.com/office/drawing/2014/main" id="{F0721F2D-1EF7-4016-99BF-C6DEED24BA41}"/>
              </a:ext>
            </a:extLst>
          </p:cNvPr>
          <p:cNvSpPr/>
          <p:nvPr/>
        </p:nvSpPr>
        <p:spPr>
          <a:xfrm>
            <a:off x="1600200" y="114300"/>
            <a:ext cx="14153148" cy="665495"/>
          </a:xfrm>
          <a:prstGeom prst="round2DiagRect">
            <a:avLst>
              <a:gd name="adj1" fmla="val 50000"/>
              <a:gd name="adj2" fmla="val 0"/>
            </a:avLst>
          </a:prstGeom>
          <a:solidFill>
            <a:srgbClr val="FF634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KẾ HOẠCH HỌC TẬP Ở NHÀ CỦA HỌC SINH</a:t>
            </a:r>
          </a:p>
        </p:txBody>
      </p:sp>
      <p:sp>
        <p:nvSpPr>
          <p:cNvPr id="7" name="Rectangle 6">
            <a:extLst>
              <a:ext uri="{FF2B5EF4-FFF2-40B4-BE49-F238E27FC236}">
                <a16:creationId xmlns:a16="http://schemas.microsoft.com/office/drawing/2014/main" id="{34BDAD11-5A5C-4BC2-9353-DF76218BDA79}"/>
              </a:ext>
            </a:extLst>
          </p:cNvPr>
          <p:cNvSpPr/>
          <p:nvPr/>
        </p:nvSpPr>
        <p:spPr>
          <a:xfrm>
            <a:off x="4343400" y="8464036"/>
            <a:ext cx="277638" cy="538607"/>
          </a:xfrm>
          <a:prstGeom prst="rect">
            <a:avLst/>
          </a:prstGeom>
        </p:spPr>
        <p:txBody>
          <a:bodyPr wrap="none" lIns="91439" tIns="45719" rIns="91439" bIns="45719">
            <a:spAutoFit/>
          </a:bodyPr>
          <a:lstStyle/>
          <a:p>
            <a:r>
              <a:rPr lang="en-US" sz="2900" b="1" i="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900" i="1" dirty="0"/>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1777" t="13686" r="-1738" b="19647"/>
          <a:stretch/>
        </p:blipFill>
        <p:spPr>
          <a:xfrm>
            <a:off x="2514600" y="1008701"/>
            <a:ext cx="13080156" cy="9275153"/>
          </a:xfrm>
          <a:prstGeom prst="rect">
            <a:avLst/>
          </a:prstGeom>
        </p:spPr>
      </p:pic>
    </p:spTree>
    <p:extLst>
      <p:ext uri="{BB962C8B-B14F-4D97-AF65-F5344CB8AC3E}">
        <p14:creationId xmlns:p14="http://schemas.microsoft.com/office/powerpoint/2010/main" val="31985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6089</Words>
  <Application>Microsoft Office PowerPoint</Application>
  <PresentationFormat>Custom</PresentationFormat>
  <Paragraphs>757</Paragraphs>
  <Slides>110</Slides>
  <Notes>6</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110</vt:i4>
      </vt:variant>
    </vt:vector>
  </HeadingPairs>
  <TitlesOfParts>
    <vt:vector size="122" baseType="lpstr">
      <vt:lpstr>Times New Roman</vt:lpstr>
      <vt:lpstr>Tahoma</vt:lpstr>
      <vt:lpstr>Cormorant Garamond Medium</vt:lpstr>
      <vt:lpstr>.VnTime</vt:lpstr>
      <vt:lpstr>Wingdings</vt:lpstr>
      <vt:lpstr>Cambria Math</vt:lpstr>
      <vt:lpstr>Arial</vt:lpstr>
      <vt:lpstr>Calibri</vt:lpstr>
      <vt:lpstr>Symbol</vt:lpstr>
      <vt:lpstr>Office Theme</vt:lpstr>
      <vt:lpstr>Bitmap Image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dc:creator>
  <cp:lastModifiedBy>CHI</cp:lastModifiedBy>
  <cp:revision>129</cp:revision>
  <dcterms:created xsi:type="dcterms:W3CDTF">2006-08-16T00:00:00Z</dcterms:created>
  <dcterms:modified xsi:type="dcterms:W3CDTF">2022-04-28T18:07:29Z</dcterms:modified>
  <dc:identifier>DAE1JU_aoFQ</dc:identifier>
</cp:coreProperties>
</file>